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7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5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471" autoAdjust="0"/>
    <p:restoredTop sz="94660"/>
  </p:normalViewPr>
  <p:slideViewPr>
    <p:cSldViewPr snapToObjects="1">
      <p:cViewPr varScale="1">
        <p:scale>
          <a:sx n="134" d="100"/>
          <a:sy n="134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F8CE-8861-4755-ADC6-ABFA6B99376E}" type="datetimeFigureOut">
              <a:rPr lang="en-US" smtClean="0"/>
              <a:pPr/>
              <a:t>3/3/10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C3D9-4974-49FE-AB68-4669ED81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Functional Groups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</a:p>
          <a:p>
            <a:r>
              <a:rPr lang="en-US" dirty="0" smtClean="0"/>
              <a:t>Organic Reactions</a:t>
            </a:r>
            <a:endParaRPr lang="en-US" dirty="0"/>
          </a:p>
        </p:txBody>
      </p:sp>
      <p:pic>
        <p:nvPicPr>
          <p:cNvPr id="4" name="Picture 3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248875">
            <a:off x="522932" y="1123125"/>
            <a:ext cx="3327108" cy="139232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 rot="2016289" flipH="1">
            <a:off x="1102049" y="364806"/>
            <a:ext cx="527026" cy="1727279"/>
            <a:chOff x="3905980" y="2805960"/>
            <a:chExt cx="527026" cy="1727279"/>
          </a:xfrm>
        </p:grpSpPr>
        <p:sp>
          <p:nvSpPr>
            <p:cNvPr id="6" name="Left Arrow 5"/>
            <p:cNvSpPr/>
            <p:nvPr/>
          </p:nvSpPr>
          <p:spPr>
            <a:xfrm>
              <a:off x="3905980" y="3743614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 rot="4032578" flipH="1">
              <a:off x="3430867" y="35311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  <p:pic>
        <p:nvPicPr>
          <p:cNvPr id="8" name="Picture 7" descr="Pictur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271" y="4991100"/>
            <a:ext cx="1356258" cy="1295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199" y="6248400"/>
            <a:ext cx="1586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Kenneth </a:t>
            </a:r>
            <a:r>
              <a:rPr lang="en-US" sz="1200" dirty="0" smtClean="0"/>
              <a:t>E. Schnobrich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Ethers are sometimes referred to as organic oxides.  They can be formed as a result of dehydration synthesis of an alcohol using a dehydrating agent like concentrated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are characterized as follows –</a:t>
            </a:r>
          </a:p>
          <a:p>
            <a:pPr lvl="1"/>
            <a:r>
              <a:rPr lang="en-US" dirty="0" smtClean="0"/>
              <a:t>R-O-R  (R= some hydrocarbon grouping)              </a:t>
            </a:r>
          </a:p>
          <a:p>
            <a:r>
              <a:rPr lang="en-US" dirty="0" smtClean="0"/>
              <a:t>The name comes from the attached hydrocarbon groups.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4283096"/>
            <a:ext cx="626508" cy="4254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0894" y="4419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40494" y="4419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two of the same hydrocarbon group you must use the prefix “di”.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OCH</a:t>
            </a:r>
            <a:r>
              <a:rPr lang="en-US" baseline="-25000" dirty="0" smtClean="0"/>
              <a:t>3</a:t>
            </a:r>
            <a:r>
              <a:rPr lang="en-US" dirty="0" smtClean="0"/>
              <a:t>  or                 would be called Dimethyl ether.</a:t>
            </a:r>
          </a:p>
          <a:p>
            <a:r>
              <a:rPr lang="en-US" dirty="0" smtClean="0"/>
              <a:t>In the above case there are two methyl (-CH</a:t>
            </a:r>
            <a:r>
              <a:rPr lang="en-US" baseline="-25000" dirty="0" smtClean="0"/>
              <a:t>3</a:t>
            </a:r>
            <a:r>
              <a:rPr lang="en-US" dirty="0" smtClean="0"/>
              <a:t>) groups attached to the oxygen.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 or                      would be called methyl ethyl ether.    </a:t>
            </a:r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590800"/>
            <a:ext cx="1244463" cy="832053"/>
          </a:xfrm>
          <a:prstGeom prst="rect">
            <a:avLst/>
          </a:prstGeom>
        </p:spPr>
      </p:pic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858" y="4749882"/>
            <a:ext cx="1789542" cy="81271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                         you have a methyl group (-CH</a:t>
            </a:r>
            <a:r>
              <a:rPr lang="en-US" baseline="-25000" dirty="0" smtClean="0"/>
              <a:t>3</a:t>
            </a:r>
            <a:r>
              <a:rPr lang="en-US" dirty="0" smtClean="0"/>
              <a:t>) and you have an ethyl group         (-CH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or –C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) attached to the oxygen.</a:t>
            </a:r>
          </a:p>
          <a:p>
            <a:r>
              <a:rPr lang="en-US" dirty="0" smtClean="0"/>
              <a:t>Always name the smaller hydrocarbon group first.   </a:t>
            </a:r>
            <a:endParaRPr lang="en-US" dirty="0"/>
          </a:p>
        </p:txBody>
      </p:sp>
      <p:pic>
        <p:nvPicPr>
          <p:cNvPr id="4" name="Picture 3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371600"/>
            <a:ext cx="1789542" cy="8127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Aldehydes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Aldehydes can be produced from primary alcohols. </a:t>
            </a:r>
          </a:p>
          <a:p>
            <a:r>
              <a:rPr lang="en-US" dirty="0" smtClean="0"/>
              <a:t>They are characterized by the carboxy group on a terminal carbon.</a:t>
            </a:r>
          </a:p>
          <a:p>
            <a:r>
              <a:rPr lang="en-US" dirty="0" smtClean="0"/>
              <a:t>-CHO  or                                C=O is the </a:t>
            </a:r>
            <a:r>
              <a:rPr lang="en-US" dirty="0" smtClean="0"/>
              <a:t>carbonyl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The name always has the “al” suffix for aldehyde.  This compound is Methan</a:t>
            </a:r>
            <a:r>
              <a:rPr lang="en-US" u="sng" dirty="0" smtClean="0"/>
              <a:t>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common name is Formaldehyde.  </a:t>
            </a:r>
            <a:endParaRPr lang="en-US" dirty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653366"/>
            <a:ext cx="787321" cy="842434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3124200" y="3962400"/>
            <a:ext cx="253921" cy="76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837801"/>
            <a:ext cx="1727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Double bonded Oxygen</a:t>
            </a:r>
            <a:endParaRPr lang="en-US" sz="1200" dirty="0"/>
          </a:p>
        </p:txBody>
      </p:sp>
      <p:pic>
        <p:nvPicPr>
          <p:cNvPr id="7" name="Picture 6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06663">
            <a:off x="7442279" y="5329766"/>
            <a:ext cx="787321" cy="84243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Aldehydes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part of the name (prefix) comes from the # of C’s in the chain followed by the “al” suffix.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CHO  or                                  this would be called Ethan</a:t>
            </a:r>
            <a:r>
              <a:rPr lang="en-US" u="sng" dirty="0" smtClean="0"/>
              <a:t>al</a:t>
            </a:r>
            <a:r>
              <a:rPr lang="en-US" dirty="0" smtClean="0"/>
              <a:t>.  We don’t use the common name but it is Acetaldehyde.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CHO  or                                        </a:t>
            </a:r>
          </a:p>
          <a:p>
            <a:r>
              <a:rPr lang="en-US" dirty="0" smtClean="0"/>
              <a:t>This would be called Butan</a:t>
            </a:r>
            <a:r>
              <a:rPr lang="en-US" u="sng" dirty="0" smtClean="0"/>
              <a:t>al</a:t>
            </a:r>
            <a:r>
              <a:rPr lang="en-US" dirty="0" smtClean="0"/>
              <a:t>.    </a:t>
            </a:r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971800"/>
            <a:ext cx="1174323" cy="8063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911521" y="3276600"/>
            <a:ext cx="2032079" cy="276999"/>
            <a:chOff x="3911521" y="3276600"/>
            <a:chExt cx="2032079" cy="276999"/>
          </a:xfrm>
        </p:grpSpPr>
        <p:sp>
          <p:nvSpPr>
            <p:cNvPr id="5" name="Left Arrow 4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  <p:pic>
        <p:nvPicPr>
          <p:cNvPr id="8" name="Picture 7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711879"/>
            <a:ext cx="1703947" cy="77452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791200" y="4980801"/>
            <a:ext cx="2032079" cy="276999"/>
            <a:chOff x="3911521" y="3276600"/>
            <a:chExt cx="2032079" cy="276999"/>
          </a:xfrm>
        </p:grpSpPr>
        <p:sp>
          <p:nvSpPr>
            <p:cNvPr id="10" name="Left Arrow 9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Ketones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Ketones can be derivatives of secondary alcohols.  The (C=O) </a:t>
            </a:r>
            <a:r>
              <a:rPr lang="en-US" dirty="0" smtClean="0"/>
              <a:t>carbonyl </a:t>
            </a:r>
            <a:r>
              <a:rPr lang="en-US" dirty="0" smtClean="0"/>
              <a:t>group will appear on something other than a terminal (end) carbon atom.</a:t>
            </a:r>
          </a:p>
          <a:p>
            <a:r>
              <a:rPr lang="en-US" dirty="0" smtClean="0"/>
              <a:t>The prefix comes from the # of C’s and the suffix of the name is “one” (from ket</a:t>
            </a:r>
            <a:r>
              <a:rPr lang="en-US" u="sng" dirty="0" smtClean="0"/>
              <a:t>one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COCH</a:t>
            </a:r>
            <a:r>
              <a:rPr lang="en-US" baseline="-25000" dirty="0" smtClean="0"/>
              <a:t>3</a:t>
            </a:r>
            <a:r>
              <a:rPr lang="en-US" dirty="0" smtClean="0"/>
              <a:t>  or</a:t>
            </a:r>
          </a:p>
          <a:p>
            <a:r>
              <a:rPr lang="en-US" dirty="0" smtClean="0"/>
              <a:t>This is Propan</a:t>
            </a:r>
            <a:r>
              <a:rPr lang="en-US" u="sng" dirty="0" smtClean="0"/>
              <a:t>one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191" y="4648314"/>
            <a:ext cx="1123810" cy="91428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191000" y="4724400"/>
            <a:ext cx="2032079" cy="276999"/>
            <a:chOff x="3911521" y="3276600"/>
            <a:chExt cx="2032079" cy="276999"/>
          </a:xfrm>
        </p:grpSpPr>
        <p:sp>
          <p:nvSpPr>
            <p:cNvPr id="6" name="Left Arrow 5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Ketones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(C=O) </a:t>
            </a:r>
            <a:r>
              <a:rPr lang="en-US" dirty="0" smtClean="0"/>
              <a:t>carbonyl </a:t>
            </a:r>
            <a:r>
              <a:rPr lang="en-US" dirty="0" smtClean="0"/>
              <a:t>group is on something other than the terminal carbon you must identify its location in the structure in the name.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or</a:t>
            </a:r>
          </a:p>
          <a:p>
            <a:r>
              <a:rPr lang="en-US" dirty="0" smtClean="0"/>
              <a:t>The name is either –</a:t>
            </a:r>
          </a:p>
          <a:p>
            <a:pPr lvl="1"/>
            <a:r>
              <a:rPr lang="en-US" dirty="0" smtClean="0"/>
              <a:t>3-Pentanone</a:t>
            </a:r>
          </a:p>
          <a:p>
            <a:pPr lvl="1"/>
            <a:r>
              <a:rPr lang="en-US" dirty="0" smtClean="0"/>
              <a:t>Pentanone-3 </a:t>
            </a:r>
            <a:endParaRPr lang="en-US" dirty="0"/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11218">
            <a:off x="4414007" y="3378311"/>
            <a:ext cx="2139193" cy="111748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664121" y="3429000"/>
            <a:ext cx="2032079" cy="276999"/>
            <a:chOff x="3911521" y="3276600"/>
            <a:chExt cx="2032079" cy="276999"/>
          </a:xfrm>
        </p:grpSpPr>
        <p:sp>
          <p:nvSpPr>
            <p:cNvPr id="6" name="Left Arrow 5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  <p:sp>
        <p:nvSpPr>
          <p:cNvPr id="8" name="Curved Up Arrow 7"/>
          <p:cNvSpPr/>
          <p:nvPr/>
        </p:nvSpPr>
        <p:spPr>
          <a:xfrm rot="19653561">
            <a:off x="3810000" y="4781907"/>
            <a:ext cx="1854121" cy="628293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6644" y="4953000"/>
            <a:ext cx="1687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Note the 5 carbon chain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Acids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Organic acids are characterized by the presence of a (-COOH) carboxyl group.</a:t>
            </a:r>
          </a:p>
          <a:p>
            <a:r>
              <a:rPr lang="en-US" dirty="0" smtClean="0"/>
              <a:t>The name typically ends in the suffix “oic” and the prefix comes from the carbon chain.</a:t>
            </a:r>
          </a:p>
          <a:p>
            <a:r>
              <a:rPr lang="en-US" dirty="0" smtClean="0"/>
              <a:t>Acids are oxidation products of aldehydes and the –COOH group will always be on a terminal carbon atom.</a:t>
            </a:r>
          </a:p>
          <a:p>
            <a:r>
              <a:rPr lang="en-US" dirty="0" smtClean="0"/>
              <a:t>HCOOH  or                                this is Methanoic acid.</a:t>
            </a:r>
          </a:p>
          <a:p>
            <a:r>
              <a:rPr lang="en-US" dirty="0" smtClean="0"/>
              <a:t>Commonly it is called Formic acid (insect stings – like ants and bees)  </a:t>
            </a:r>
            <a:endParaRPr lang="en-US" dirty="0"/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216" y="4623669"/>
            <a:ext cx="1155584" cy="86273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733800" y="4724400"/>
            <a:ext cx="2032079" cy="276999"/>
            <a:chOff x="3911521" y="3276600"/>
            <a:chExt cx="2032079" cy="276999"/>
          </a:xfrm>
        </p:grpSpPr>
        <p:sp>
          <p:nvSpPr>
            <p:cNvPr id="6" name="Left Arrow 5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Ethan</a:t>
            </a:r>
            <a:r>
              <a:rPr lang="en-US" u="sng" dirty="0" smtClean="0"/>
              <a:t>oic</a:t>
            </a:r>
            <a:r>
              <a:rPr lang="en-US" dirty="0" smtClean="0"/>
              <a:t> acid is a common lab acid commonly known as Acetic acid.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  or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COOH                          Butan</a:t>
            </a:r>
            <a:r>
              <a:rPr lang="en-US" u="sng" dirty="0" smtClean="0"/>
              <a:t>oic</a:t>
            </a:r>
            <a:r>
              <a:rPr lang="en-US" dirty="0" smtClean="0"/>
              <a:t> acid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Butanoic acid we dropped the “e” from Butane and added “oic”.</a:t>
            </a:r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584546"/>
            <a:ext cx="1263046" cy="84445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216321" y="2694801"/>
            <a:ext cx="2032079" cy="276999"/>
            <a:chOff x="3911521" y="3276600"/>
            <a:chExt cx="2032079" cy="276999"/>
          </a:xfrm>
        </p:grpSpPr>
        <p:sp>
          <p:nvSpPr>
            <p:cNvPr id="6" name="Left Arrow 5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  <p:pic>
        <p:nvPicPr>
          <p:cNvPr id="8" name="Picture 7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371" y="3124200"/>
            <a:ext cx="1371429" cy="102857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 rot="2025741">
            <a:off x="5620616" y="4046506"/>
            <a:ext cx="2032079" cy="276999"/>
            <a:chOff x="3911521" y="3276600"/>
            <a:chExt cx="2032079" cy="276999"/>
          </a:xfrm>
        </p:grpSpPr>
        <p:sp>
          <p:nvSpPr>
            <p:cNvPr id="10" name="Left Arrow 9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" name="TextBox 6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  <p:sp>
        <p:nvSpPr>
          <p:cNvPr id="12" name="Curved Up Arrow 11"/>
          <p:cNvSpPr/>
          <p:nvPr/>
        </p:nvSpPr>
        <p:spPr>
          <a:xfrm>
            <a:off x="2362200" y="3962400"/>
            <a:ext cx="2743200" cy="5334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14800"/>
            <a:ext cx="1249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Notice 4 C atoms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Esters are formed by a reaction called esterification, in this reaction an alcohol is reacted with an acid to produce the ester and water as products.</a:t>
            </a:r>
          </a:p>
          <a:p>
            <a:r>
              <a:rPr lang="en-US" dirty="0" smtClean="0"/>
              <a:t>Esters are characterized by the presence of a   -COO- group (where you have one double bonded oxygen and one single bonded oxygen) </a:t>
            </a:r>
            <a:endParaRPr lang="en-US" dirty="0"/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5175346"/>
            <a:ext cx="768254" cy="76825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352800" y="5285601"/>
            <a:ext cx="2032079" cy="276999"/>
            <a:chOff x="3911521" y="3276600"/>
            <a:chExt cx="2032079" cy="276999"/>
          </a:xfrm>
        </p:grpSpPr>
        <p:sp>
          <p:nvSpPr>
            <p:cNvPr id="6" name="Left Arrow 5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735094" y="5345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55742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75306" y="5802868"/>
            <a:ext cx="3167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some hydrocarbon grouping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Functional Group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Functional groups are combinations of atoms that generally give the compound –</a:t>
            </a:r>
          </a:p>
          <a:p>
            <a:pPr lvl="1"/>
            <a:r>
              <a:rPr lang="en-US" sz="1800" dirty="0" smtClean="0"/>
              <a:t>Characteristic properties</a:t>
            </a:r>
          </a:p>
          <a:p>
            <a:pPr lvl="1"/>
            <a:r>
              <a:rPr lang="en-US" sz="1800" dirty="0" smtClean="0"/>
              <a:t>Place the compound in a “specific category”</a:t>
            </a:r>
          </a:p>
          <a:p>
            <a:pPr lvl="2"/>
            <a:r>
              <a:rPr lang="en-US" sz="1800" dirty="0" smtClean="0"/>
              <a:t>Alcohols</a:t>
            </a:r>
          </a:p>
          <a:p>
            <a:pPr lvl="3"/>
            <a:r>
              <a:rPr lang="en-US" sz="1400" dirty="0" smtClean="0"/>
              <a:t>Primary</a:t>
            </a:r>
          </a:p>
          <a:p>
            <a:pPr lvl="3"/>
            <a:r>
              <a:rPr lang="en-US" sz="1400" dirty="0" smtClean="0"/>
              <a:t>Secondary</a:t>
            </a:r>
          </a:p>
          <a:p>
            <a:pPr lvl="3"/>
            <a:r>
              <a:rPr lang="en-US" sz="1400" dirty="0" smtClean="0"/>
              <a:t>Tertiary</a:t>
            </a:r>
          </a:p>
          <a:p>
            <a:pPr lvl="2"/>
            <a:r>
              <a:rPr lang="en-US" sz="1800" dirty="0" smtClean="0"/>
              <a:t>Ethers</a:t>
            </a:r>
          </a:p>
          <a:p>
            <a:pPr lvl="2"/>
            <a:r>
              <a:rPr lang="en-US" sz="1800" dirty="0" smtClean="0"/>
              <a:t>Aldehydes</a:t>
            </a:r>
          </a:p>
          <a:p>
            <a:pPr lvl="2"/>
            <a:r>
              <a:rPr lang="en-US" sz="1800" dirty="0" smtClean="0"/>
              <a:t>Ketones</a:t>
            </a:r>
          </a:p>
          <a:p>
            <a:pPr lvl="2"/>
            <a:r>
              <a:rPr lang="en-US" sz="1800" dirty="0" smtClean="0"/>
              <a:t>Acids</a:t>
            </a:r>
          </a:p>
          <a:p>
            <a:pPr lvl="2"/>
            <a:r>
              <a:rPr lang="en-US" sz="1800" dirty="0" smtClean="0"/>
              <a:t>Esters</a:t>
            </a:r>
          </a:p>
          <a:p>
            <a:pPr lvl="2"/>
            <a:r>
              <a:rPr lang="en-US" sz="1800" dirty="0" smtClean="0"/>
              <a:t>Amines</a:t>
            </a:r>
          </a:p>
          <a:p>
            <a:pPr lvl="3"/>
            <a:r>
              <a:rPr lang="en-US" sz="1400" dirty="0" smtClean="0"/>
              <a:t>Primary</a:t>
            </a:r>
          </a:p>
          <a:p>
            <a:pPr lvl="3"/>
            <a:r>
              <a:rPr lang="en-US" sz="1400" dirty="0" smtClean="0"/>
              <a:t>Secondary</a:t>
            </a:r>
          </a:p>
          <a:p>
            <a:pPr lvl="3"/>
            <a:r>
              <a:rPr lang="en-US" sz="1400" dirty="0" smtClean="0"/>
              <a:t>Tertiary</a:t>
            </a:r>
          </a:p>
          <a:p>
            <a:pPr lvl="2"/>
            <a:r>
              <a:rPr lang="en-US" sz="1800" dirty="0" smtClean="0"/>
              <a:t>Amides</a:t>
            </a:r>
            <a:endParaRPr lang="en-US" sz="1800" dirty="0"/>
          </a:p>
        </p:txBody>
      </p:sp>
      <p:sp>
        <p:nvSpPr>
          <p:cNvPr id="4" name="Curved Left Arrow 3"/>
          <p:cNvSpPr/>
          <p:nvPr/>
        </p:nvSpPr>
        <p:spPr>
          <a:xfrm>
            <a:off x="3048000" y="3048000"/>
            <a:ext cx="1143000" cy="24384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3490699" y="4264367"/>
            <a:ext cx="1922334" cy="36933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US" dirty="0" smtClean="0"/>
              <a:t>Note the similarity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038600" y="3048000"/>
            <a:ext cx="16764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971800"/>
            <a:ext cx="25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Dihydroxy &amp; Trihydroxy alcohols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Esters typical have pleasant smells and are found in synthetic and natural fragrances (raspberry, apple, pineapple, banana, etc).</a:t>
            </a:r>
          </a:p>
          <a:p>
            <a:r>
              <a:rPr lang="en-US" dirty="0" smtClean="0"/>
              <a:t>Esterification Rx.                                               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447800" y="3756087"/>
            <a:ext cx="7366079" cy="1654113"/>
            <a:chOff x="1447800" y="3756087"/>
            <a:chExt cx="7366079" cy="1654113"/>
          </a:xfrm>
        </p:grpSpPr>
        <p:grpSp>
          <p:nvGrpSpPr>
            <p:cNvPr id="15" name="Group 14"/>
            <p:cNvGrpSpPr/>
            <p:nvPr/>
          </p:nvGrpSpPr>
          <p:grpSpPr>
            <a:xfrm>
              <a:off x="1447800" y="3851301"/>
              <a:ext cx="6248400" cy="1177899"/>
              <a:chOff x="1447800" y="3851301"/>
              <a:chExt cx="6248400" cy="117789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447800" y="3851301"/>
                <a:ext cx="6248400" cy="1177899"/>
                <a:chOff x="1447800" y="3851301"/>
                <a:chExt cx="6248400" cy="1177899"/>
              </a:xfrm>
            </p:grpSpPr>
            <p:pic>
              <p:nvPicPr>
                <p:cNvPr id="4" name="Picture 3" descr="Picture 5.pn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447800" y="4006939"/>
                  <a:ext cx="1053532" cy="793661"/>
                </a:xfrm>
                <a:prstGeom prst="rect">
                  <a:avLst/>
                </a:prstGeom>
              </p:spPr>
            </p:pic>
            <p:pic>
              <p:nvPicPr>
                <p:cNvPr id="5" name="Picture 4" descr="Picture 6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68778" y="3962400"/>
                  <a:ext cx="1136878" cy="755565"/>
                </a:xfrm>
                <a:prstGeom prst="rect">
                  <a:avLst/>
                </a:prstGeom>
              </p:spPr>
            </p:pic>
            <p:sp>
              <p:nvSpPr>
                <p:cNvPr id="6" name="Rectangle 5"/>
                <p:cNvSpPr/>
                <p:nvPr/>
              </p:nvSpPr>
              <p:spPr>
                <a:xfrm>
                  <a:off x="2057400" y="4495800"/>
                  <a:ext cx="443932" cy="304800"/>
                </a:xfrm>
                <a:prstGeom prst="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4013412" y="4495800"/>
                  <a:ext cx="329988" cy="222165"/>
                </a:xfrm>
                <a:prstGeom prst="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" name="Curved Up Arrow 7"/>
                <p:cNvSpPr/>
                <p:nvPr/>
              </p:nvSpPr>
              <p:spPr>
                <a:xfrm>
                  <a:off x="2501332" y="4724400"/>
                  <a:ext cx="1512080" cy="304800"/>
                </a:xfrm>
                <a:prstGeom prst="curvedUp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9" name="Picture 8" descr="Picture 7.png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895554" y="3962400"/>
                  <a:ext cx="511472" cy="491013"/>
                </a:xfrm>
                <a:prstGeom prst="rect">
                  <a:avLst/>
                </a:prstGeom>
              </p:spPr>
            </p:pic>
            <p:pic>
              <p:nvPicPr>
                <p:cNvPr id="10" name="Picture 9" descr="Picture 8.png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68845" y="3851301"/>
                  <a:ext cx="1727355" cy="1101699"/>
                </a:xfrm>
                <a:prstGeom prst="rect">
                  <a:avLst/>
                </a:prstGeom>
              </p:spPr>
            </p:pic>
          </p:grpSp>
          <p:sp>
            <p:nvSpPr>
              <p:cNvPr id="12" name="TextBox 11"/>
              <p:cNvSpPr txBox="1"/>
              <p:nvPr/>
            </p:nvSpPr>
            <p:spPr>
              <a:xfrm>
                <a:off x="2743200" y="41148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562600" y="41148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4495800" y="4267200"/>
                <a:ext cx="228600" cy="186213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2590800" y="5102423"/>
              <a:ext cx="1375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-OH + -H -&gt; HOH</a:t>
              </a:r>
              <a:endParaRPr lang="en-US" sz="14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781800" y="3990201"/>
              <a:ext cx="2032079" cy="276999"/>
              <a:chOff x="3911521" y="3276600"/>
              <a:chExt cx="2032079" cy="276999"/>
            </a:xfrm>
          </p:grpSpPr>
          <p:sp>
            <p:nvSpPr>
              <p:cNvPr id="19" name="Left Arrow 18"/>
              <p:cNvSpPr/>
              <p:nvPr/>
            </p:nvSpPr>
            <p:spPr>
              <a:xfrm>
                <a:off x="3911521" y="3401199"/>
                <a:ext cx="253921" cy="76200"/>
              </a:xfrm>
              <a:prstGeom prst="lef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216321" y="3276600"/>
                <a:ext cx="17272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Double bonded Oxygen</a:t>
                </a:r>
                <a:endParaRPr lang="en-US" sz="12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 rot="20998741">
              <a:off x="2438400" y="3756087"/>
              <a:ext cx="2032079" cy="276999"/>
              <a:chOff x="3911521" y="3276600"/>
              <a:chExt cx="2032079" cy="276999"/>
            </a:xfrm>
          </p:grpSpPr>
          <p:sp>
            <p:nvSpPr>
              <p:cNvPr id="22" name="Left Arrow 21"/>
              <p:cNvSpPr/>
              <p:nvPr/>
            </p:nvSpPr>
            <p:spPr>
              <a:xfrm>
                <a:off x="3911521" y="3401199"/>
                <a:ext cx="253921" cy="76200"/>
              </a:xfrm>
              <a:prstGeom prst="lef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216321" y="3276600"/>
                <a:ext cx="17272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Double bonded Oxygen</a:t>
                </a:r>
                <a:endParaRPr lang="en-US" sz="1200" dirty="0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name the ester the </a:t>
            </a:r>
            <a:r>
              <a:rPr lang="en-US" u="sng" dirty="0" smtClean="0"/>
              <a:t>first name</a:t>
            </a:r>
            <a:r>
              <a:rPr lang="en-US" dirty="0" smtClean="0"/>
              <a:t> comes from the </a:t>
            </a:r>
            <a:r>
              <a:rPr lang="en-US" u="sng" dirty="0" smtClean="0"/>
              <a:t>carbon grouping in the alcohol</a:t>
            </a:r>
            <a:r>
              <a:rPr lang="en-US" dirty="0" smtClean="0"/>
              <a:t> and the </a:t>
            </a:r>
            <a:r>
              <a:rPr lang="en-US" u="sng" dirty="0" smtClean="0"/>
              <a:t>second name</a:t>
            </a:r>
            <a:r>
              <a:rPr lang="en-US" dirty="0" smtClean="0"/>
              <a:t> comes </a:t>
            </a:r>
            <a:r>
              <a:rPr lang="en-US" u="sng" dirty="0" smtClean="0"/>
              <a:t>from the acid</a:t>
            </a:r>
            <a:r>
              <a:rPr lang="en-US" dirty="0" smtClean="0"/>
              <a:t> (“oic” ending is changed to “oate”)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3756087"/>
            <a:ext cx="7366079" cy="1654113"/>
            <a:chOff x="1447800" y="3756087"/>
            <a:chExt cx="7366079" cy="1654113"/>
          </a:xfrm>
        </p:grpSpPr>
        <p:grpSp>
          <p:nvGrpSpPr>
            <p:cNvPr id="5" name="Group 14"/>
            <p:cNvGrpSpPr/>
            <p:nvPr/>
          </p:nvGrpSpPr>
          <p:grpSpPr>
            <a:xfrm>
              <a:off x="1447800" y="3851301"/>
              <a:ext cx="6248400" cy="1177899"/>
              <a:chOff x="1447800" y="3851301"/>
              <a:chExt cx="6248400" cy="117789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447800" y="3851301"/>
                <a:ext cx="6248400" cy="1177899"/>
                <a:chOff x="1447800" y="3851301"/>
                <a:chExt cx="6248400" cy="1177899"/>
              </a:xfrm>
            </p:grpSpPr>
            <p:pic>
              <p:nvPicPr>
                <p:cNvPr id="17" name="Picture 16" descr="Picture 5.pn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447800" y="4006939"/>
                  <a:ext cx="1053532" cy="793661"/>
                </a:xfrm>
                <a:prstGeom prst="rect">
                  <a:avLst/>
                </a:prstGeom>
              </p:spPr>
            </p:pic>
            <p:pic>
              <p:nvPicPr>
                <p:cNvPr id="18" name="Picture 4" descr="Picture 6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68778" y="3962400"/>
                  <a:ext cx="1136878" cy="755565"/>
                </a:xfrm>
                <a:prstGeom prst="rect">
                  <a:avLst/>
                </a:prstGeom>
              </p:spPr>
            </p:pic>
            <p:sp>
              <p:nvSpPr>
                <p:cNvPr id="19" name="Rectangle 5"/>
                <p:cNvSpPr/>
                <p:nvPr/>
              </p:nvSpPr>
              <p:spPr>
                <a:xfrm>
                  <a:off x="2057400" y="4495800"/>
                  <a:ext cx="443932" cy="304800"/>
                </a:xfrm>
                <a:prstGeom prst="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Rectangle 6"/>
                <p:cNvSpPr/>
                <p:nvPr/>
              </p:nvSpPr>
              <p:spPr>
                <a:xfrm>
                  <a:off x="4013412" y="4495800"/>
                  <a:ext cx="329988" cy="222165"/>
                </a:xfrm>
                <a:prstGeom prst="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Curved Up Arrow 7"/>
                <p:cNvSpPr/>
                <p:nvPr/>
              </p:nvSpPr>
              <p:spPr>
                <a:xfrm>
                  <a:off x="2501332" y="4724400"/>
                  <a:ext cx="1512080" cy="304800"/>
                </a:xfrm>
                <a:prstGeom prst="curvedUp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2" name="Picture 8" descr="Picture 7.png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895554" y="3962400"/>
                  <a:ext cx="511472" cy="491013"/>
                </a:xfrm>
                <a:prstGeom prst="rect">
                  <a:avLst/>
                </a:prstGeom>
              </p:spPr>
            </p:pic>
            <p:pic>
              <p:nvPicPr>
                <p:cNvPr id="23" name="Picture 9" descr="Picture 8.png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68845" y="3851301"/>
                  <a:ext cx="1727355" cy="1101699"/>
                </a:xfrm>
                <a:prstGeom prst="rect">
                  <a:avLst/>
                </a:prstGeom>
              </p:spPr>
            </p:pic>
          </p:grpSp>
          <p:sp>
            <p:nvSpPr>
              <p:cNvPr id="14" name="TextBox 13"/>
              <p:cNvSpPr txBox="1"/>
              <p:nvPr/>
            </p:nvSpPr>
            <p:spPr>
              <a:xfrm>
                <a:off x="2743200" y="41148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562600" y="41148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16" name="Right Arrow 15"/>
              <p:cNvSpPr/>
              <p:nvPr/>
            </p:nvSpPr>
            <p:spPr>
              <a:xfrm>
                <a:off x="4495800" y="4267200"/>
                <a:ext cx="228600" cy="186213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590800" y="5102423"/>
              <a:ext cx="1375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-OH + -H -&gt; HOH</a:t>
              </a:r>
              <a:endParaRPr lang="en-US" sz="1400" dirty="0"/>
            </a:p>
          </p:txBody>
        </p:sp>
        <p:grpSp>
          <p:nvGrpSpPr>
            <p:cNvPr id="7" name="Group 17"/>
            <p:cNvGrpSpPr/>
            <p:nvPr/>
          </p:nvGrpSpPr>
          <p:grpSpPr>
            <a:xfrm>
              <a:off x="6781800" y="3990201"/>
              <a:ext cx="2032079" cy="276999"/>
              <a:chOff x="3911521" y="3276600"/>
              <a:chExt cx="2032079" cy="276999"/>
            </a:xfrm>
          </p:grpSpPr>
          <p:sp>
            <p:nvSpPr>
              <p:cNvPr id="11" name="Left Arrow 10"/>
              <p:cNvSpPr/>
              <p:nvPr/>
            </p:nvSpPr>
            <p:spPr>
              <a:xfrm>
                <a:off x="3911521" y="3401199"/>
                <a:ext cx="253921" cy="76200"/>
              </a:xfrm>
              <a:prstGeom prst="lef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216321" y="3276600"/>
                <a:ext cx="17272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Double bonded Oxygen</a:t>
                </a:r>
                <a:endParaRPr lang="en-US" sz="1200" dirty="0"/>
              </a:p>
            </p:txBody>
          </p:sp>
        </p:grpSp>
        <p:grpSp>
          <p:nvGrpSpPr>
            <p:cNvPr id="8" name="Group 20"/>
            <p:cNvGrpSpPr/>
            <p:nvPr/>
          </p:nvGrpSpPr>
          <p:grpSpPr>
            <a:xfrm rot="20998741">
              <a:off x="2438400" y="3756087"/>
              <a:ext cx="2032079" cy="276999"/>
              <a:chOff x="3911521" y="3276600"/>
              <a:chExt cx="2032079" cy="276999"/>
            </a:xfrm>
          </p:grpSpPr>
          <p:sp>
            <p:nvSpPr>
              <p:cNvPr id="9" name="Left Arrow 8"/>
              <p:cNvSpPr/>
              <p:nvPr/>
            </p:nvSpPr>
            <p:spPr>
              <a:xfrm>
                <a:off x="3911521" y="3401199"/>
                <a:ext cx="253921" cy="76200"/>
              </a:xfrm>
              <a:prstGeom prst="lef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216321" y="3276600"/>
                <a:ext cx="17272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 smtClean="0"/>
                  <a:t>Double bonded Oxygen</a:t>
                </a:r>
                <a:endParaRPr lang="en-US" sz="1200" dirty="0"/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6248400" y="4267200"/>
            <a:ext cx="914400" cy="685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410200" y="3886199"/>
            <a:ext cx="914400" cy="83176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38800" y="5486400"/>
            <a:ext cx="165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Ethyl Ethanoate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 rot="1930323">
            <a:off x="5384979" y="4984503"/>
            <a:ext cx="1269641" cy="2713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 rot="7830550">
            <a:off x="5907473" y="5135356"/>
            <a:ext cx="786419" cy="2674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44795" y="586740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following ester – 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COOCH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dirty="0"/>
          </a:p>
        </p:txBody>
      </p:sp>
      <p:pic>
        <p:nvPicPr>
          <p:cNvPr id="4" name="Picture 3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092" y="2874878"/>
            <a:ext cx="3327108" cy="139232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819400" y="2895600"/>
            <a:ext cx="2032079" cy="276999"/>
            <a:chOff x="3911521" y="3276600"/>
            <a:chExt cx="2032079" cy="276999"/>
          </a:xfrm>
        </p:grpSpPr>
        <p:sp>
          <p:nvSpPr>
            <p:cNvPr id="6" name="Left Arrow 5"/>
            <p:cNvSpPr/>
            <p:nvPr/>
          </p:nvSpPr>
          <p:spPr>
            <a:xfrm>
              <a:off x="3911521" y="3401199"/>
              <a:ext cx="253921" cy="7620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16321" y="3276600"/>
              <a:ext cx="1727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Double bonded Oxygen</a:t>
              </a:r>
              <a:endParaRPr lang="en-US" sz="1200" dirty="0"/>
            </a:p>
          </p:txBody>
        </p:sp>
      </p:grp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4648200" y="5867400"/>
            <a:ext cx="304800" cy="258763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Ester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The ester was made from Propanoic acid and Butanol</a:t>
            </a:r>
          </a:p>
          <a:p>
            <a:r>
              <a:rPr lang="en-US" dirty="0" smtClean="0"/>
              <a:t>Butyl Propanoate would be the name of the ester.</a:t>
            </a:r>
          </a:p>
          <a:p>
            <a:r>
              <a:rPr lang="en-US" u="sng" dirty="0" smtClean="0"/>
              <a:t>For your info</a:t>
            </a:r>
            <a:r>
              <a:rPr lang="en-US" dirty="0" smtClean="0"/>
              <a:t> – Methyl Butanoate(apple); Ethyl butanoate(pineapple); Octylethanoate(orange); Pentyl propanoate(apricot) – you might try drawing them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Amines are similar to the alcohols, but instead of an –OH group we have a –NH</a:t>
            </a:r>
            <a:r>
              <a:rPr lang="en-US" baseline="-25000" dirty="0" smtClean="0"/>
              <a:t>2</a:t>
            </a:r>
            <a:r>
              <a:rPr lang="en-US" dirty="0" smtClean="0"/>
              <a:t> group (the amine group).</a:t>
            </a:r>
          </a:p>
          <a:p>
            <a:r>
              <a:rPr lang="en-US" dirty="0" smtClean="0"/>
              <a:t>The amines are characterized by R-NH</a:t>
            </a:r>
            <a:r>
              <a:rPr lang="en-US" baseline="-25000" dirty="0" smtClean="0"/>
              <a:t>2</a:t>
            </a:r>
            <a:r>
              <a:rPr lang="en-US" dirty="0" smtClean="0"/>
              <a:t> (R = a hydrocarbon grouping).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NH</a:t>
            </a:r>
            <a:r>
              <a:rPr lang="en-US" baseline="-25000" dirty="0" smtClean="0"/>
              <a:t>2</a:t>
            </a:r>
            <a:r>
              <a:rPr lang="en-US" dirty="0" smtClean="0"/>
              <a:t>  or              would be called methylamine.  It is a </a:t>
            </a:r>
            <a:r>
              <a:rPr lang="en-US" u="sng" dirty="0" smtClean="0"/>
              <a:t>primary amine</a:t>
            </a:r>
            <a:r>
              <a:rPr lang="en-US" dirty="0" smtClean="0"/>
              <a:t>.  That means the </a:t>
            </a:r>
            <a:r>
              <a:rPr lang="en-US" u="sng" dirty="0" smtClean="0"/>
              <a:t>–NH</a:t>
            </a:r>
            <a:r>
              <a:rPr lang="en-US" u="sng" baseline="-25000" dirty="0" smtClean="0"/>
              <a:t>2</a:t>
            </a:r>
            <a:r>
              <a:rPr lang="en-US" u="sng" dirty="0" smtClean="0"/>
              <a:t> group is on an end C atom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178378"/>
            <a:ext cx="1114507" cy="7746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Secondary amines</a:t>
            </a:r>
            <a:r>
              <a:rPr lang="en-US" dirty="0" smtClean="0"/>
              <a:t> have </a:t>
            </a:r>
            <a:r>
              <a:rPr lang="en-US" u="sng" dirty="0" smtClean="0"/>
              <a:t>two hydrocarbon groups attached to the –NH</a:t>
            </a:r>
            <a:r>
              <a:rPr lang="en-US" u="sng" baseline="-25000" dirty="0" smtClean="0"/>
              <a:t>2</a:t>
            </a:r>
            <a:r>
              <a:rPr lang="en-US" u="sng" dirty="0" smtClean="0"/>
              <a:t> group.</a:t>
            </a:r>
          </a:p>
          <a:p>
            <a:r>
              <a:rPr lang="en-US" dirty="0" smtClean="0"/>
              <a:t>(CH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NH</a:t>
            </a:r>
            <a:r>
              <a:rPr lang="en-US" baseline="-25000" dirty="0" smtClean="0"/>
              <a:t>2</a:t>
            </a:r>
            <a:r>
              <a:rPr lang="en-US" dirty="0" smtClean="0"/>
              <a:t>  or                    would be called dimethylamine.</a:t>
            </a:r>
          </a:p>
          <a:p>
            <a:r>
              <a:rPr lang="en-US" dirty="0" smtClean="0"/>
              <a:t>When you name the secondary amine always use a prefix (“di”) or start with the smallest hydrocarbon fragment.</a:t>
            </a:r>
          </a:p>
          <a:p>
            <a:r>
              <a:rPr lang="en-US" dirty="0" smtClean="0"/>
              <a:t>                     this would be methylethylamine </a:t>
            </a:r>
            <a:endParaRPr lang="en-US" dirty="0"/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492" y="2582418"/>
            <a:ext cx="1365108" cy="922782"/>
          </a:xfrm>
          <a:prstGeom prst="rect">
            <a:avLst/>
          </a:prstGeom>
        </p:spPr>
      </p:pic>
      <p:pic>
        <p:nvPicPr>
          <p:cNvPr id="5" name="Picture 4" descr="Picture 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5289660"/>
            <a:ext cx="1551918" cy="95874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Tertiary amines</a:t>
            </a:r>
            <a:r>
              <a:rPr lang="en-US" dirty="0" smtClean="0"/>
              <a:t> have </a:t>
            </a:r>
            <a:r>
              <a:rPr lang="en-US" u="sng" dirty="0" smtClean="0"/>
              <a:t>three hydrocarbon groups attached to the –N.</a:t>
            </a:r>
          </a:p>
          <a:p>
            <a:r>
              <a:rPr lang="en-US" dirty="0" smtClean="0"/>
              <a:t>(CH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N  or               is called trimethylamine. </a:t>
            </a:r>
          </a:p>
        </p:txBody>
      </p:sp>
      <p:pic>
        <p:nvPicPr>
          <p:cNvPr id="5" name="Picture 4" descr="Picture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799" y="2590800"/>
            <a:ext cx="892201" cy="85711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Amides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Amides are similar in structure to organic acids except the –OH portion of the –COOH group is replaced by the –NH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 </a:t>
            </a:r>
            <a:r>
              <a:rPr lang="en-US" dirty="0" smtClean="0"/>
              <a:t>group.</a:t>
            </a:r>
          </a:p>
          <a:p>
            <a:r>
              <a:rPr lang="en-US" dirty="0" smtClean="0"/>
              <a:t>R-CONH</a:t>
            </a:r>
            <a:r>
              <a:rPr lang="en-US" baseline="-25000" dirty="0" smtClean="0"/>
              <a:t>2</a:t>
            </a:r>
            <a:r>
              <a:rPr lang="en-US" dirty="0" smtClean="0"/>
              <a:t> or              (R = H or some hydrocarbon group).</a:t>
            </a:r>
          </a:p>
          <a:p>
            <a:r>
              <a:rPr lang="en-US" dirty="0" smtClean="0"/>
              <a:t>The amide group –CONH</a:t>
            </a:r>
            <a:r>
              <a:rPr lang="en-US" baseline="-25000" dirty="0" smtClean="0"/>
              <a:t>2</a:t>
            </a:r>
            <a:r>
              <a:rPr lang="en-US" dirty="0" smtClean="0"/>
              <a:t> will always appear on a terminal carbon atom.</a:t>
            </a:r>
          </a:p>
          <a:p>
            <a:r>
              <a:rPr lang="en-US" dirty="0" smtClean="0"/>
              <a:t>To name the amides identify the carbon fragment, drop the “e” and add amide.   </a:t>
            </a:r>
            <a:endParaRPr lang="en-US" dirty="0"/>
          </a:p>
        </p:txBody>
      </p:sp>
      <p:pic>
        <p:nvPicPr>
          <p:cNvPr id="4" name="Picture 3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185779">
            <a:off x="2971800" y="3217622"/>
            <a:ext cx="1048407" cy="958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16094" y="3745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Amides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CONH</a:t>
            </a:r>
            <a:r>
              <a:rPr lang="en-US" baseline="-25000" dirty="0" smtClean="0"/>
              <a:t>2</a:t>
            </a:r>
            <a:r>
              <a:rPr lang="en-US" dirty="0" smtClean="0"/>
              <a:t>  or                would be called Ethanamide.</a:t>
            </a:r>
          </a:p>
          <a:p>
            <a:r>
              <a:rPr lang="en-US" dirty="0" smtClean="0"/>
              <a:t>Note that it is a two carbon compound (ethane), drop the “e” and add “amide”. </a:t>
            </a:r>
            <a:endParaRPr lang="en-US" dirty="0"/>
          </a:p>
        </p:txBody>
      </p:sp>
      <p:pic>
        <p:nvPicPr>
          <p:cNvPr id="4" name="Picture 3" descr="Picture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191" y="1371600"/>
            <a:ext cx="1123810" cy="888889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Organic Reactions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are, of course, millions of organic reactions  - the following reactions are some of the more common reactions studied.</a:t>
            </a:r>
          </a:p>
          <a:p>
            <a:r>
              <a:rPr lang="en-US" dirty="0" smtClean="0"/>
              <a:t>We will show each of the reactions and give some commentary about the significant factors in each reaction.</a:t>
            </a:r>
          </a:p>
          <a:p>
            <a:r>
              <a:rPr lang="en-US" dirty="0" smtClean="0"/>
              <a:t>The reactions referred to are –</a:t>
            </a:r>
          </a:p>
          <a:p>
            <a:pPr lvl="1"/>
            <a:r>
              <a:rPr lang="en-US" dirty="0" smtClean="0"/>
              <a:t>Combustion (complete &amp; incomplete)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Alcohols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alcohols are identified by the presence of the “-OH” or </a:t>
            </a:r>
            <a:r>
              <a:rPr lang="en-US" u="sng" dirty="0" smtClean="0"/>
              <a:t>hydroxyl group.</a:t>
            </a:r>
          </a:p>
          <a:p>
            <a:r>
              <a:rPr lang="en-US" u="sng" dirty="0" smtClean="0"/>
              <a:t>Primary alcohols</a:t>
            </a:r>
            <a:r>
              <a:rPr lang="en-US" dirty="0" smtClean="0"/>
              <a:t> are indentified by the presence of the “-OH” group on a terminal (or end) carbon atom.  In the simple primary alcohols the compound name always ends in “ol”.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OH   or                 this is Ethan</a:t>
            </a:r>
            <a:r>
              <a:rPr lang="en-US" u="sng" dirty="0" smtClean="0"/>
              <a:t>ol</a:t>
            </a:r>
            <a:r>
              <a:rPr lang="en-US" dirty="0" smtClean="0"/>
              <a:t>  it takes it’s name from                  the two-carbon base  </a:t>
            </a:r>
            <a:endParaRPr lang="en-US" dirty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876800"/>
            <a:ext cx="1356258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Reactions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Substitution Reactions</a:t>
            </a:r>
          </a:p>
          <a:p>
            <a:pPr lvl="1"/>
            <a:r>
              <a:rPr lang="en-US" dirty="0" smtClean="0"/>
              <a:t>Addition Reactions</a:t>
            </a:r>
          </a:p>
          <a:p>
            <a:pPr lvl="1"/>
            <a:r>
              <a:rPr lang="en-US" dirty="0" smtClean="0"/>
              <a:t>Esterification</a:t>
            </a:r>
          </a:p>
          <a:p>
            <a:pPr lvl="1"/>
            <a:r>
              <a:rPr lang="en-US" dirty="0" smtClean="0"/>
              <a:t>Saponification</a:t>
            </a:r>
          </a:p>
          <a:p>
            <a:pPr lvl="1"/>
            <a:r>
              <a:rPr lang="en-US" dirty="0" smtClean="0"/>
              <a:t>Fermentation</a:t>
            </a:r>
          </a:p>
          <a:p>
            <a:pPr lvl="1"/>
            <a:r>
              <a:rPr lang="en-US" dirty="0" smtClean="0"/>
              <a:t>Polymerization (addition &amp; condensation)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Combustion Rx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combustion reactions involve the burning of a hydrocarbon in oxygen.</a:t>
            </a:r>
          </a:p>
          <a:p>
            <a:r>
              <a:rPr lang="en-US" u="sng" dirty="0" smtClean="0"/>
              <a:t>Complete Combustion</a:t>
            </a:r>
            <a:r>
              <a:rPr lang="en-US" dirty="0" smtClean="0"/>
              <a:t> (products will be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8(g)</a:t>
            </a:r>
            <a:r>
              <a:rPr lang="en-US" dirty="0" smtClean="0"/>
              <a:t> + 5O</a:t>
            </a:r>
            <a:r>
              <a:rPr lang="en-US" baseline="-25000" dirty="0" smtClean="0"/>
              <a:t>2(g)</a:t>
            </a:r>
            <a:r>
              <a:rPr lang="en-US" baseline="30000" dirty="0" smtClean="0"/>
              <a:t> </a:t>
            </a:r>
            <a:r>
              <a:rPr lang="en-US" dirty="0" smtClean="0"/>
              <a:t> -&gt;  3CO</a:t>
            </a:r>
            <a:r>
              <a:rPr lang="en-US" baseline="-25000" dirty="0" smtClean="0"/>
              <a:t>2(g)</a:t>
            </a:r>
            <a:r>
              <a:rPr lang="en-US" dirty="0" smtClean="0"/>
              <a:t> + 4H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(g)</a:t>
            </a:r>
            <a:endParaRPr lang="en-US" dirty="0" smtClean="0"/>
          </a:p>
          <a:p>
            <a:r>
              <a:rPr lang="en-US" u="sng" dirty="0" smtClean="0"/>
              <a:t>Incomplete Combustion</a:t>
            </a:r>
            <a:r>
              <a:rPr lang="en-US" dirty="0" smtClean="0"/>
              <a:t> (products will be CO and 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lvl="1"/>
            <a:r>
              <a:rPr lang="en-US" dirty="0" smtClean="0"/>
              <a:t>2C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8(g)</a:t>
            </a:r>
            <a:r>
              <a:rPr lang="en-US" dirty="0" smtClean="0"/>
              <a:t>  + 7O</a:t>
            </a:r>
            <a:r>
              <a:rPr lang="en-US" baseline="-25000" dirty="0" smtClean="0"/>
              <a:t>2(g)</a:t>
            </a:r>
            <a:r>
              <a:rPr lang="en-US" cap="small" dirty="0" smtClean="0"/>
              <a:t>  -&gt;  6CO</a:t>
            </a:r>
            <a:r>
              <a:rPr lang="en-US" baseline="-25000" dirty="0" smtClean="0"/>
              <a:t>(g)</a:t>
            </a:r>
            <a:r>
              <a:rPr lang="en-US" dirty="0" smtClean="0"/>
              <a:t> + 8H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(g)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Substitution Rx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saturated hydrocarbon (Alkane) is reacted with something like a halogen and the halogen replaces hydrogen on the saturated hydrocarbon.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  +  Cl</a:t>
            </a:r>
            <a:r>
              <a:rPr lang="en-US" baseline="-25000" dirty="0" smtClean="0"/>
              <a:t>2</a:t>
            </a:r>
            <a:r>
              <a:rPr lang="en-US" dirty="0" smtClean="0"/>
              <a:t>  -&gt; 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Cl  + HCl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Note</a:t>
            </a:r>
            <a:r>
              <a:rPr lang="en-US" dirty="0" smtClean="0"/>
              <a:t> – 2 reactants and 2 products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66800" y="4387939"/>
            <a:ext cx="5029200" cy="1174661"/>
            <a:chOff x="1066800" y="4387939"/>
            <a:chExt cx="5029200" cy="1174661"/>
          </a:xfrm>
        </p:grpSpPr>
        <p:pic>
          <p:nvPicPr>
            <p:cNvPr id="4" name="Picture 3" descr="Picture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4387939"/>
              <a:ext cx="934132" cy="793661"/>
            </a:xfrm>
            <a:prstGeom prst="rect">
              <a:avLst/>
            </a:prstGeom>
          </p:spPr>
        </p:pic>
        <p:pic>
          <p:nvPicPr>
            <p:cNvPr id="5" name="Picture 4" descr="Picture 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2200" y="4648200"/>
              <a:ext cx="895257" cy="436151"/>
            </a:xfrm>
            <a:prstGeom prst="rect">
              <a:avLst/>
            </a:prstGeom>
          </p:spPr>
        </p:pic>
        <p:pic>
          <p:nvPicPr>
            <p:cNvPr id="6" name="Picture 5" descr="Picture 3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65486" y="4470489"/>
              <a:ext cx="1216114" cy="787311"/>
            </a:xfrm>
            <a:prstGeom prst="rect">
              <a:avLst/>
            </a:prstGeom>
          </p:spPr>
        </p:pic>
        <p:pic>
          <p:nvPicPr>
            <p:cNvPr id="7" name="Picture 6" descr="Picture 4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34650" y="4572000"/>
              <a:ext cx="661350" cy="39366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981200" y="4648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6318" y="46598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482971" y="4800600"/>
              <a:ext cx="327029" cy="152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Curved Down Arrow 10"/>
            <p:cNvSpPr/>
            <p:nvPr/>
          </p:nvSpPr>
          <p:spPr>
            <a:xfrm>
              <a:off x="3048000" y="4444911"/>
              <a:ext cx="1981200" cy="279489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9533260">
              <a:off x="1741582" y="4752848"/>
              <a:ext cx="1022778" cy="36736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Curved Up Arrow 12"/>
            <p:cNvSpPr/>
            <p:nvPr/>
          </p:nvSpPr>
          <p:spPr>
            <a:xfrm>
              <a:off x="2362200" y="5029200"/>
              <a:ext cx="3733800" cy="533400"/>
            </a:xfrm>
            <a:prstGeom prst="curved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Addition Rx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an addition reaction you are adding atoms at the location of the double or triple bond of an unsaturated hydrocarbon.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  +  Cl</a:t>
            </a:r>
            <a:r>
              <a:rPr lang="en-US" baseline="-25000" dirty="0" smtClean="0"/>
              <a:t>2</a:t>
            </a:r>
            <a:r>
              <a:rPr lang="en-US" dirty="0" smtClean="0"/>
              <a:t>  -&gt; 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  <a:r>
              <a:rPr lang="en-US" baseline="-25000" dirty="0" smtClean="0"/>
              <a:t>2</a:t>
            </a:r>
          </a:p>
          <a:p>
            <a:pPr lvl="1"/>
            <a:endParaRPr lang="en-US" baseline="-25000" dirty="0" smtClean="0"/>
          </a:p>
          <a:p>
            <a:pPr lvl="1"/>
            <a:endParaRPr lang="en-US" baseline="-25000" dirty="0" smtClean="0"/>
          </a:p>
          <a:p>
            <a:pPr lvl="1"/>
            <a:endParaRPr lang="en-US" baseline="-25000" dirty="0" smtClean="0"/>
          </a:p>
          <a:p>
            <a:pPr lvl="1"/>
            <a:endParaRPr lang="en-US" baseline="-25000" dirty="0" smtClean="0"/>
          </a:p>
          <a:p>
            <a:pPr lvl="1"/>
            <a:r>
              <a:rPr lang="en-US" dirty="0" smtClean="0"/>
              <a:t>Note – there are 2 reactants and only 1 product because you are adding to the double bond.  You could have added H</a:t>
            </a:r>
            <a:r>
              <a:rPr lang="en-US" baseline="-25000" dirty="0" smtClean="0"/>
              <a:t>2</a:t>
            </a:r>
            <a:r>
              <a:rPr lang="en-US" dirty="0" smtClean="0"/>
              <a:t>, Br</a:t>
            </a:r>
            <a:r>
              <a:rPr lang="en-US" baseline="-25000" dirty="0" smtClean="0"/>
              <a:t>2</a:t>
            </a:r>
            <a:r>
              <a:rPr lang="en-US" dirty="0" smtClean="0"/>
              <a:t>, I</a:t>
            </a:r>
            <a:r>
              <a:rPr lang="en-US" baseline="-25000" dirty="0" smtClean="0"/>
              <a:t>2.</a:t>
            </a:r>
            <a:r>
              <a:rPr lang="en-US" dirty="0" smtClean="0"/>
              <a:t>  </a:t>
            </a:r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737485"/>
            <a:ext cx="911781" cy="749216"/>
          </a:xfrm>
          <a:prstGeom prst="rect">
            <a:avLst/>
          </a:prstGeom>
        </p:spPr>
      </p:pic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059649"/>
            <a:ext cx="895257" cy="436151"/>
          </a:xfrm>
          <a:prstGeom prst="rect">
            <a:avLst/>
          </a:prstGeom>
        </p:spPr>
      </p:pic>
      <p:pic>
        <p:nvPicPr>
          <p:cNvPr id="6" name="Picture 5" descr="Picture 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209" y="3762891"/>
            <a:ext cx="1106791" cy="87621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371943" y="4105701"/>
            <a:ext cx="285657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5918" y="38771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1371600" y="4191000"/>
            <a:ext cx="152400" cy="39266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88621" y="4523601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Double bond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960421" y="464820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Single bond</a:t>
            </a:r>
            <a:endParaRPr lang="en-US" sz="1200" dirty="0"/>
          </a:p>
        </p:txBody>
      </p:sp>
      <p:sp>
        <p:nvSpPr>
          <p:cNvPr id="12" name="Up Arrow 11"/>
          <p:cNvSpPr/>
          <p:nvPr/>
        </p:nvSpPr>
        <p:spPr>
          <a:xfrm>
            <a:off x="4343400" y="4267200"/>
            <a:ext cx="152400" cy="39266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urved Up Arrow 12"/>
          <p:cNvSpPr/>
          <p:nvPr/>
        </p:nvSpPr>
        <p:spPr>
          <a:xfrm rot="900416">
            <a:off x="2514600" y="4427258"/>
            <a:ext cx="1676400" cy="30480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20974248">
            <a:off x="2960925" y="3572301"/>
            <a:ext cx="1611075" cy="3048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Addition Rx (cont.)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addition reaction you are starting with an Alkyne (triple bond) hydrocarbon.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 +  2Cl</a:t>
            </a:r>
            <a:r>
              <a:rPr lang="en-US" baseline="-25000" dirty="0" smtClean="0"/>
              <a:t>2</a:t>
            </a:r>
            <a:r>
              <a:rPr lang="en-US" dirty="0" smtClean="0"/>
              <a:t>  -&gt; 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Cl</a:t>
            </a:r>
            <a:r>
              <a:rPr lang="en-US" baseline="-25000" dirty="0" smtClean="0"/>
              <a:t>4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Note – 1:2 ratio for reactants, still 1 products because you added  to the triple bond.</a:t>
            </a:r>
            <a:endParaRPr lang="en-US" dirty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581495"/>
            <a:ext cx="1257038" cy="457105"/>
          </a:xfrm>
          <a:prstGeom prst="rect">
            <a:avLst/>
          </a:prstGeom>
        </p:spPr>
      </p:pic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531" y="3505200"/>
            <a:ext cx="899269" cy="438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3505200"/>
            <a:ext cx="52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 2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581400" y="3657600"/>
            <a:ext cx="381000" cy="1407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Picture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577" y="3276610"/>
            <a:ext cx="1380823" cy="990590"/>
          </a:xfrm>
          <a:prstGeom prst="rect">
            <a:avLst/>
          </a:prstGeom>
        </p:spPr>
      </p:pic>
      <p:sp>
        <p:nvSpPr>
          <p:cNvPr id="9" name="Up Arrow 8"/>
          <p:cNvSpPr/>
          <p:nvPr/>
        </p:nvSpPr>
        <p:spPr>
          <a:xfrm>
            <a:off x="1167087" y="3810000"/>
            <a:ext cx="152400" cy="32389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6087" y="4114800"/>
            <a:ext cx="890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Triple bond</a:t>
            </a:r>
            <a:endParaRPr lang="en-US" sz="1200" dirty="0"/>
          </a:p>
        </p:txBody>
      </p:sp>
      <p:sp>
        <p:nvSpPr>
          <p:cNvPr id="11" name="Up Arrow 10"/>
          <p:cNvSpPr/>
          <p:nvPr/>
        </p:nvSpPr>
        <p:spPr>
          <a:xfrm>
            <a:off x="4648200" y="3886200"/>
            <a:ext cx="152400" cy="32389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15087" y="426720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Single bond</a:t>
            </a:r>
            <a:endParaRPr lang="en-US" sz="1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Saponification Rx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reaction you are starting with an ester (like glycerol stearate) and you react it with a strong base like NaOH.</a:t>
            </a:r>
          </a:p>
          <a:p>
            <a:r>
              <a:rPr lang="en-US" sz="2000" dirty="0" smtClean="0"/>
              <a:t>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(OOCC</a:t>
            </a:r>
            <a:r>
              <a:rPr lang="en-US" sz="2000" baseline="-25000" dirty="0" smtClean="0"/>
              <a:t>17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35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+ 3NaOH -&gt; 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(OH)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+ 3C</a:t>
            </a:r>
            <a:r>
              <a:rPr lang="en-US" sz="2000" baseline="-25000" dirty="0" smtClean="0"/>
              <a:t>17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35</a:t>
            </a:r>
            <a:r>
              <a:rPr lang="en-US" sz="2000" dirty="0" smtClean="0"/>
              <a:t>COONa</a:t>
            </a:r>
          </a:p>
          <a:p>
            <a:pPr>
              <a:buNone/>
            </a:pPr>
            <a:r>
              <a:rPr lang="en-US" sz="2000" dirty="0" smtClean="0"/>
              <a:t>     Glycerol stearate         base        Glycerol               Soap </a:t>
            </a:r>
            <a:endParaRPr lang="en-US" sz="2000" dirty="0"/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51" y="4129959"/>
            <a:ext cx="3396749" cy="2347041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4419600" y="5029200"/>
            <a:ext cx="838200" cy="2286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27171" y="4876800"/>
            <a:ext cx="2993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That is glycerol stearate, it is hard to visualize</a:t>
            </a:r>
          </a:p>
          <a:p>
            <a:r>
              <a:rPr lang="en-US" sz="1200" dirty="0" smtClean="0"/>
              <a:t>without being able to rotate the molecule</a:t>
            </a:r>
            <a:endParaRPr lang="en-US" sz="1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Fermentation Rx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 the fermentation reaction we convert a carbohydrate into ethanol and carbon dioxide.  This is an important reaction in baking with yeast or the preparation of alcoholic beverages.  Yeast secrets zymase which helps to breakdown the carbohydrate.</a:t>
            </a:r>
          </a:p>
          <a:p>
            <a:r>
              <a:rPr lang="en-US" dirty="0" smtClean="0"/>
              <a:t>  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 -&gt; 2C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  +  2CO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It is the CO</a:t>
            </a:r>
            <a:r>
              <a:rPr lang="en-US" baseline="-25000" dirty="0" smtClean="0"/>
              <a:t>2</a:t>
            </a:r>
            <a:r>
              <a:rPr lang="en-US" dirty="0" smtClean="0"/>
              <a:t>that makes bread rise, the alcohol is vaporized during baking.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444890">
            <a:off x="4179754" y="2590071"/>
            <a:ext cx="228600" cy="2231683"/>
          </a:xfrm>
          <a:prstGeom prst="down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1238727">
            <a:off x="5965580" y="2585962"/>
            <a:ext cx="228600" cy="2327537"/>
          </a:xfrm>
          <a:prstGeom prst="down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Fermentation Rx</a:t>
            </a:r>
            <a:endParaRPr lang="en-US" i="1" dirty="0"/>
          </a:p>
        </p:txBody>
      </p:sp>
      <p:pic>
        <p:nvPicPr>
          <p:cNvPr id="4" name="Content Placeholder 3" descr="Glucos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76400"/>
            <a:ext cx="1738107" cy="1676399"/>
          </a:xfrm>
        </p:spPr>
      </p:pic>
      <p:pic>
        <p:nvPicPr>
          <p:cNvPr id="5" name="Picture 4" descr="ethano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49568"/>
            <a:ext cx="1150036" cy="1098432"/>
          </a:xfrm>
          <a:prstGeom prst="rect">
            <a:avLst/>
          </a:prstGeom>
        </p:spPr>
      </p:pic>
      <p:pic>
        <p:nvPicPr>
          <p:cNvPr id="6" name="Picture 5" descr="Picture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350" y="2209800"/>
            <a:ext cx="882650" cy="4572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276600" y="2514600"/>
            <a:ext cx="9906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24518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335280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Glucose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877797" y="3352800"/>
            <a:ext cx="661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Ethanol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3352800"/>
            <a:ext cx="1125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Carbon dioxide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79445" y="2209800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Zymase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274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80140" y="2286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Polymerization Rx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Polymers</a:t>
            </a:r>
            <a:r>
              <a:rPr lang="en-US" dirty="0" smtClean="0"/>
              <a:t> are actually complex molecules made up of smaller units called </a:t>
            </a:r>
            <a:r>
              <a:rPr lang="en-US" u="sng" dirty="0" smtClean="0"/>
              <a:t>monomers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Polymers generally fall into two categories</a:t>
            </a:r>
          </a:p>
          <a:p>
            <a:pPr lvl="1"/>
            <a:r>
              <a:rPr lang="en-US" u="sng" dirty="0" smtClean="0"/>
              <a:t>Addition Polymers</a:t>
            </a:r>
            <a:r>
              <a:rPr lang="en-US" dirty="0" smtClean="0"/>
              <a:t> – these are generally formed by joining smaller units of unsaturated compounds (adding at the site of the double or triple bond).</a:t>
            </a:r>
          </a:p>
          <a:p>
            <a:pPr lvl="1"/>
            <a:r>
              <a:rPr lang="en-US" u="sng" dirty="0" smtClean="0"/>
              <a:t>Condensation Polymers</a:t>
            </a:r>
            <a:r>
              <a:rPr lang="en-US" dirty="0" smtClean="0"/>
              <a:t> – these are formed by bonding smaller units (monomers) with the elimination of water.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Addition Polymers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  -&gt; 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n</a:t>
            </a:r>
            <a:r>
              <a:rPr lang="en-US" dirty="0" smtClean="0"/>
              <a:t> this is a generalized reaction showing the formation of polyethylene.  Note the “</a:t>
            </a:r>
            <a:r>
              <a:rPr lang="en-US" dirty="0" err="1" smtClean="0"/>
              <a:t>n</a:t>
            </a:r>
            <a:r>
              <a:rPr lang="en-US" dirty="0" smtClean="0"/>
              <a:t>” indicating multiple units of that type.</a:t>
            </a:r>
          </a:p>
          <a:p>
            <a:endParaRPr lang="en-US" dirty="0"/>
          </a:p>
        </p:txBody>
      </p:sp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733800"/>
            <a:ext cx="1228972" cy="990515"/>
          </a:xfrm>
          <a:prstGeom prst="rect">
            <a:avLst/>
          </a:prstGeom>
        </p:spPr>
      </p:pic>
      <p:pic>
        <p:nvPicPr>
          <p:cNvPr id="6" name="Picture 5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326" y="3657600"/>
            <a:ext cx="1202874" cy="971552"/>
          </a:xfrm>
          <a:prstGeom prst="rect">
            <a:avLst/>
          </a:prstGeom>
        </p:spPr>
      </p:pic>
      <p:sp>
        <p:nvSpPr>
          <p:cNvPr id="7" name="Left Bracket 6"/>
          <p:cNvSpPr/>
          <p:nvPr/>
        </p:nvSpPr>
        <p:spPr>
          <a:xfrm>
            <a:off x="4724400" y="3657600"/>
            <a:ext cx="228600" cy="106671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 flipH="1">
            <a:off x="5486400" y="3657600"/>
            <a:ext cx="228600" cy="106671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05200" y="4114800"/>
            <a:ext cx="5334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3957935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49631" y="4343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</a:t>
            </a:r>
            <a:endParaRPr lang="en-US" sz="2400" dirty="0"/>
          </a:p>
        </p:txBody>
      </p:sp>
      <p:sp>
        <p:nvSpPr>
          <p:cNvPr id="12" name="Up Arrow 11"/>
          <p:cNvSpPr/>
          <p:nvPr/>
        </p:nvSpPr>
        <p:spPr>
          <a:xfrm>
            <a:off x="2362200" y="4343400"/>
            <a:ext cx="152400" cy="46166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05000" y="4752201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Double bond</a:t>
            </a:r>
            <a:endParaRPr lang="en-US" sz="1200" dirty="0"/>
          </a:p>
        </p:txBody>
      </p:sp>
      <p:sp>
        <p:nvSpPr>
          <p:cNvPr id="14" name="Up Arrow 13"/>
          <p:cNvSpPr/>
          <p:nvPr/>
        </p:nvSpPr>
        <p:spPr>
          <a:xfrm>
            <a:off x="5179621" y="4267200"/>
            <a:ext cx="152400" cy="46166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99365" y="4676001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Single bond</a:t>
            </a:r>
            <a:endParaRPr lang="en-US" sz="1200" dirty="0"/>
          </a:p>
        </p:txBody>
      </p:sp>
      <p:sp>
        <p:nvSpPr>
          <p:cNvPr id="16" name="Lightning Bolt 15"/>
          <p:cNvSpPr/>
          <p:nvPr/>
        </p:nvSpPr>
        <p:spPr>
          <a:xfrm>
            <a:off x="4343400" y="3738265"/>
            <a:ext cx="304800" cy="528935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ghtning Bolt 16"/>
          <p:cNvSpPr/>
          <p:nvPr/>
        </p:nvSpPr>
        <p:spPr>
          <a:xfrm flipH="1">
            <a:off x="5715000" y="3505200"/>
            <a:ext cx="304800" cy="528935"/>
          </a:xfrm>
          <a:prstGeom prst="lightningBol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52800" y="3429000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Site for additional monomers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330440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Site for additional monomers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Alcohols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OH  or             this is Methanol.  It’s name comes from the one carbon base Methane.  We just drop the “e” and add “ol”.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OH or                          this would be n-Butan</a:t>
            </a:r>
            <a:r>
              <a:rPr lang="en-US" u="sng" dirty="0" smtClean="0"/>
              <a:t>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 that in each case the –OH group was on an end carbon making it a </a:t>
            </a:r>
            <a:r>
              <a:rPr lang="en-US" u="sng" dirty="0" smtClean="0"/>
              <a:t>primary alcohol</a:t>
            </a:r>
            <a:r>
              <a:rPr lang="en-US" dirty="0" smtClean="0"/>
              <a:t>.    </a:t>
            </a:r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447800"/>
            <a:ext cx="970040" cy="838115"/>
          </a:xfrm>
          <a:prstGeom prst="rect">
            <a:avLst/>
          </a:prstGeom>
        </p:spPr>
      </p:pic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135" y="3124200"/>
            <a:ext cx="2167265" cy="914315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Condensation Polymers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example of condensation polymerization is the bonding together of two amino acids with the resulting </a:t>
            </a:r>
            <a:r>
              <a:rPr lang="en-US" u="sng" dirty="0" smtClean="0"/>
              <a:t>polymer</a:t>
            </a:r>
            <a:r>
              <a:rPr lang="en-US" dirty="0" smtClean="0"/>
              <a:t> and </a:t>
            </a:r>
            <a:r>
              <a:rPr lang="en-US" u="sng" dirty="0" smtClean="0"/>
              <a:t>water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91000"/>
            <a:ext cx="1604019" cy="971448"/>
          </a:xfrm>
          <a:prstGeom prst="rect">
            <a:avLst/>
          </a:prstGeom>
        </p:spPr>
      </p:pic>
      <p:pic>
        <p:nvPicPr>
          <p:cNvPr id="5" name="Picture 4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781" y="4191000"/>
            <a:ext cx="1604019" cy="9714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4718" y="4431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267200" y="4572000"/>
            <a:ext cx="4572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4800600"/>
            <a:ext cx="613419" cy="3618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9400" y="4800600"/>
            <a:ext cx="228600" cy="3618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Up Arrow 9"/>
          <p:cNvSpPr/>
          <p:nvPr/>
        </p:nvSpPr>
        <p:spPr>
          <a:xfrm>
            <a:off x="2133600" y="5162448"/>
            <a:ext cx="762000" cy="323952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Picture 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997" y="4204034"/>
            <a:ext cx="2431803" cy="1282366"/>
          </a:xfrm>
          <a:prstGeom prst="rect">
            <a:avLst/>
          </a:prstGeom>
        </p:spPr>
      </p:pic>
      <p:sp>
        <p:nvSpPr>
          <p:cNvPr id="13" name="Left-Up Arrow 12"/>
          <p:cNvSpPr/>
          <p:nvPr/>
        </p:nvSpPr>
        <p:spPr>
          <a:xfrm rot="13922868">
            <a:off x="6326704" y="3987309"/>
            <a:ext cx="457200" cy="411163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81546" y="3733800"/>
            <a:ext cx="1686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Double bonded oxygen</a:t>
            </a:r>
            <a:endParaRPr lang="en-US" sz="1200" dirty="0"/>
          </a:p>
        </p:txBody>
      </p:sp>
      <p:sp>
        <p:nvSpPr>
          <p:cNvPr id="15" name="Curved Down Arrow 14"/>
          <p:cNvSpPr/>
          <p:nvPr/>
        </p:nvSpPr>
        <p:spPr>
          <a:xfrm>
            <a:off x="2057400" y="3886200"/>
            <a:ext cx="1828800" cy="4572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3657600"/>
            <a:ext cx="1686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Double bonded oxygen</a:t>
            </a:r>
            <a:endParaRPr lang="en-US" sz="1200" dirty="0"/>
          </a:p>
        </p:txBody>
      </p:sp>
      <p:pic>
        <p:nvPicPr>
          <p:cNvPr id="17" name="Picture 16" descr="Picture 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6455" y="4495800"/>
            <a:ext cx="507945" cy="60953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86000" y="441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5410200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Water splits off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791200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monomers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945661" y="5791200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monomers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069861" y="5791200"/>
            <a:ext cx="7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polymer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Secondary Alcohols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Secondary alcohols all have the –OH group but it will appear on a carbon other than an end or terminal carbon atom.</a:t>
            </a:r>
          </a:p>
          <a:p>
            <a:r>
              <a:rPr lang="en-US" dirty="0" smtClean="0"/>
              <a:t>In the name of the secondary alcohol we have to locate the position of the –OH group.  The name will still end with the “ol” suffix.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CH(OH)CH</a:t>
            </a:r>
            <a:r>
              <a:rPr lang="en-US" baseline="-25000" dirty="0" smtClean="0"/>
              <a:t>3   </a:t>
            </a:r>
            <a:r>
              <a:rPr lang="en-US" dirty="0" smtClean="0"/>
              <a:t>or                 this is 2-Propan</a:t>
            </a:r>
            <a:r>
              <a:rPr lang="en-US" u="sng" dirty="0" smtClean="0"/>
              <a:t>ol</a:t>
            </a:r>
            <a:r>
              <a:rPr lang="en-US" dirty="0" smtClean="0"/>
              <a:t> or Propanol-2.</a:t>
            </a:r>
          </a:p>
          <a:p>
            <a:r>
              <a:rPr lang="en-US" dirty="0" smtClean="0"/>
              <a:t>Notice that the –OH group is on carbon #2.</a:t>
            </a:r>
            <a:endParaRPr lang="en-US" dirty="0"/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403" y="4654673"/>
            <a:ext cx="1306597" cy="10603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Tertiary Alcohols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The –OH group in this case will be located on a carbon to which there are three other carbon groups attached.</a:t>
            </a:r>
          </a:p>
          <a:p>
            <a:r>
              <a:rPr lang="en-US" dirty="0" smtClean="0"/>
              <a:t>The naming is a little trickier because you must also name other attached groups.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C(CH</a:t>
            </a:r>
            <a:r>
              <a:rPr lang="en-US" baseline="-25000" dirty="0" smtClean="0"/>
              <a:t>3</a:t>
            </a:r>
            <a:r>
              <a:rPr lang="en-US" dirty="0" smtClean="0"/>
              <a:t>)(OH)CH</a:t>
            </a:r>
            <a:r>
              <a:rPr lang="en-US" baseline="-25000" dirty="0" smtClean="0"/>
              <a:t>3</a:t>
            </a:r>
            <a:r>
              <a:rPr lang="en-US" dirty="0" smtClean="0"/>
              <a:t> or                this is a simple tertiary alcohol.</a:t>
            </a:r>
          </a:p>
          <a:p>
            <a:r>
              <a:rPr lang="en-US" dirty="0" smtClean="0"/>
              <a:t>It is named </a:t>
            </a:r>
            <a:r>
              <a:rPr lang="en-US" u="sng" dirty="0" smtClean="0"/>
              <a:t>2</a:t>
            </a:r>
            <a:r>
              <a:rPr lang="en-US" dirty="0" smtClean="0"/>
              <a:t>-Methyl Propan</a:t>
            </a:r>
            <a:r>
              <a:rPr lang="en-US" u="sng" dirty="0" smtClean="0"/>
              <a:t>ol</a:t>
            </a:r>
            <a:r>
              <a:rPr lang="en-US" dirty="0" smtClean="0"/>
              <a:t>-2.  Notice that both the –OH and the –CH</a:t>
            </a:r>
            <a:r>
              <a:rPr lang="en-US" baseline="-25000" dirty="0" smtClean="0"/>
              <a:t>3</a:t>
            </a:r>
            <a:r>
              <a:rPr lang="en-US" dirty="0" smtClean="0"/>
              <a:t> are attached to the #2 carbon. </a:t>
            </a:r>
            <a:endParaRPr lang="en-US" dirty="0"/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187" y="3809999"/>
            <a:ext cx="1310013" cy="11496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Dihydroxy Alcohols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 dihydroxy alcohols there will be two –OH groups.  The –OH groups will never be located on the same carbon atom.</a:t>
            </a:r>
          </a:p>
          <a:p>
            <a:r>
              <a:rPr lang="en-US" dirty="0" smtClean="0"/>
              <a:t>In naming you must locate the –OH groups by the number of the carbon which they are attached.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(OH)CH</a:t>
            </a:r>
            <a:r>
              <a:rPr lang="en-US" baseline="-25000" dirty="0" smtClean="0"/>
              <a:t>2</a:t>
            </a:r>
            <a:r>
              <a:rPr lang="en-US" dirty="0" smtClean="0"/>
              <a:t>(OH)  or                 this is commonly called Ethylene glycol (common antifreeze agent) or more correctly Ethan</a:t>
            </a:r>
            <a:r>
              <a:rPr lang="en-US" u="sng" dirty="0" smtClean="0"/>
              <a:t>diol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267200"/>
            <a:ext cx="1225397" cy="7936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Dihydroxy Alcohol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one more example to show you the naming –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(OH)CH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(OH) or                  this would be called, 1,3 Propandiol or it could be Propandiol-1,3.  If one of the –OH groups had been moved to the #2 carbon what would it be named?   </a:t>
            </a:r>
            <a:endParaRPr lang="en-US" dirty="0"/>
          </a:p>
        </p:txBody>
      </p:sp>
      <p:pic>
        <p:nvPicPr>
          <p:cNvPr id="4" name="Picture 3" descr="Picture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000" y="2286000"/>
            <a:ext cx="1352400" cy="966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Trihydroxy Alcohols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As the name implies there are now 3 –OH groups located on the carbon base compound.</a:t>
            </a:r>
          </a:p>
          <a:p>
            <a:r>
              <a:rPr lang="en-US" dirty="0" smtClean="0"/>
              <a:t>The most commonly referred to trihydroxy alcohol is commonly called Glycerol or Glycerine.  It is a great hydrating agent and is used in beauty soaps as a moisturizer.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(OH)CH(OH)CH</a:t>
            </a:r>
            <a:r>
              <a:rPr lang="en-US" baseline="-25000" dirty="0" smtClean="0"/>
              <a:t>2</a:t>
            </a:r>
            <a:r>
              <a:rPr lang="en-US" dirty="0" smtClean="0"/>
              <a:t>(OH) or                this would be called Propantriol </a:t>
            </a:r>
          </a:p>
          <a:p>
            <a:r>
              <a:rPr lang="en-US" dirty="0" smtClean="0"/>
              <a:t>It could also be Propantriol-1,2,3 </a:t>
            </a:r>
            <a:endParaRPr lang="en-US" dirty="0"/>
          </a:p>
        </p:txBody>
      </p:sp>
      <p:pic>
        <p:nvPicPr>
          <p:cNvPr id="4" name="Picture 3" descr="Picture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648200"/>
            <a:ext cx="1244445" cy="11619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2154</Words>
  <Application>Microsoft Macintosh PowerPoint</Application>
  <PresentationFormat>On-screen Show (4:3)</PresentationFormat>
  <Paragraphs>256</Paragraphs>
  <Slides>40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Functional Groups</vt:lpstr>
      <vt:lpstr>What is a Functional Group</vt:lpstr>
      <vt:lpstr>Alcohols</vt:lpstr>
      <vt:lpstr>Alcohols</vt:lpstr>
      <vt:lpstr>Secondary Alcohols</vt:lpstr>
      <vt:lpstr>Tertiary Alcohols</vt:lpstr>
      <vt:lpstr>Dihydroxy Alcohols</vt:lpstr>
      <vt:lpstr>Dihydroxy Alcohol</vt:lpstr>
      <vt:lpstr>Trihydroxy Alcohols</vt:lpstr>
      <vt:lpstr>Ethers</vt:lpstr>
      <vt:lpstr>Ethers</vt:lpstr>
      <vt:lpstr>Ethers</vt:lpstr>
      <vt:lpstr>Aldehydes</vt:lpstr>
      <vt:lpstr>Aldehydes</vt:lpstr>
      <vt:lpstr>Ketones</vt:lpstr>
      <vt:lpstr>Ketones</vt:lpstr>
      <vt:lpstr>Acids</vt:lpstr>
      <vt:lpstr>Acids</vt:lpstr>
      <vt:lpstr>Esters</vt:lpstr>
      <vt:lpstr>Esters</vt:lpstr>
      <vt:lpstr>Esters</vt:lpstr>
      <vt:lpstr>Esters</vt:lpstr>
      <vt:lpstr>Your Ester Answer</vt:lpstr>
      <vt:lpstr>Amines</vt:lpstr>
      <vt:lpstr>Amines</vt:lpstr>
      <vt:lpstr>Amines</vt:lpstr>
      <vt:lpstr>Amides</vt:lpstr>
      <vt:lpstr>Amides</vt:lpstr>
      <vt:lpstr>Organic Reactions</vt:lpstr>
      <vt:lpstr>Organic Reactions (cont.)</vt:lpstr>
      <vt:lpstr>Combustion Rx</vt:lpstr>
      <vt:lpstr>Substitution Rx</vt:lpstr>
      <vt:lpstr>Addition Rx</vt:lpstr>
      <vt:lpstr>Addition Rx (cont.)</vt:lpstr>
      <vt:lpstr>Saponification Rx</vt:lpstr>
      <vt:lpstr>Fermentation Rx</vt:lpstr>
      <vt:lpstr>Fermentation Rx</vt:lpstr>
      <vt:lpstr>Polymerization Rx</vt:lpstr>
      <vt:lpstr>Addition Polymers</vt:lpstr>
      <vt:lpstr>Condensation Polymers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Groups</dc:title>
  <dc:creator>Kenneth Schnobrich</dc:creator>
  <cp:lastModifiedBy>Kenneth Schnobrich</cp:lastModifiedBy>
  <cp:revision>81</cp:revision>
  <cp:lastPrinted>2008-02-25T20:44:39Z</cp:lastPrinted>
  <dcterms:created xsi:type="dcterms:W3CDTF">2010-03-03T18:03:13Z</dcterms:created>
  <dcterms:modified xsi:type="dcterms:W3CDTF">2010-03-03T18:04:40Z</dcterms:modified>
</cp:coreProperties>
</file>