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64" r:id="rId4"/>
    <p:sldId id="262" r:id="rId5"/>
    <p:sldId id="265" r:id="rId6"/>
    <p:sldId id="263" r:id="rId7"/>
    <p:sldId id="261" r:id="rId8"/>
    <p:sldId id="260" r:id="rId9"/>
    <p:sldId id="268" r:id="rId10"/>
    <p:sldId id="281" r:id="rId11"/>
    <p:sldId id="280" r:id="rId12"/>
    <p:sldId id="256" r:id="rId13"/>
    <p:sldId id="259" r:id="rId14"/>
    <p:sldId id="269" r:id="rId15"/>
    <p:sldId id="271" r:id="rId16"/>
    <p:sldId id="270" r:id="rId17"/>
    <p:sldId id="258" r:id="rId18"/>
    <p:sldId id="257" r:id="rId19"/>
    <p:sldId id="272" r:id="rId20"/>
    <p:sldId id="273" r:id="rId21"/>
    <p:sldId id="274" r:id="rId22"/>
    <p:sldId id="275" r:id="rId23"/>
    <p:sldId id="276" r:id="rId24"/>
    <p:sldId id="277" r:id="rId25"/>
    <p:sldId id="278" r:id="rId26"/>
    <p:sldId id="279" r:id="rId27"/>
    <p:sldId id="282" r:id="rId28"/>
    <p:sldId id="283" r:id="rId29"/>
    <p:sldId id="284" r:id="rId30"/>
    <p:sldId id="288"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51" d="100"/>
          <a:sy n="151" d="100"/>
        </p:scale>
        <p:origin x="-11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5E024C56-4D28-4D79-8F6A-10990E82ADD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530B0-58ED-43B6-AB3F-7D8A583096B4}" type="datetimeFigureOut">
              <a:rPr lang="en-US" smtClean="0"/>
              <a:pPr/>
              <a:t>5/22/13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02152-DA6A-454A-84BA-E78BDA40B7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30B0-58ED-43B6-AB3F-7D8A583096B4}" type="datetimeFigureOut">
              <a:rPr lang="en-US" smtClean="0"/>
              <a:pPr/>
              <a:t>5/22/13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02152-DA6A-454A-84BA-E78BDA40B7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chem.iastate.edu/group/Greenbowe/sections/projectfolder/flashfiles/thermochem/solutionSalt.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algn="ctr"/>
            <a:r>
              <a:rPr lang="en-US" sz="4800" b="1" dirty="0"/>
              <a:t>SOLUTIONS</a:t>
            </a:r>
          </a:p>
        </p:txBody>
      </p:sp>
      <p:sp>
        <p:nvSpPr>
          <p:cNvPr id="29699" name="Rectangle 3"/>
          <p:cNvSpPr>
            <a:spLocks noGrp="1" noChangeArrowheads="1"/>
          </p:cNvSpPr>
          <p:nvPr>
            <p:ph type="subTitle" idx="1"/>
          </p:nvPr>
        </p:nvSpPr>
        <p:spPr/>
        <p:txBody>
          <a:bodyPr/>
          <a:lstStyle/>
          <a:p>
            <a:r>
              <a:rPr lang="en-US" dirty="0"/>
              <a:t>Homogeneous Mixtures</a:t>
            </a:r>
          </a:p>
        </p:txBody>
      </p:sp>
      <p:sp>
        <p:nvSpPr>
          <p:cNvPr id="4" name="TextBox 3"/>
          <p:cNvSpPr txBox="1"/>
          <p:nvPr/>
        </p:nvSpPr>
        <p:spPr>
          <a:xfrm>
            <a:off x="381000" y="6172200"/>
            <a:ext cx="1586191" cy="276999"/>
          </a:xfrm>
          <a:prstGeom prst="rect">
            <a:avLst/>
          </a:prstGeom>
          <a:noFill/>
        </p:spPr>
        <p:txBody>
          <a:bodyPr wrap="none" rtlCol="0">
            <a:spAutoFit/>
          </a:bodyPr>
          <a:lstStyle/>
          <a:p>
            <a:r>
              <a:rPr lang="en-US" sz="1200" i="0" smtClean="0"/>
              <a:t>Kenneth </a:t>
            </a:r>
            <a:r>
              <a:rPr lang="en-US" sz="1200" i="0" dirty="0" smtClean="0"/>
              <a:t>E. Schnobrich</a:t>
            </a:r>
            <a:endParaRPr lang="en-US" sz="1200" i="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vs Nonpolar</a:t>
            </a:r>
            <a:endParaRPr lang="en-US" dirty="0"/>
          </a:p>
        </p:txBody>
      </p:sp>
      <p:pic>
        <p:nvPicPr>
          <p:cNvPr id="4" name="Table Placeholder 3" descr="H2O:CCl4.png"/>
          <p:cNvPicPr>
            <a:picLocks noGrp="1" noChangeAspect="1"/>
          </p:cNvPicPr>
          <p:nvPr>
            <p:ph type="tbl" idx="1"/>
          </p:nvPr>
        </p:nvPicPr>
        <p:blipFill>
          <a:blip r:embed="rId2"/>
          <a:stretch>
            <a:fillRect/>
          </a:stretch>
        </p:blipFill>
        <p:spPr>
          <a:xfrm>
            <a:off x="718081" y="2209800"/>
            <a:ext cx="3276091" cy="2825511"/>
          </a:xfrm>
        </p:spPr>
      </p:pic>
      <p:sp>
        <p:nvSpPr>
          <p:cNvPr id="5" name="Down Arrow 4"/>
          <p:cNvSpPr/>
          <p:nvPr/>
        </p:nvSpPr>
        <p:spPr>
          <a:xfrm>
            <a:off x="2971800" y="4648200"/>
            <a:ext cx="2286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Left Arrow 5"/>
          <p:cNvSpPr/>
          <p:nvPr/>
        </p:nvSpPr>
        <p:spPr>
          <a:xfrm>
            <a:off x="3733800" y="3048000"/>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267200" y="2999601"/>
            <a:ext cx="1569660" cy="276999"/>
          </a:xfrm>
          <a:prstGeom prst="rect">
            <a:avLst/>
          </a:prstGeom>
          <a:noFill/>
        </p:spPr>
        <p:txBody>
          <a:bodyPr wrap="none" rtlCol="0">
            <a:spAutoFit/>
          </a:bodyPr>
          <a:lstStyle/>
          <a:p>
            <a:r>
              <a:rPr lang="en-US" sz="1200" dirty="0" smtClean="0"/>
              <a:t>Polar water molecules</a:t>
            </a:r>
            <a:endParaRPr lang="en-US" sz="1200" dirty="0"/>
          </a:p>
        </p:txBody>
      </p:sp>
      <p:sp>
        <p:nvSpPr>
          <p:cNvPr id="8" name="TextBox 7"/>
          <p:cNvSpPr txBox="1"/>
          <p:nvPr/>
        </p:nvSpPr>
        <p:spPr>
          <a:xfrm>
            <a:off x="1828800" y="5209401"/>
            <a:ext cx="2762295" cy="276999"/>
          </a:xfrm>
          <a:prstGeom prst="rect">
            <a:avLst/>
          </a:prstGeom>
          <a:noFill/>
        </p:spPr>
        <p:txBody>
          <a:bodyPr wrap="none" rtlCol="0">
            <a:spAutoFit/>
          </a:bodyPr>
          <a:lstStyle/>
          <a:p>
            <a:r>
              <a:rPr lang="en-US" sz="1200" dirty="0" smtClean="0"/>
              <a:t>Nonpolar carbon tetrachloride molecules</a:t>
            </a:r>
            <a:endParaRPr lang="en-US" sz="1200" dirty="0"/>
          </a:p>
        </p:txBody>
      </p:sp>
      <p:sp>
        <p:nvSpPr>
          <p:cNvPr id="9" name="TextBox 8"/>
          <p:cNvSpPr txBox="1"/>
          <p:nvPr/>
        </p:nvSpPr>
        <p:spPr>
          <a:xfrm>
            <a:off x="5334001" y="3581400"/>
            <a:ext cx="3505200" cy="1938992"/>
          </a:xfrm>
          <a:prstGeom prst="rect">
            <a:avLst/>
          </a:prstGeom>
          <a:noFill/>
        </p:spPr>
        <p:txBody>
          <a:bodyPr wrap="square" rtlCol="0">
            <a:spAutoFit/>
          </a:bodyPr>
          <a:lstStyle/>
          <a:p>
            <a:r>
              <a:rPr lang="en-US" sz="1200" dirty="0" smtClean="0"/>
              <a:t>Both of these substances exist in the liquid state at normal room temperatures.  The hydrogen bonding in water is relatively strong and does not allow the mixing of the two substances.  A visible boundary can be observed between the two substances.  They are said to be immiscible and are an excellent example of “like dissolves like.</a:t>
            </a:r>
            <a:r>
              <a:rPr lang="en-US" sz="1200" dirty="0" smtClean="0"/>
              <a:t>”</a:t>
            </a:r>
          </a:p>
          <a:p>
            <a:endParaRPr lang="en-US" sz="1200" dirty="0"/>
          </a:p>
          <a:p>
            <a:r>
              <a:rPr lang="en-US" sz="1200" dirty="0" smtClean="0"/>
              <a:t>*Visual from Odyssey by </a:t>
            </a:r>
            <a:r>
              <a:rPr lang="en-US" sz="1200" dirty="0" err="1" smtClean="0"/>
              <a:t>WaveFunction</a:t>
            </a:r>
            <a:endParaRPr lang="en-US" sz="1200" dirty="0" smtClean="0"/>
          </a:p>
          <a:p>
            <a:endParaRPr lang="en-US" sz="1200" dirty="0"/>
          </a:p>
        </p:txBody>
      </p:sp>
      <p:sp>
        <p:nvSpPr>
          <p:cNvPr id="10" name="Down Arrow 9"/>
          <p:cNvSpPr/>
          <p:nvPr/>
        </p:nvSpPr>
        <p:spPr>
          <a:xfrm>
            <a:off x="1066800" y="1905000"/>
            <a:ext cx="228600"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76200" y="1600200"/>
            <a:ext cx="4596130" cy="276999"/>
          </a:xfrm>
          <a:prstGeom prst="rect">
            <a:avLst/>
          </a:prstGeom>
          <a:noFill/>
        </p:spPr>
        <p:txBody>
          <a:bodyPr wrap="none" rtlCol="0">
            <a:spAutoFit/>
          </a:bodyPr>
          <a:lstStyle/>
          <a:p>
            <a:r>
              <a:rPr lang="en-US" sz="1200" dirty="0" smtClean="0"/>
              <a:t>Yellow dashed line shows hydrogen bonding between water molecules</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Dissolves Like”</a:t>
            </a:r>
            <a:endParaRPr lang="en-US" dirty="0"/>
          </a:p>
        </p:txBody>
      </p:sp>
      <p:graphicFrame>
        <p:nvGraphicFramePr>
          <p:cNvPr id="4" name="Table Placeholder 3"/>
          <p:cNvGraphicFramePr>
            <a:graphicFrameLocks noGrp="1"/>
          </p:cNvGraphicFramePr>
          <p:nvPr>
            <p:ph type="tbl" idx="1"/>
          </p:nvPr>
        </p:nvGraphicFramePr>
        <p:xfrm>
          <a:off x="685800" y="1600200"/>
          <a:ext cx="7772400" cy="2966720"/>
        </p:xfrm>
        <a:graphic>
          <a:graphicData uri="http://schemas.openxmlformats.org/drawingml/2006/table">
            <a:tbl>
              <a:tblPr firstRow="1" bandRow="1">
                <a:tableStyleId>{5C22544A-7EE6-4342-B048-85BDC9FD1C3A}</a:tableStyleId>
              </a:tblPr>
              <a:tblGrid>
                <a:gridCol w="1752600"/>
                <a:gridCol w="3429000"/>
                <a:gridCol w="2590800"/>
              </a:tblGrid>
              <a:tr h="370840">
                <a:tc>
                  <a:txBody>
                    <a:bodyPr/>
                    <a:lstStyle/>
                    <a:p>
                      <a:pPr algn="ctr"/>
                      <a:r>
                        <a:rPr lang="en-US" dirty="0" smtClean="0"/>
                        <a:t>Substance</a:t>
                      </a:r>
                      <a:endParaRPr lang="en-US" dirty="0"/>
                    </a:p>
                  </a:txBody>
                  <a:tcPr/>
                </a:tc>
                <a:tc>
                  <a:txBody>
                    <a:bodyPr/>
                    <a:lstStyle/>
                    <a:p>
                      <a:pPr algn="ctr"/>
                      <a:r>
                        <a:rPr lang="en-US" dirty="0" smtClean="0"/>
                        <a:t>Formula</a:t>
                      </a:r>
                      <a:endParaRPr lang="en-US" dirty="0"/>
                    </a:p>
                  </a:txBody>
                  <a:tcPr/>
                </a:tc>
                <a:tc>
                  <a:txBody>
                    <a:bodyPr/>
                    <a:lstStyle/>
                    <a:p>
                      <a:pPr algn="ctr"/>
                      <a:r>
                        <a:rPr lang="en-US" dirty="0" smtClean="0"/>
                        <a:t>Solubility (g/L H</a:t>
                      </a:r>
                      <a:r>
                        <a:rPr lang="en-US" baseline="-25000" dirty="0" smtClean="0"/>
                        <a:t>2</a:t>
                      </a:r>
                      <a:r>
                        <a:rPr lang="en-US" baseline="0" dirty="0" smtClean="0"/>
                        <a:t>O)</a:t>
                      </a:r>
                      <a:endParaRPr lang="en-US" dirty="0"/>
                    </a:p>
                  </a:txBody>
                  <a:tcPr/>
                </a:tc>
              </a:tr>
              <a:tr h="370840">
                <a:tc>
                  <a:txBody>
                    <a:bodyPr/>
                    <a:lstStyle/>
                    <a:p>
                      <a:pPr algn="ctr"/>
                      <a:r>
                        <a:rPr lang="en-US" dirty="0" smtClean="0"/>
                        <a:t>Methanol</a:t>
                      </a:r>
                      <a:endParaRPr lang="en-US" dirty="0"/>
                    </a:p>
                  </a:txBody>
                  <a:tcPr/>
                </a:tc>
                <a:tc>
                  <a:txBody>
                    <a:bodyPr/>
                    <a:lstStyle/>
                    <a:p>
                      <a:pPr algn="ctr"/>
                      <a:r>
                        <a:rPr lang="en-US" dirty="0" smtClean="0"/>
                        <a:t>CH</a:t>
                      </a:r>
                      <a:r>
                        <a:rPr lang="en-US" baseline="-25000" dirty="0" smtClean="0"/>
                        <a:t>3</a:t>
                      </a:r>
                      <a:r>
                        <a:rPr lang="en-US" baseline="0" dirty="0" smtClean="0"/>
                        <a:t>OH</a:t>
                      </a:r>
                      <a:endParaRPr lang="en-US" dirty="0"/>
                    </a:p>
                  </a:txBody>
                  <a:tcPr/>
                </a:tc>
                <a:tc>
                  <a:txBody>
                    <a:bodyPr/>
                    <a:lstStyle/>
                    <a:p>
                      <a:pPr algn="ctr"/>
                      <a:r>
                        <a:rPr lang="en-US" dirty="0" smtClean="0"/>
                        <a:t>Completely soluble</a:t>
                      </a:r>
                      <a:endParaRPr lang="en-US" dirty="0"/>
                    </a:p>
                  </a:txBody>
                  <a:tcPr/>
                </a:tc>
              </a:tr>
              <a:tr h="370840">
                <a:tc>
                  <a:txBody>
                    <a:bodyPr/>
                    <a:lstStyle/>
                    <a:p>
                      <a:pPr algn="ctr"/>
                      <a:r>
                        <a:rPr lang="en-US" dirty="0" smtClean="0"/>
                        <a:t>Ethanol</a:t>
                      </a:r>
                      <a:endParaRPr lang="en-US" dirty="0"/>
                    </a:p>
                  </a:txBody>
                  <a:tcPr/>
                </a:tc>
                <a:tc>
                  <a:txBody>
                    <a:bodyPr/>
                    <a:lstStyle/>
                    <a:p>
                      <a:pPr algn="ctr"/>
                      <a:r>
                        <a:rPr lang="en-US" dirty="0" smtClean="0"/>
                        <a:t>CH</a:t>
                      </a:r>
                      <a:r>
                        <a:rPr lang="en-US" baseline="-25000" dirty="0" smtClean="0"/>
                        <a:t>3</a:t>
                      </a:r>
                      <a:r>
                        <a:rPr lang="en-US" baseline="0" dirty="0" smtClean="0"/>
                        <a:t>CH</a:t>
                      </a:r>
                      <a:r>
                        <a:rPr lang="en-US" baseline="-25000" dirty="0" smtClean="0"/>
                        <a:t>2</a:t>
                      </a:r>
                      <a:r>
                        <a:rPr lang="en-US" baseline="0" dirty="0" smtClean="0"/>
                        <a:t>OH</a:t>
                      </a:r>
                      <a:endParaRPr lang="en-US" dirty="0"/>
                    </a:p>
                  </a:txBody>
                  <a:tcPr/>
                </a:tc>
                <a:tc>
                  <a:txBody>
                    <a:bodyPr/>
                    <a:lstStyle/>
                    <a:p>
                      <a:pPr algn="ctr"/>
                      <a:r>
                        <a:rPr lang="en-US" dirty="0" smtClean="0"/>
                        <a:t>Completely soluble</a:t>
                      </a:r>
                      <a:endParaRPr lang="en-US" dirty="0"/>
                    </a:p>
                  </a:txBody>
                  <a:tcPr/>
                </a:tc>
              </a:tr>
              <a:tr h="370840">
                <a:tc>
                  <a:txBody>
                    <a:bodyPr/>
                    <a:lstStyle/>
                    <a:p>
                      <a:pPr algn="ctr"/>
                      <a:r>
                        <a:rPr lang="en-US" dirty="0" smtClean="0"/>
                        <a:t>Propanol</a:t>
                      </a:r>
                      <a:endParaRPr lang="en-US" dirty="0"/>
                    </a:p>
                  </a:txBody>
                  <a:tcPr/>
                </a:tc>
                <a:tc>
                  <a:txBody>
                    <a:bodyPr/>
                    <a:lstStyle/>
                    <a:p>
                      <a:pPr algn="ctr"/>
                      <a:r>
                        <a:rPr lang="en-US" dirty="0" smtClean="0"/>
                        <a:t>CH</a:t>
                      </a:r>
                      <a:r>
                        <a:rPr lang="en-US" baseline="-25000" dirty="0" smtClean="0"/>
                        <a:t>3</a:t>
                      </a:r>
                      <a:r>
                        <a:rPr lang="en-US" baseline="0" dirty="0" smtClean="0"/>
                        <a:t>CH</a:t>
                      </a:r>
                      <a:r>
                        <a:rPr lang="en-US" baseline="-25000" dirty="0" smtClean="0"/>
                        <a:t>2</a:t>
                      </a:r>
                      <a:r>
                        <a:rPr lang="en-US" baseline="0" dirty="0" smtClean="0"/>
                        <a:t>CH</a:t>
                      </a:r>
                      <a:r>
                        <a:rPr lang="en-US" baseline="-25000" dirty="0" smtClean="0"/>
                        <a:t>2</a:t>
                      </a:r>
                      <a:r>
                        <a:rPr lang="en-US" baseline="0" dirty="0" smtClean="0"/>
                        <a:t>OH</a:t>
                      </a:r>
                      <a:endParaRPr lang="en-US" dirty="0"/>
                    </a:p>
                  </a:txBody>
                  <a:tcPr/>
                </a:tc>
                <a:tc>
                  <a:txBody>
                    <a:bodyPr/>
                    <a:lstStyle/>
                    <a:p>
                      <a:pPr algn="ctr"/>
                      <a:r>
                        <a:rPr lang="en-US" dirty="0" smtClean="0"/>
                        <a:t>Completely soluble</a:t>
                      </a:r>
                      <a:endParaRPr lang="en-US" dirty="0"/>
                    </a:p>
                  </a:txBody>
                  <a:tcPr/>
                </a:tc>
              </a:tr>
              <a:tr h="370840">
                <a:tc>
                  <a:txBody>
                    <a:bodyPr/>
                    <a:lstStyle/>
                    <a:p>
                      <a:pPr algn="ctr"/>
                      <a:r>
                        <a:rPr lang="en-US" dirty="0" smtClean="0"/>
                        <a:t>Butanol</a:t>
                      </a:r>
                      <a:endParaRPr lang="en-US" dirty="0"/>
                    </a:p>
                  </a:txBody>
                  <a:tcPr/>
                </a:tc>
                <a:tc>
                  <a:txBody>
                    <a:bodyPr/>
                    <a:lstStyle/>
                    <a:p>
                      <a:pPr algn="ctr"/>
                      <a:r>
                        <a:rPr lang="en-US" dirty="0" smtClean="0"/>
                        <a:t>CH</a:t>
                      </a:r>
                      <a:r>
                        <a:rPr lang="en-US" baseline="-25000" dirty="0" smtClean="0"/>
                        <a:t>3</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OH</a:t>
                      </a:r>
                      <a:endParaRPr lang="en-US" dirty="0"/>
                    </a:p>
                  </a:txBody>
                  <a:tcPr/>
                </a:tc>
                <a:tc>
                  <a:txBody>
                    <a:bodyPr/>
                    <a:lstStyle/>
                    <a:p>
                      <a:pPr algn="ctr"/>
                      <a:r>
                        <a:rPr lang="en-US" dirty="0" smtClean="0"/>
                        <a:t>74</a:t>
                      </a:r>
                      <a:endParaRPr lang="en-US" dirty="0"/>
                    </a:p>
                  </a:txBody>
                  <a:tcPr/>
                </a:tc>
              </a:tr>
              <a:tr h="370840">
                <a:tc>
                  <a:txBody>
                    <a:bodyPr/>
                    <a:lstStyle/>
                    <a:p>
                      <a:pPr algn="ctr"/>
                      <a:r>
                        <a:rPr lang="en-US" dirty="0" smtClean="0"/>
                        <a:t>Pentanol</a:t>
                      </a:r>
                      <a:endParaRPr lang="en-US" dirty="0"/>
                    </a:p>
                  </a:txBody>
                  <a:tcPr/>
                </a:tc>
                <a:tc>
                  <a:txBody>
                    <a:bodyPr/>
                    <a:lstStyle/>
                    <a:p>
                      <a:pPr algn="ctr"/>
                      <a:r>
                        <a:rPr lang="en-US" dirty="0" smtClean="0"/>
                        <a:t>CH</a:t>
                      </a:r>
                      <a:r>
                        <a:rPr lang="en-US" baseline="-25000" dirty="0" smtClean="0"/>
                        <a:t>3</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OH</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Hexanol</a:t>
                      </a:r>
                      <a:endParaRPr lang="en-US" dirty="0"/>
                    </a:p>
                  </a:txBody>
                  <a:tcPr/>
                </a:tc>
                <a:tc>
                  <a:txBody>
                    <a:bodyPr/>
                    <a:lstStyle/>
                    <a:p>
                      <a:pPr algn="ctr"/>
                      <a:r>
                        <a:rPr lang="en-US" dirty="0" smtClean="0"/>
                        <a:t>CH</a:t>
                      </a:r>
                      <a:r>
                        <a:rPr lang="en-US" baseline="-25000" dirty="0" smtClean="0"/>
                        <a:t>3</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OH</a:t>
                      </a:r>
                      <a:endParaRPr lang="en-US" dirty="0"/>
                    </a:p>
                  </a:txBody>
                  <a:tcPr/>
                </a:tc>
                <a:tc>
                  <a:txBody>
                    <a:bodyPr/>
                    <a:lstStyle/>
                    <a:p>
                      <a:pPr algn="ctr"/>
                      <a:r>
                        <a:rPr lang="en-US" dirty="0" smtClean="0"/>
                        <a:t>6.0</a:t>
                      </a:r>
                      <a:endParaRPr lang="en-US" dirty="0"/>
                    </a:p>
                  </a:txBody>
                  <a:tcPr/>
                </a:tc>
              </a:tr>
              <a:tr h="370840">
                <a:tc>
                  <a:txBody>
                    <a:bodyPr/>
                    <a:lstStyle/>
                    <a:p>
                      <a:pPr algn="ctr"/>
                      <a:r>
                        <a:rPr lang="en-US" dirty="0" smtClean="0"/>
                        <a:t>Heptanol</a:t>
                      </a:r>
                      <a:endParaRPr lang="en-US" dirty="0"/>
                    </a:p>
                  </a:txBody>
                  <a:tcPr/>
                </a:tc>
                <a:tc>
                  <a:txBody>
                    <a:bodyPr/>
                    <a:lstStyle/>
                    <a:p>
                      <a:pPr algn="ctr"/>
                      <a:r>
                        <a:rPr lang="en-US" dirty="0" smtClean="0"/>
                        <a:t>CH</a:t>
                      </a:r>
                      <a:r>
                        <a:rPr lang="en-US" baseline="-25000" dirty="0" smtClean="0"/>
                        <a:t>3</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CH</a:t>
                      </a:r>
                      <a:r>
                        <a:rPr lang="en-US" baseline="-25000" dirty="0" smtClean="0"/>
                        <a:t>2</a:t>
                      </a:r>
                      <a:r>
                        <a:rPr lang="en-US" baseline="0" dirty="0" smtClean="0"/>
                        <a:t>OH</a:t>
                      </a:r>
                      <a:endParaRPr lang="en-US" dirty="0"/>
                    </a:p>
                  </a:txBody>
                  <a:tcPr/>
                </a:tc>
                <a:tc>
                  <a:txBody>
                    <a:bodyPr/>
                    <a:lstStyle/>
                    <a:p>
                      <a:pPr algn="ctr"/>
                      <a:r>
                        <a:rPr lang="en-US" dirty="0" smtClean="0"/>
                        <a:t>1.7</a:t>
                      </a:r>
                      <a:endParaRPr lang="en-US" dirty="0"/>
                    </a:p>
                  </a:txBody>
                  <a:tcPr/>
                </a:tc>
              </a:tr>
            </a:tbl>
          </a:graphicData>
        </a:graphic>
      </p:graphicFrame>
      <p:sp>
        <p:nvSpPr>
          <p:cNvPr id="5" name="TextBox 4"/>
          <p:cNvSpPr txBox="1"/>
          <p:nvPr/>
        </p:nvSpPr>
        <p:spPr>
          <a:xfrm>
            <a:off x="1905000" y="4953000"/>
            <a:ext cx="5486400" cy="553998"/>
          </a:xfrm>
          <a:prstGeom prst="rect">
            <a:avLst/>
          </a:prstGeom>
          <a:noFill/>
        </p:spPr>
        <p:txBody>
          <a:bodyPr wrap="square" rtlCol="0">
            <a:spAutoFit/>
          </a:bodyPr>
          <a:lstStyle/>
          <a:p>
            <a:r>
              <a:rPr lang="en-US" dirty="0" smtClean="0"/>
              <a:t>*</a:t>
            </a:r>
            <a:r>
              <a:rPr lang="en-US" sz="1200" dirty="0" smtClean="0"/>
              <a:t>Data taken from - 	Chemistry: Principles &amp; Reactions, Masterton/Hurley, 1989, Holt, Rinehart and Winston, Inc.</a:t>
            </a:r>
            <a:endParaRPr lang="en-US" sz="1200" dirty="0"/>
          </a:p>
        </p:txBody>
      </p:sp>
      <p:sp>
        <p:nvSpPr>
          <p:cNvPr id="6" name="Curved Up Arrow 5"/>
          <p:cNvSpPr/>
          <p:nvPr/>
        </p:nvSpPr>
        <p:spPr>
          <a:xfrm rot="5400000">
            <a:off x="-289352" y="4947850"/>
            <a:ext cx="1818501" cy="78259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1066800" y="5715000"/>
            <a:ext cx="4191000" cy="954107"/>
          </a:xfrm>
          <a:prstGeom prst="rect">
            <a:avLst/>
          </a:prstGeom>
          <a:noFill/>
        </p:spPr>
        <p:txBody>
          <a:bodyPr wrap="square" rtlCol="0">
            <a:spAutoFit/>
          </a:bodyPr>
          <a:lstStyle/>
          <a:p>
            <a:r>
              <a:rPr lang="en-US" sz="1400" dirty="0" smtClean="0"/>
              <a:t>As the length of the hydrocarbon chain increases the molecule </a:t>
            </a:r>
            <a:r>
              <a:rPr lang="en-US" sz="1400" u="sng" dirty="0" smtClean="0"/>
              <a:t>becomes less polar</a:t>
            </a:r>
            <a:r>
              <a:rPr lang="en-US" sz="1400" dirty="0" smtClean="0"/>
              <a:t> and its solubility in water decreases because it is becoming less like the “polar” water molecule</a:t>
            </a:r>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Cl.png"/>
          <p:cNvPicPr>
            <a:picLocks noChangeAspect="1"/>
          </p:cNvPicPr>
          <p:nvPr/>
        </p:nvPicPr>
        <p:blipFill>
          <a:blip r:embed="rId2"/>
          <a:stretch>
            <a:fillRect/>
          </a:stretch>
        </p:blipFill>
        <p:spPr>
          <a:xfrm>
            <a:off x="2654729" y="2332166"/>
            <a:ext cx="3108909" cy="2946099"/>
          </a:xfrm>
          <a:prstGeom prst="rect">
            <a:avLst/>
          </a:prstGeom>
        </p:spPr>
      </p:pic>
      <p:pic>
        <p:nvPicPr>
          <p:cNvPr id="7" name="Picture 6" descr="water(SF).png"/>
          <p:cNvPicPr>
            <a:picLocks noChangeAspect="1"/>
          </p:cNvPicPr>
          <p:nvPr/>
        </p:nvPicPr>
        <p:blipFill>
          <a:blip r:embed="rId3"/>
          <a:stretch>
            <a:fillRect/>
          </a:stretch>
        </p:blipFill>
        <p:spPr>
          <a:xfrm rot="13311415">
            <a:off x="4940729" y="1979546"/>
            <a:ext cx="488302" cy="457200"/>
          </a:xfrm>
          <a:prstGeom prst="rect">
            <a:avLst/>
          </a:prstGeom>
        </p:spPr>
      </p:pic>
      <p:pic>
        <p:nvPicPr>
          <p:cNvPr id="8" name="Picture 7" descr="water(SF).png"/>
          <p:cNvPicPr>
            <a:picLocks noChangeAspect="1"/>
          </p:cNvPicPr>
          <p:nvPr/>
        </p:nvPicPr>
        <p:blipFill>
          <a:blip r:embed="rId3"/>
          <a:stretch>
            <a:fillRect/>
          </a:stretch>
        </p:blipFill>
        <p:spPr>
          <a:xfrm rot="9465484">
            <a:off x="5603264" y="4160173"/>
            <a:ext cx="488302" cy="457200"/>
          </a:xfrm>
          <a:prstGeom prst="rect">
            <a:avLst/>
          </a:prstGeom>
        </p:spPr>
      </p:pic>
      <p:grpSp>
        <p:nvGrpSpPr>
          <p:cNvPr id="23" name="Group 22"/>
          <p:cNvGrpSpPr/>
          <p:nvPr/>
        </p:nvGrpSpPr>
        <p:grpSpPr>
          <a:xfrm>
            <a:off x="5689826" y="2817167"/>
            <a:ext cx="488302" cy="537519"/>
            <a:chOff x="5702097" y="2771001"/>
            <a:chExt cx="488302" cy="537519"/>
          </a:xfrm>
        </p:grpSpPr>
        <p:pic>
          <p:nvPicPr>
            <p:cNvPr id="6" name="Picture 5" descr="water(SF).png"/>
            <p:cNvPicPr>
              <a:picLocks noChangeAspect="1"/>
            </p:cNvPicPr>
            <p:nvPr/>
          </p:nvPicPr>
          <p:blipFill>
            <a:blip r:embed="rId3"/>
            <a:stretch>
              <a:fillRect/>
            </a:stretch>
          </p:blipFill>
          <p:spPr>
            <a:xfrm>
              <a:off x="5702097" y="2851320"/>
              <a:ext cx="488302" cy="457200"/>
            </a:xfrm>
            <a:prstGeom prst="rect">
              <a:avLst/>
            </a:prstGeom>
          </p:spPr>
        </p:pic>
        <p:sp>
          <p:nvSpPr>
            <p:cNvPr id="13" name="TextBox 12"/>
            <p:cNvSpPr txBox="1"/>
            <p:nvPr/>
          </p:nvSpPr>
          <p:spPr>
            <a:xfrm>
              <a:off x="5867400" y="2771001"/>
              <a:ext cx="261610" cy="276999"/>
            </a:xfrm>
            <a:prstGeom prst="rect">
              <a:avLst/>
            </a:prstGeom>
            <a:noFill/>
          </p:spPr>
          <p:txBody>
            <a:bodyPr wrap="none" rtlCol="0">
              <a:spAutoFit/>
            </a:bodyPr>
            <a:lstStyle/>
            <a:p>
              <a:r>
                <a:rPr lang="en-US" sz="1200" dirty="0" smtClean="0"/>
                <a:t>+</a:t>
              </a:r>
              <a:endParaRPr lang="en-US" sz="1200" dirty="0"/>
            </a:p>
          </p:txBody>
        </p:sp>
        <p:sp>
          <p:nvSpPr>
            <p:cNvPr id="14" name="TextBox 13"/>
            <p:cNvSpPr txBox="1"/>
            <p:nvPr/>
          </p:nvSpPr>
          <p:spPr>
            <a:xfrm>
              <a:off x="5715000" y="2971800"/>
              <a:ext cx="261610" cy="276999"/>
            </a:xfrm>
            <a:prstGeom prst="rect">
              <a:avLst/>
            </a:prstGeom>
            <a:noFill/>
          </p:spPr>
          <p:txBody>
            <a:bodyPr wrap="none" rtlCol="0">
              <a:spAutoFit/>
            </a:bodyPr>
            <a:lstStyle/>
            <a:p>
              <a:r>
                <a:rPr lang="en-US" sz="1200" dirty="0" smtClean="0"/>
                <a:t>+</a:t>
              </a:r>
              <a:endParaRPr lang="en-US" sz="1200" dirty="0"/>
            </a:p>
          </p:txBody>
        </p:sp>
        <p:sp>
          <p:nvSpPr>
            <p:cNvPr id="17" name="TextBox 16"/>
            <p:cNvSpPr txBox="1"/>
            <p:nvPr/>
          </p:nvSpPr>
          <p:spPr>
            <a:xfrm>
              <a:off x="5910590" y="2971800"/>
              <a:ext cx="231779" cy="276999"/>
            </a:xfrm>
            <a:prstGeom prst="rect">
              <a:avLst/>
            </a:prstGeom>
            <a:noFill/>
          </p:spPr>
          <p:txBody>
            <a:bodyPr wrap="none" rtlCol="0">
              <a:spAutoFit/>
            </a:bodyPr>
            <a:lstStyle/>
            <a:p>
              <a:r>
                <a:rPr lang="en-US" sz="1200" dirty="0" smtClean="0"/>
                <a:t>-</a:t>
              </a:r>
              <a:endParaRPr lang="en-US" sz="1200" dirty="0"/>
            </a:p>
          </p:txBody>
        </p:sp>
      </p:grpSp>
      <p:grpSp>
        <p:nvGrpSpPr>
          <p:cNvPr id="22" name="Group 21"/>
          <p:cNvGrpSpPr/>
          <p:nvPr/>
        </p:nvGrpSpPr>
        <p:grpSpPr>
          <a:xfrm>
            <a:off x="5702729" y="2251055"/>
            <a:ext cx="459849" cy="510510"/>
            <a:chOff x="5715000" y="2204889"/>
            <a:chExt cx="459849" cy="510510"/>
          </a:xfrm>
        </p:grpSpPr>
        <p:pic>
          <p:nvPicPr>
            <p:cNvPr id="5" name="Picture 4" descr="water(SF).png"/>
            <p:cNvPicPr>
              <a:picLocks noChangeAspect="1"/>
            </p:cNvPicPr>
            <p:nvPr/>
          </p:nvPicPr>
          <p:blipFill>
            <a:blip r:embed="rId3"/>
            <a:stretch>
              <a:fillRect/>
            </a:stretch>
          </p:blipFill>
          <p:spPr>
            <a:xfrm rot="17621834">
              <a:off x="5702098" y="2220440"/>
              <a:ext cx="488302" cy="457200"/>
            </a:xfrm>
            <a:prstGeom prst="rect">
              <a:avLst/>
            </a:prstGeom>
          </p:spPr>
        </p:pic>
        <p:sp>
          <p:nvSpPr>
            <p:cNvPr id="11" name="TextBox 10"/>
            <p:cNvSpPr txBox="1"/>
            <p:nvPr/>
          </p:nvSpPr>
          <p:spPr>
            <a:xfrm>
              <a:off x="5715000" y="2237601"/>
              <a:ext cx="261610" cy="276999"/>
            </a:xfrm>
            <a:prstGeom prst="rect">
              <a:avLst/>
            </a:prstGeom>
            <a:noFill/>
          </p:spPr>
          <p:txBody>
            <a:bodyPr wrap="none" rtlCol="0">
              <a:spAutoFit/>
            </a:bodyPr>
            <a:lstStyle/>
            <a:p>
              <a:r>
                <a:rPr lang="en-US" sz="1200" dirty="0" smtClean="0"/>
                <a:t>+</a:t>
              </a:r>
              <a:endParaRPr lang="en-US" sz="1200" dirty="0"/>
            </a:p>
          </p:txBody>
        </p:sp>
        <p:sp>
          <p:nvSpPr>
            <p:cNvPr id="12" name="TextBox 11"/>
            <p:cNvSpPr txBox="1"/>
            <p:nvPr/>
          </p:nvSpPr>
          <p:spPr>
            <a:xfrm>
              <a:off x="5834390" y="2438400"/>
              <a:ext cx="261610" cy="276999"/>
            </a:xfrm>
            <a:prstGeom prst="rect">
              <a:avLst/>
            </a:prstGeom>
            <a:noFill/>
          </p:spPr>
          <p:txBody>
            <a:bodyPr wrap="none" rtlCol="0">
              <a:spAutoFit/>
            </a:bodyPr>
            <a:lstStyle/>
            <a:p>
              <a:r>
                <a:rPr lang="en-US" sz="1200" dirty="0" smtClean="0"/>
                <a:t>+</a:t>
              </a:r>
              <a:endParaRPr lang="en-US" sz="1200" dirty="0"/>
            </a:p>
          </p:txBody>
        </p:sp>
        <p:sp>
          <p:nvSpPr>
            <p:cNvPr id="18" name="TextBox 17"/>
            <p:cNvSpPr txBox="1"/>
            <p:nvPr/>
          </p:nvSpPr>
          <p:spPr>
            <a:xfrm>
              <a:off x="5940421" y="2237601"/>
              <a:ext cx="231779" cy="276999"/>
            </a:xfrm>
            <a:prstGeom prst="rect">
              <a:avLst/>
            </a:prstGeom>
            <a:noFill/>
          </p:spPr>
          <p:txBody>
            <a:bodyPr wrap="none" rtlCol="0">
              <a:spAutoFit/>
            </a:bodyPr>
            <a:lstStyle/>
            <a:p>
              <a:r>
                <a:rPr lang="en-US" sz="1200" dirty="0" smtClean="0"/>
                <a:t>-</a:t>
              </a:r>
              <a:endParaRPr lang="en-US" sz="1200" dirty="0"/>
            </a:p>
          </p:txBody>
        </p:sp>
      </p:grpSp>
      <p:grpSp>
        <p:nvGrpSpPr>
          <p:cNvPr id="21" name="Group 20"/>
          <p:cNvGrpSpPr/>
          <p:nvPr/>
        </p:nvGrpSpPr>
        <p:grpSpPr>
          <a:xfrm>
            <a:off x="4940729" y="1902767"/>
            <a:ext cx="533400" cy="477798"/>
            <a:chOff x="4953000" y="1856601"/>
            <a:chExt cx="533400" cy="477798"/>
          </a:xfrm>
        </p:grpSpPr>
        <p:sp>
          <p:nvSpPr>
            <p:cNvPr id="9" name="TextBox 8"/>
            <p:cNvSpPr txBox="1"/>
            <p:nvPr/>
          </p:nvSpPr>
          <p:spPr>
            <a:xfrm>
              <a:off x="4953000" y="2057400"/>
              <a:ext cx="261610" cy="276999"/>
            </a:xfrm>
            <a:prstGeom prst="rect">
              <a:avLst/>
            </a:prstGeom>
            <a:noFill/>
          </p:spPr>
          <p:txBody>
            <a:bodyPr wrap="none" rtlCol="0">
              <a:spAutoFit/>
            </a:bodyPr>
            <a:lstStyle/>
            <a:p>
              <a:r>
                <a:rPr lang="en-US" sz="1200" dirty="0" smtClean="0"/>
                <a:t>+</a:t>
              </a:r>
              <a:endParaRPr lang="en-US" sz="1200" dirty="0"/>
            </a:p>
          </p:txBody>
        </p:sp>
        <p:sp>
          <p:nvSpPr>
            <p:cNvPr id="10" name="TextBox 9"/>
            <p:cNvSpPr txBox="1"/>
            <p:nvPr/>
          </p:nvSpPr>
          <p:spPr>
            <a:xfrm>
              <a:off x="5224790" y="1981200"/>
              <a:ext cx="261610" cy="276999"/>
            </a:xfrm>
            <a:prstGeom prst="rect">
              <a:avLst/>
            </a:prstGeom>
            <a:noFill/>
          </p:spPr>
          <p:txBody>
            <a:bodyPr wrap="none" rtlCol="0">
              <a:spAutoFit/>
            </a:bodyPr>
            <a:lstStyle/>
            <a:p>
              <a:r>
                <a:rPr lang="en-US" sz="1200" dirty="0" smtClean="0"/>
                <a:t>+</a:t>
              </a:r>
              <a:endParaRPr lang="en-US" sz="1200" dirty="0"/>
            </a:p>
          </p:txBody>
        </p:sp>
        <p:sp>
          <p:nvSpPr>
            <p:cNvPr id="19" name="TextBox 18"/>
            <p:cNvSpPr txBox="1"/>
            <p:nvPr/>
          </p:nvSpPr>
          <p:spPr>
            <a:xfrm>
              <a:off x="5102221" y="1856601"/>
              <a:ext cx="231779" cy="276999"/>
            </a:xfrm>
            <a:prstGeom prst="rect">
              <a:avLst/>
            </a:prstGeom>
            <a:noFill/>
          </p:spPr>
          <p:txBody>
            <a:bodyPr wrap="none" rtlCol="0">
              <a:spAutoFit/>
            </a:bodyPr>
            <a:lstStyle/>
            <a:p>
              <a:r>
                <a:rPr lang="en-US" sz="1200" dirty="0" smtClean="0"/>
                <a:t>-</a:t>
              </a:r>
              <a:endParaRPr lang="en-US" sz="1200" dirty="0"/>
            </a:p>
          </p:txBody>
        </p:sp>
      </p:grpSp>
      <p:grpSp>
        <p:nvGrpSpPr>
          <p:cNvPr id="40" name="Group 39"/>
          <p:cNvGrpSpPr/>
          <p:nvPr/>
        </p:nvGrpSpPr>
        <p:grpSpPr>
          <a:xfrm>
            <a:off x="5626529" y="4112567"/>
            <a:ext cx="457200" cy="505599"/>
            <a:chOff x="5638800" y="4066401"/>
            <a:chExt cx="457200" cy="505599"/>
          </a:xfrm>
        </p:grpSpPr>
        <p:sp>
          <p:nvSpPr>
            <p:cNvPr id="15" name="TextBox 14"/>
            <p:cNvSpPr txBox="1"/>
            <p:nvPr/>
          </p:nvSpPr>
          <p:spPr>
            <a:xfrm>
              <a:off x="5834390" y="4066401"/>
              <a:ext cx="261610" cy="276999"/>
            </a:xfrm>
            <a:prstGeom prst="rect">
              <a:avLst/>
            </a:prstGeom>
            <a:noFill/>
          </p:spPr>
          <p:txBody>
            <a:bodyPr wrap="none" rtlCol="0">
              <a:spAutoFit/>
            </a:bodyPr>
            <a:lstStyle/>
            <a:p>
              <a:r>
                <a:rPr lang="en-US" sz="1200" dirty="0" smtClean="0"/>
                <a:t>+</a:t>
              </a:r>
              <a:endParaRPr lang="en-US" sz="1200" dirty="0"/>
            </a:p>
          </p:txBody>
        </p:sp>
        <p:sp>
          <p:nvSpPr>
            <p:cNvPr id="16" name="TextBox 15"/>
            <p:cNvSpPr txBox="1"/>
            <p:nvPr/>
          </p:nvSpPr>
          <p:spPr>
            <a:xfrm>
              <a:off x="5758190" y="4295001"/>
              <a:ext cx="261610" cy="276999"/>
            </a:xfrm>
            <a:prstGeom prst="rect">
              <a:avLst/>
            </a:prstGeom>
            <a:noFill/>
          </p:spPr>
          <p:txBody>
            <a:bodyPr wrap="none" rtlCol="0">
              <a:spAutoFit/>
            </a:bodyPr>
            <a:lstStyle/>
            <a:p>
              <a:r>
                <a:rPr lang="en-US" sz="1200" dirty="0" smtClean="0"/>
                <a:t>+</a:t>
              </a:r>
              <a:endParaRPr lang="en-US" sz="1200" dirty="0"/>
            </a:p>
          </p:txBody>
        </p:sp>
        <p:sp>
          <p:nvSpPr>
            <p:cNvPr id="20" name="TextBox 19"/>
            <p:cNvSpPr txBox="1"/>
            <p:nvPr/>
          </p:nvSpPr>
          <p:spPr>
            <a:xfrm>
              <a:off x="5638800" y="4142601"/>
              <a:ext cx="231779" cy="276999"/>
            </a:xfrm>
            <a:prstGeom prst="rect">
              <a:avLst/>
            </a:prstGeom>
            <a:noFill/>
          </p:spPr>
          <p:txBody>
            <a:bodyPr wrap="none" rtlCol="0">
              <a:spAutoFit/>
            </a:bodyPr>
            <a:lstStyle/>
            <a:p>
              <a:r>
                <a:rPr lang="en-US" sz="1200" dirty="0" smtClean="0"/>
                <a:t>-</a:t>
              </a:r>
              <a:endParaRPr lang="en-US" sz="1200" dirty="0"/>
            </a:p>
          </p:txBody>
        </p:sp>
      </p:grpSp>
      <p:pic>
        <p:nvPicPr>
          <p:cNvPr id="25" name="Picture 24" descr="Chloride ion.png"/>
          <p:cNvPicPr>
            <a:picLocks noChangeAspect="1"/>
          </p:cNvPicPr>
          <p:nvPr/>
        </p:nvPicPr>
        <p:blipFill>
          <a:blip r:embed="rId4"/>
          <a:stretch>
            <a:fillRect/>
          </a:stretch>
        </p:blipFill>
        <p:spPr>
          <a:xfrm>
            <a:off x="978329" y="5151567"/>
            <a:ext cx="381000" cy="390292"/>
          </a:xfrm>
          <a:prstGeom prst="rect">
            <a:avLst/>
          </a:prstGeom>
        </p:spPr>
      </p:pic>
      <p:sp>
        <p:nvSpPr>
          <p:cNvPr id="27" name="TextBox 26"/>
          <p:cNvSpPr txBox="1"/>
          <p:nvPr/>
        </p:nvSpPr>
        <p:spPr>
          <a:xfrm>
            <a:off x="1359329" y="5151567"/>
            <a:ext cx="1326004" cy="276999"/>
          </a:xfrm>
          <a:prstGeom prst="rect">
            <a:avLst/>
          </a:prstGeom>
          <a:noFill/>
        </p:spPr>
        <p:txBody>
          <a:bodyPr wrap="none" rtlCol="0">
            <a:spAutoFit/>
          </a:bodyPr>
          <a:lstStyle/>
          <a:p>
            <a:r>
              <a:rPr lang="en-US" sz="1200" dirty="0" smtClean="0"/>
              <a:t>Chloride ion (Cl</a:t>
            </a:r>
            <a:r>
              <a:rPr lang="en-US" sz="1200" baseline="30000" dirty="0" smtClean="0"/>
              <a:t>-</a:t>
            </a:r>
            <a:r>
              <a:rPr lang="en-US" sz="1200" dirty="0" smtClean="0"/>
              <a:t>)</a:t>
            </a:r>
            <a:endParaRPr lang="en-US" sz="1200" dirty="0"/>
          </a:p>
        </p:txBody>
      </p:sp>
      <p:pic>
        <p:nvPicPr>
          <p:cNvPr id="26" name="Picture 25" descr="sodium ion.png"/>
          <p:cNvPicPr>
            <a:picLocks noChangeAspect="1"/>
          </p:cNvPicPr>
          <p:nvPr/>
        </p:nvPicPr>
        <p:blipFill>
          <a:blip r:embed="rId5"/>
          <a:stretch>
            <a:fillRect/>
          </a:stretch>
        </p:blipFill>
        <p:spPr>
          <a:xfrm>
            <a:off x="985949" y="5761166"/>
            <a:ext cx="297180" cy="304800"/>
          </a:xfrm>
          <a:prstGeom prst="rect">
            <a:avLst/>
          </a:prstGeom>
        </p:spPr>
      </p:pic>
      <p:sp>
        <p:nvSpPr>
          <p:cNvPr id="28" name="TextBox 27"/>
          <p:cNvSpPr txBox="1"/>
          <p:nvPr/>
        </p:nvSpPr>
        <p:spPr>
          <a:xfrm>
            <a:off x="1359329" y="5761166"/>
            <a:ext cx="1338828" cy="276999"/>
          </a:xfrm>
          <a:prstGeom prst="rect">
            <a:avLst/>
          </a:prstGeom>
          <a:noFill/>
        </p:spPr>
        <p:txBody>
          <a:bodyPr wrap="none" rtlCol="0">
            <a:spAutoFit/>
          </a:bodyPr>
          <a:lstStyle/>
          <a:p>
            <a:r>
              <a:rPr lang="en-US" sz="1200" dirty="0" smtClean="0"/>
              <a:t>Sodium ion (Na</a:t>
            </a:r>
            <a:r>
              <a:rPr lang="en-US" sz="1200" baseline="30000" dirty="0" smtClean="0"/>
              <a:t>+</a:t>
            </a:r>
            <a:r>
              <a:rPr lang="en-US" sz="1200" dirty="0" smtClean="0"/>
              <a:t>)</a:t>
            </a:r>
            <a:endParaRPr lang="en-US" sz="1200" dirty="0"/>
          </a:p>
        </p:txBody>
      </p:sp>
      <p:grpSp>
        <p:nvGrpSpPr>
          <p:cNvPr id="31" name="Group 30"/>
          <p:cNvGrpSpPr/>
          <p:nvPr/>
        </p:nvGrpSpPr>
        <p:grpSpPr>
          <a:xfrm>
            <a:off x="1009073" y="6223514"/>
            <a:ext cx="1894268" cy="299652"/>
            <a:chOff x="1021344" y="6123801"/>
            <a:chExt cx="1894268" cy="299652"/>
          </a:xfrm>
        </p:grpSpPr>
        <p:pic>
          <p:nvPicPr>
            <p:cNvPr id="29" name="Picture 28" descr="water(SF).png"/>
            <p:cNvPicPr>
              <a:picLocks noChangeAspect="1"/>
            </p:cNvPicPr>
            <p:nvPr/>
          </p:nvPicPr>
          <p:blipFill>
            <a:blip r:embed="rId3"/>
            <a:stretch>
              <a:fillRect/>
            </a:stretch>
          </p:blipFill>
          <p:spPr>
            <a:xfrm rot="9465484">
              <a:off x="1021344" y="6135781"/>
              <a:ext cx="307241" cy="287672"/>
            </a:xfrm>
            <a:prstGeom prst="rect">
              <a:avLst/>
            </a:prstGeom>
          </p:spPr>
        </p:pic>
        <p:sp>
          <p:nvSpPr>
            <p:cNvPr id="30" name="TextBox 29"/>
            <p:cNvSpPr txBox="1"/>
            <p:nvPr/>
          </p:nvSpPr>
          <p:spPr>
            <a:xfrm>
              <a:off x="1371600" y="6123801"/>
              <a:ext cx="1544012" cy="276999"/>
            </a:xfrm>
            <a:prstGeom prst="rect">
              <a:avLst/>
            </a:prstGeom>
            <a:noFill/>
          </p:spPr>
          <p:txBody>
            <a:bodyPr wrap="none" rtlCol="0">
              <a:spAutoFit/>
            </a:bodyPr>
            <a:lstStyle/>
            <a:p>
              <a:r>
                <a:rPr lang="en-US" sz="1200" dirty="0" smtClean="0"/>
                <a:t>Polar Water Molecule</a:t>
              </a:r>
              <a:endParaRPr lang="en-US" sz="1200" dirty="0"/>
            </a:p>
          </p:txBody>
        </p:sp>
      </p:grpSp>
      <p:pic>
        <p:nvPicPr>
          <p:cNvPr id="34" name="Picture 33" descr="Chloride ion.png"/>
          <p:cNvPicPr>
            <a:picLocks noChangeAspect="1"/>
          </p:cNvPicPr>
          <p:nvPr/>
        </p:nvPicPr>
        <p:blipFill>
          <a:blip r:embed="rId4"/>
          <a:stretch>
            <a:fillRect/>
          </a:stretch>
        </p:blipFill>
        <p:spPr>
          <a:xfrm>
            <a:off x="7236179" y="3170366"/>
            <a:ext cx="892630" cy="914400"/>
          </a:xfrm>
          <a:prstGeom prst="rect">
            <a:avLst/>
          </a:prstGeom>
          <a:effectLst/>
        </p:spPr>
      </p:pic>
      <p:pic>
        <p:nvPicPr>
          <p:cNvPr id="35" name="Picture 34" descr="sodium ion.png"/>
          <p:cNvPicPr>
            <a:picLocks noChangeAspect="1"/>
          </p:cNvPicPr>
          <p:nvPr/>
        </p:nvPicPr>
        <p:blipFill>
          <a:blip r:embed="rId5"/>
          <a:stretch>
            <a:fillRect/>
          </a:stretch>
        </p:blipFill>
        <p:spPr>
          <a:xfrm>
            <a:off x="5949716" y="5111106"/>
            <a:ext cx="619048" cy="634920"/>
          </a:xfrm>
          <a:prstGeom prst="rect">
            <a:avLst/>
          </a:prstGeom>
        </p:spPr>
      </p:pic>
      <p:pic>
        <p:nvPicPr>
          <p:cNvPr id="45" name="Picture 44" descr="water(SF).png"/>
          <p:cNvPicPr>
            <a:picLocks noChangeAspect="1"/>
          </p:cNvPicPr>
          <p:nvPr/>
        </p:nvPicPr>
        <p:blipFill>
          <a:blip r:embed="rId3"/>
          <a:stretch>
            <a:fillRect/>
          </a:stretch>
        </p:blipFill>
        <p:spPr>
          <a:xfrm rot="4140801">
            <a:off x="6155048" y="4658932"/>
            <a:ext cx="488302" cy="457200"/>
          </a:xfrm>
          <a:prstGeom prst="rect">
            <a:avLst/>
          </a:prstGeom>
        </p:spPr>
      </p:pic>
      <p:pic>
        <p:nvPicPr>
          <p:cNvPr id="47" name="Picture 46" descr="water(SF).png"/>
          <p:cNvPicPr>
            <a:picLocks noChangeAspect="1"/>
          </p:cNvPicPr>
          <p:nvPr/>
        </p:nvPicPr>
        <p:blipFill>
          <a:blip r:embed="rId3"/>
          <a:stretch>
            <a:fillRect/>
          </a:stretch>
        </p:blipFill>
        <p:spPr>
          <a:xfrm rot="9465484">
            <a:off x="6619962" y="5272768"/>
            <a:ext cx="488302" cy="457200"/>
          </a:xfrm>
          <a:prstGeom prst="rect">
            <a:avLst/>
          </a:prstGeom>
        </p:spPr>
      </p:pic>
      <p:pic>
        <p:nvPicPr>
          <p:cNvPr id="48" name="Picture 47" descr="water(SF).png"/>
          <p:cNvPicPr>
            <a:picLocks noChangeAspect="1"/>
          </p:cNvPicPr>
          <p:nvPr/>
        </p:nvPicPr>
        <p:blipFill>
          <a:blip r:embed="rId3"/>
          <a:stretch>
            <a:fillRect/>
          </a:stretch>
        </p:blipFill>
        <p:spPr>
          <a:xfrm rot="14475175">
            <a:off x="5947212" y="5701499"/>
            <a:ext cx="488302" cy="457200"/>
          </a:xfrm>
          <a:prstGeom prst="rect">
            <a:avLst/>
          </a:prstGeom>
        </p:spPr>
      </p:pic>
      <p:pic>
        <p:nvPicPr>
          <p:cNvPr id="49" name="Picture 48" descr="water(SF).png"/>
          <p:cNvPicPr>
            <a:picLocks noChangeAspect="1"/>
          </p:cNvPicPr>
          <p:nvPr/>
        </p:nvPicPr>
        <p:blipFill>
          <a:blip r:embed="rId3"/>
          <a:stretch>
            <a:fillRect/>
          </a:stretch>
        </p:blipFill>
        <p:spPr>
          <a:xfrm rot="20562404">
            <a:off x="5473232" y="5034907"/>
            <a:ext cx="488302" cy="457200"/>
          </a:xfrm>
          <a:prstGeom prst="rect">
            <a:avLst/>
          </a:prstGeom>
        </p:spPr>
      </p:pic>
      <p:pic>
        <p:nvPicPr>
          <p:cNvPr id="50" name="Picture 49" descr="water(SF).png"/>
          <p:cNvPicPr>
            <a:picLocks noChangeAspect="1"/>
          </p:cNvPicPr>
          <p:nvPr/>
        </p:nvPicPr>
        <p:blipFill>
          <a:blip r:embed="rId3"/>
          <a:stretch>
            <a:fillRect/>
          </a:stretch>
        </p:blipFill>
        <p:spPr>
          <a:xfrm rot="20017922">
            <a:off x="8110099" y="3532161"/>
            <a:ext cx="488302" cy="457200"/>
          </a:xfrm>
          <a:prstGeom prst="rect">
            <a:avLst/>
          </a:prstGeom>
        </p:spPr>
      </p:pic>
      <p:pic>
        <p:nvPicPr>
          <p:cNvPr id="51" name="Picture 50" descr="water(SF).png"/>
          <p:cNvPicPr>
            <a:picLocks noChangeAspect="1"/>
          </p:cNvPicPr>
          <p:nvPr/>
        </p:nvPicPr>
        <p:blipFill>
          <a:blip r:embed="rId3"/>
          <a:stretch>
            <a:fillRect/>
          </a:stretch>
        </p:blipFill>
        <p:spPr>
          <a:xfrm rot="4167541">
            <a:off x="7206111" y="4080727"/>
            <a:ext cx="488302" cy="457200"/>
          </a:xfrm>
          <a:prstGeom prst="rect">
            <a:avLst/>
          </a:prstGeom>
        </p:spPr>
      </p:pic>
      <p:pic>
        <p:nvPicPr>
          <p:cNvPr id="52" name="Picture 51" descr="water(SF).png"/>
          <p:cNvPicPr>
            <a:picLocks noChangeAspect="1"/>
          </p:cNvPicPr>
          <p:nvPr/>
        </p:nvPicPr>
        <p:blipFill>
          <a:blip r:embed="rId3"/>
          <a:stretch>
            <a:fillRect/>
          </a:stretch>
        </p:blipFill>
        <p:spPr>
          <a:xfrm rot="9446281">
            <a:off x="6697739" y="3189569"/>
            <a:ext cx="488302" cy="457200"/>
          </a:xfrm>
          <a:prstGeom prst="rect">
            <a:avLst/>
          </a:prstGeom>
        </p:spPr>
      </p:pic>
      <p:pic>
        <p:nvPicPr>
          <p:cNvPr id="53" name="Picture 52" descr="water(SF).png"/>
          <p:cNvPicPr>
            <a:picLocks noChangeAspect="1"/>
          </p:cNvPicPr>
          <p:nvPr/>
        </p:nvPicPr>
        <p:blipFill>
          <a:blip r:embed="rId3"/>
          <a:stretch>
            <a:fillRect/>
          </a:stretch>
        </p:blipFill>
        <p:spPr>
          <a:xfrm rot="14475175">
            <a:off x="7555125" y="2668886"/>
            <a:ext cx="488302" cy="457200"/>
          </a:xfrm>
          <a:prstGeom prst="rect">
            <a:avLst/>
          </a:prstGeom>
        </p:spPr>
      </p:pic>
      <p:sp>
        <p:nvSpPr>
          <p:cNvPr id="54" name="Curved Down Arrow 53"/>
          <p:cNvSpPr/>
          <p:nvPr/>
        </p:nvSpPr>
        <p:spPr>
          <a:xfrm rot="1244131">
            <a:off x="6178128" y="2179766"/>
            <a:ext cx="1571867" cy="39371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5" name="TextBox 54"/>
          <p:cNvSpPr txBox="1"/>
          <p:nvPr/>
        </p:nvSpPr>
        <p:spPr>
          <a:xfrm>
            <a:off x="5770426" y="1671935"/>
            <a:ext cx="2890259" cy="461665"/>
          </a:xfrm>
          <a:prstGeom prst="rect">
            <a:avLst/>
          </a:prstGeom>
          <a:noFill/>
        </p:spPr>
        <p:txBody>
          <a:bodyPr wrap="none" rtlCol="0">
            <a:spAutoFit/>
          </a:bodyPr>
          <a:lstStyle/>
          <a:p>
            <a:r>
              <a:rPr lang="en-US" sz="1200" dirty="0" smtClean="0"/>
              <a:t>Note - the (+) hydrogen end of the water</a:t>
            </a:r>
          </a:p>
          <a:p>
            <a:r>
              <a:rPr lang="en-US" sz="1200" dirty="0" smtClean="0"/>
              <a:t>Molecule is attracted to the (–) chloride ion</a:t>
            </a:r>
            <a:endParaRPr lang="en-US" sz="1200" dirty="0"/>
          </a:p>
        </p:txBody>
      </p:sp>
      <p:sp>
        <p:nvSpPr>
          <p:cNvPr id="56" name="Curved Up Arrow 55"/>
          <p:cNvSpPr/>
          <p:nvPr/>
        </p:nvSpPr>
        <p:spPr>
          <a:xfrm rot="1601785">
            <a:off x="3634393" y="5387461"/>
            <a:ext cx="2291300" cy="49498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7" name="TextBox 56"/>
          <p:cNvSpPr txBox="1"/>
          <p:nvPr/>
        </p:nvSpPr>
        <p:spPr>
          <a:xfrm>
            <a:off x="3797729" y="5989766"/>
            <a:ext cx="2842770" cy="461665"/>
          </a:xfrm>
          <a:prstGeom prst="rect">
            <a:avLst/>
          </a:prstGeom>
          <a:noFill/>
        </p:spPr>
        <p:txBody>
          <a:bodyPr wrap="none" rtlCol="0">
            <a:spAutoFit/>
          </a:bodyPr>
          <a:lstStyle/>
          <a:p>
            <a:r>
              <a:rPr lang="en-US" sz="1200" dirty="0" smtClean="0"/>
              <a:t>Note - the (-) oxygen end of the water</a:t>
            </a:r>
          </a:p>
          <a:p>
            <a:r>
              <a:rPr lang="en-US" sz="1200" dirty="0" smtClean="0"/>
              <a:t>Molecule is attracted to the (+) sodium ion</a:t>
            </a:r>
            <a:endParaRPr lang="en-US" sz="1200" dirty="0"/>
          </a:p>
        </p:txBody>
      </p:sp>
      <p:sp>
        <p:nvSpPr>
          <p:cNvPr id="59" name="TextBox 58"/>
          <p:cNvSpPr txBox="1"/>
          <p:nvPr/>
        </p:nvSpPr>
        <p:spPr>
          <a:xfrm>
            <a:off x="2884120" y="228600"/>
            <a:ext cx="3288080" cy="1200328"/>
          </a:xfrm>
          <a:prstGeom prst="rect">
            <a:avLst/>
          </a:prstGeom>
          <a:noFill/>
        </p:spPr>
        <p:txBody>
          <a:bodyPr wrap="none" rtlCol="0">
            <a:spAutoFit/>
          </a:bodyPr>
          <a:lstStyle/>
          <a:p>
            <a:pPr algn="ctr"/>
            <a:r>
              <a:rPr lang="en-US" sz="2400" b="1" dirty="0" smtClean="0"/>
              <a:t>THE SOLUTION PROCESS</a:t>
            </a:r>
          </a:p>
          <a:p>
            <a:pPr algn="ctr"/>
            <a:r>
              <a:rPr lang="en-US" sz="2400" b="1" dirty="0" smtClean="0"/>
              <a:t>FOR</a:t>
            </a:r>
          </a:p>
          <a:p>
            <a:pPr algn="ctr"/>
            <a:r>
              <a:rPr lang="en-US" sz="2400" b="1" dirty="0" smtClean="0"/>
              <a:t> Sodium Chloride (NaCl)</a:t>
            </a:r>
          </a:p>
          <a:p>
            <a:pPr algn="ctr"/>
            <a:endParaRPr lang="en-US" sz="2400" b="1" dirty="0"/>
          </a:p>
        </p:txBody>
      </p:sp>
      <p:sp>
        <p:nvSpPr>
          <p:cNvPr id="46" name="TextBox 45"/>
          <p:cNvSpPr txBox="1"/>
          <p:nvPr/>
        </p:nvSpPr>
        <p:spPr>
          <a:xfrm>
            <a:off x="7543800" y="3354686"/>
            <a:ext cx="255336" cy="369332"/>
          </a:xfrm>
          <a:prstGeom prst="rect">
            <a:avLst/>
          </a:prstGeom>
          <a:noFill/>
        </p:spPr>
        <p:txBody>
          <a:bodyPr wrap="none" rtlCol="0">
            <a:spAutoFit/>
          </a:bodyPr>
          <a:lstStyle/>
          <a:p>
            <a:r>
              <a:rPr lang="en-US" b="1" dirty="0" smtClean="0"/>
              <a:t>-</a:t>
            </a:r>
            <a:endParaRPr lang="en-US" b="1" dirty="0"/>
          </a:p>
        </p:txBody>
      </p:sp>
      <p:sp>
        <p:nvSpPr>
          <p:cNvPr id="58" name="TextBox 57"/>
          <p:cNvSpPr txBox="1"/>
          <p:nvPr/>
        </p:nvSpPr>
        <p:spPr>
          <a:xfrm>
            <a:off x="6116739" y="5181600"/>
            <a:ext cx="300082" cy="369332"/>
          </a:xfrm>
          <a:prstGeom prst="rect">
            <a:avLst/>
          </a:prstGeom>
          <a:noFill/>
        </p:spPr>
        <p:txBody>
          <a:bodyPr wrap="none" rtlCol="0">
            <a:spAutoFit/>
          </a:bodyPr>
          <a:lstStyle/>
          <a:p>
            <a:r>
              <a:rPr lang="en-US" b="1" dirty="0" smtClean="0">
                <a:solidFill>
                  <a:schemeClr val="bg1"/>
                </a:solidFill>
              </a:rPr>
              <a:t>+</a:t>
            </a:r>
            <a:endParaRPr lang="en-US" b="1" dirty="0">
              <a:solidFill>
                <a:schemeClr val="bg1"/>
              </a:solidFill>
            </a:endParaRPr>
          </a:p>
        </p:txBody>
      </p:sp>
      <p:sp>
        <p:nvSpPr>
          <p:cNvPr id="60" name="TextBox 59"/>
          <p:cNvSpPr txBox="1"/>
          <p:nvPr/>
        </p:nvSpPr>
        <p:spPr>
          <a:xfrm>
            <a:off x="7202725" y="4955099"/>
            <a:ext cx="1828800" cy="646331"/>
          </a:xfrm>
          <a:prstGeom prst="rect">
            <a:avLst/>
          </a:prstGeom>
          <a:noFill/>
        </p:spPr>
        <p:txBody>
          <a:bodyPr wrap="square" rtlCol="0">
            <a:spAutoFit/>
          </a:bodyPr>
          <a:lstStyle/>
          <a:p>
            <a:r>
              <a:rPr lang="en-US" sz="1200" dirty="0" smtClean="0"/>
              <a:t>The water molecules hydrate the ions</a:t>
            </a:r>
          </a:p>
          <a:p>
            <a:r>
              <a:rPr lang="en-US" sz="1200" dirty="0" smtClean="0"/>
              <a:t>And hold them in solution</a:t>
            </a:r>
            <a:endParaRPr lang="en-US" sz="1200" dirty="0"/>
          </a:p>
        </p:txBody>
      </p:sp>
      <p:sp>
        <p:nvSpPr>
          <p:cNvPr id="2" name="TextBox 1"/>
          <p:cNvSpPr txBox="1"/>
          <p:nvPr/>
        </p:nvSpPr>
        <p:spPr>
          <a:xfrm>
            <a:off x="6629400" y="6254103"/>
            <a:ext cx="2238513" cy="246221"/>
          </a:xfrm>
          <a:prstGeom prst="rect">
            <a:avLst/>
          </a:prstGeom>
          <a:noFill/>
        </p:spPr>
        <p:txBody>
          <a:bodyPr wrap="none" rtlCol="0">
            <a:spAutoFit/>
          </a:bodyPr>
          <a:lstStyle/>
          <a:p>
            <a:r>
              <a:rPr lang="en-US" sz="1000" dirty="0" smtClean="0"/>
              <a:t>*Visual from Odyssey by </a:t>
            </a:r>
            <a:r>
              <a:rPr lang="en-US" sz="1000" dirty="0" err="1" smtClean="0"/>
              <a:t>WaveFunction</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a:r>
              <a:rPr lang="en-US" dirty="0"/>
              <a:t>Nature of the Substances</a:t>
            </a:r>
            <a:br>
              <a:rPr lang="en-US" dirty="0"/>
            </a:br>
            <a:r>
              <a:rPr lang="en-US" dirty="0"/>
              <a:t>(cont.)</a:t>
            </a:r>
          </a:p>
        </p:txBody>
      </p:sp>
      <p:sp>
        <p:nvSpPr>
          <p:cNvPr id="38915" name="Rectangle 3"/>
          <p:cNvSpPr>
            <a:spLocks noGrp="1" noChangeArrowheads="1"/>
          </p:cNvSpPr>
          <p:nvPr>
            <p:ph type="body" idx="1"/>
          </p:nvPr>
        </p:nvSpPr>
        <p:spPr/>
        <p:txBody>
          <a:bodyPr/>
          <a:lstStyle/>
          <a:p>
            <a:pPr>
              <a:lnSpc>
                <a:spcPct val="90000"/>
              </a:lnSpc>
            </a:pPr>
            <a:r>
              <a:rPr lang="en-US" dirty="0">
                <a:solidFill>
                  <a:schemeClr val="accent2"/>
                </a:solidFill>
              </a:rPr>
              <a:t>Refer to Table F </a:t>
            </a:r>
            <a:r>
              <a:rPr lang="en-US" dirty="0"/>
              <a:t>of your Reference Tables for Chemistry</a:t>
            </a:r>
          </a:p>
          <a:p>
            <a:pPr>
              <a:lnSpc>
                <a:spcPct val="90000"/>
              </a:lnSpc>
            </a:pPr>
            <a:r>
              <a:rPr lang="en-US" dirty="0"/>
              <a:t>Note that they are talking about the solubility in aqueous solutions</a:t>
            </a:r>
          </a:p>
          <a:p>
            <a:pPr lvl="1">
              <a:lnSpc>
                <a:spcPct val="90000"/>
              </a:lnSpc>
            </a:pPr>
            <a:r>
              <a:rPr lang="en-US" dirty="0">
                <a:solidFill>
                  <a:srgbClr val="C0504D"/>
                </a:solidFill>
              </a:rPr>
              <a:t>AgCl - insoluble</a:t>
            </a:r>
          </a:p>
          <a:p>
            <a:pPr lvl="1">
              <a:lnSpc>
                <a:spcPct val="90000"/>
              </a:lnSpc>
            </a:pPr>
            <a:r>
              <a:rPr lang="en-US" dirty="0">
                <a:solidFill>
                  <a:srgbClr val="C0504D"/>
                </a:solidFill>
              </a:rPr>
              <a:t>PbSO</a:t>
            </a:r>
            <a:r>
              <a:rPr lang="en-US" baseline="-25000" dirty="0">
                <a:solidFill>
                  <a:srgbClr val="C0504D"/>
                </a:solidFill>
              </a:rPr>
              <a:t>4</a:t>
            </a:r>
            <a:r>
              <a:rPr lang="en-US" dirty="0">
                <a:solidFill>
                  <a:srgbClr val="C0504D"/>
                </a:solidFill>
              </a:rPr>
              <a:t> - insoluble</a:t>
            </a:r>
          </a:p>
          <a:p>
            <a:pPr lvl="1">
              <a:lnSpc>
                <a:spcPct val="90000"/>
              </a:lnSpc>
            </a:pPr>
            <a:r>
              <a:rPr lang="en-US" dirty="0">
                <a:solidFill>
                  <a:srgbClr val="C0504D"/>
                </a:solidFill>
              </a:rPr>
              <a:t>(NH</a:t>
            </a:r>
            <a:r>
              <a:rPr lang="en-US" baseline="-25000" dirty="0">
                <a:solidFill>
                  <a:srgbClr val="C0504D"/>
                </a:solidFill>
              </a:rPr>
              <a:t>4</a:t>
            </a:r>
            <a:r>
              <a:rPr lang="en-US" dirty="0">
                <a:solidFill>
                  <a:srgbClr val="C0504D"/>
                </a:solidFill>
              </a:rPr>
              <a:t>)</a:t>
            </a:r>
            <a:r>
              <a:rPr lang="en-US" baseline="-25000" dirty="0">
                <a:solidFill>
                  <a:srgbClr val="C0504D"/>
                </a:solidFill>
              </a:rPr>
              <a:t>2</a:t>
            </a:r>
            <a:r>
              <a:rPr lang="en-US" dirty="0">
                <a:solidFill>
                  <a:srgbClr val="C0504D"/>
                </a:solidFill>
              </a:rPr>
              <a:t>CrO</a:t>
            </a:r>
            <a:r>
              <a:rPr lang="en-US" baseline="-25000" dirty="0">
                <a:solidFill>
                  <a:srgbClr val="C0504D"/>
                </a:solidFill>
              </a:rPr>
              <a:t>4</a:t>
            </a:r>
            <a:r>
              <a:rPr lang="en-US" dirty="0">
                <a:solidFill>
                  <a:srgbClr val="C0504D"/>
                </a:solidFill>
              </a:rPr>
              <a:t> - soluble</a:t>
            </a:r>
          </a:p>
          <a:p>
            <a:pPr lvl="1">
              <a:lnSpc>
                <a:spcPct val="90000"/>
              </a:lnSpc>
            </a:pPr>
            <a:r>
              <a:rPr lang="en-US" dirty="0">
                <a:solidFill>
                  <a:srgbClr val="C0504D"/>
                </a:solidFill>
              </a:rPr>
              <a:t>Ag</a:t>
            </a:r>
            <a:r>
              <a:rPr lang="en-US" baseline="-25000" dirty="0">
                <a:solidFill>
                  <a:srgbClr val="C0504D"/>
                </a:solidFill>
              </a:rPr>
              <a:t>2</a:t>
            </a:r>
            <a:r>
              <a:rPr lang="en-US" dirty="0">
                <a:solidFill>
                  <a:srgbClr val="C0504D"/>
                </a:solidFill>
              </a:rPr>
              <a:t>S - insoluble</a:t>
            </a:r>
          </a:p>
        </p:txBody>
      </p:sp>
      <p:pic>
        <p:nvPicPr>
          <p:cNvPr id="4" name="Picture 3" descr="Picture 2.png"/>
          <p:cNvPicPr>
            <a:picLocks noChangeAspect="1"/>
          </p:cNvPicPr>
          <p:nvPr/>
        </p:nvPicPr>
        <p:blipFill>
          <a:blip r:embed="rId2"/>
          <a:stretch>
            <a:fillRect/>
          </a:stretch>
        </p:blipFill>
        <p:spPr>
          <a:xfrm>
            <a:off x="4191000" y="3829343"/>
            <a:ext cx="4907852" cy="2647657"/>
          </a:xfrm>
          <a:prstGeom prst="rect">
            <a:avLst/>
          </a:prstGeom>
        </p:spPr>
      </p:pic>
      <p:sp>
        <p:nvSpPr>
          <p:cNvPr id="2" name="TextBox 1"/>
          <p:cNvSpPr txBox="1"/>
          <p:nvPr/>
        </p:nvSpPr>
        <p:spPr>
          <a:xfrm>
            <a:off x="6934627" y="5867400"/>
            <a:ext cx="2121093" cy="246221"/>
          </a:xfrm>
          <a:prstGeom prst="rect">
            <a:avLst/>
          </a:prstGeom>
          <a:noFill/>
        </p:spPr>
        <p:txBody>
          <a:bodyPr wrap="none" rtlCol="0">
            <a:spAutoFit/>
          </a:bodyPr>
          <a:lstStyle/>
          <a:p>
            <a:r>
              <a:rPr lang="en-US" sz="1000" dirty="0" smtClean="0"/>
              <a:t>*NYS Reference Tables for Chemistry</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dirty="0"/>
              <a:t>TEMPERATURE</a:t>
            </a:r>
          </a:p>
        </p:txBody>
      </p:sp>
      <p:sp>
        <p:nvSpPr>
          <p:cNvPr id="37891" name="Rectangle 3"/>
          <p:cNvSpPr>
            <a:spLocks noGrp="1" noChangeArrowheads="1"/>
          </p:cNvSpPr>
          <p:nvPr>
            <p:ph type="body" idx="1"/>
          </p:nvPr>
        </p:nvSpPr>
        <p:spPr/>
        <p:txBody>
          <a:bodyPr/>
          <a:lstStyle/>
          <a:p>
            <a:r>
              <a:rPr lang="en-US" dirty="0">
                <a:solidFill>
                  <a:srgbClr val="FF0000"/>
                </a:solidFill>
              </a:rPr>
              <a:t>Refer to Table G </a:t>
            </a:r>
            <a:r>
              <a:rPr lang="en-US" dirty="0"/>
              <a:t>of your Reference Tables for Chemistry</a:t>
            </a:r>
          </a:p>
          <a:p>
            <a:pPr lvl="1"/>
            <a:r>
              <a:rPr lang="en-US" dirty="0">
                <a:solidFill>
                  <a:srgbClr val="FF0000"/>
                </a:solidFill>
              </a:rPr>
              <a:t>The solubility of most solids increases with an increase in temperature</a:t>
            </a:r>
          </a:p>
          <a:p>
            <a:pPr lvl="1"/>
            <a:r>
              <a:rPr lang="en-US" dirty="0">
                <a:solidFill>
                  <a:srgbClr val="FF0000"/>
                </a:solidFill>
              </a:rPr>
              <a:t>The solubility of gases decreases with an increase in temperature</a:t>
            </a:r>
          </a:p>
          <a:p>
            <a:r>
              <a:rPr lang="en-US" dirty="0"/>
              <a:t>You must be able to interpret questions related to </a:t>
            </a:r>
            <a:r>
              <a:rPr lang="en-US" dirty="0">
                <a:solidFill>
                  <a:srgbClr val="FF0000"/>
                </a:solidFill>
              </a:rPr>
              <a:t>Table </a:t>
            </a:r>
            <a:r>
              <a:rPr lang="en-US" dirty="0" smtClean="0">
                <a:solidFill>
                  <a:srgbClr val="FF0000"/>
                </a:solidFill>
              </a:rPr>
              <a:t>G </a:t>
            </a:r>
            <a:r>
              <a:rPr lang="en-US" dirty="0" smtClean="0"/>
              <a:t>(see next slide)</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&amp; Solubility</a:t>
            </a:r>
            <a:endParaRPr lang="en-US" dirty="0"/>
          </a:p>
        </p:txBody>
      </p:sp>
      <p:pic>
        <p:nvPicPr>
          <p:cNvPr id="4" name="Picture 3" descr="Picture 2.png"/>
          <p:cNvPicPr>
            <a:picLocks noChangeAspect="1"/>
          </p:cNvPicPr>
          <p:nvPr/>
        </p:nvPicPr>
        <p:blipFill>
          <a:blip r:embed="rId2"/>
          <a:stretch>
            <a:fillRect/>
          </a:stretch>
        </p:blipFill>
        <p:spPr>
          <a:xfrm>
            <a:off x="762000" y="1479936"/>
            <a:ext cx="3796538" cy="4997064"/>
          </a:xfrm>
          <a:prstGeom prst="rect">
            <a:avLst/>
          </a:prstGeom>
        </p:spPr>
      </p:pic>
      <p:sp>
        <p:nvSpPr>
          <p:cNvPr id="5" name="Sun 4"/>
          <p:cNvSpPr/>
          <p:nvPr/>
        </p:nvSpPr>
        <p:spPr>
          <a:xfrm>
            <a:off x="3048000" y="3962400"/>
            <a:ext cx="152400" cy="152400"/>
          </a:xfrm>
          <a:prstGeom prst="su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n 5"/>
          <p:cNvSpPr/>
          <p:nvPr/>
        </p:nvSpPr>
        <p:spPr>
          <a:xfrm>
            <a:off x="4114800" y="5334000"/>
            <a:ext cx="152400" cy="152400"/>
          </a:xfrm>
          <a:prstGeom prst="su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un 6"/>
          <p:cNvSpPr/>
          <p:nvPr/>
        </p:nvSpPr>
        <p:spPr>
          <a:xfrm>
            <a:off x="3200400" y="5486400"/>
            <a:ext cx="152400" cy="152400"/>
          </a:xfrm>
          <a:prstGeom prst="su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un 7"/>
          <p:cNvSpPr/>
          <p:nvPr/>
        </p:nvSpPr>
        <p:spPr>
          <a:xfrm>
            <a:off x="5257800" y="1981200"/>
            <a:ext cx="152400" cy="152400"/>
          </a:xfrm>
          <a:prstGeom prst="su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298041" y="1981200"/>
            <a:ext cx="2169559" cy="307777"/>
          </a:xfrm>
          <a:prstGeom prst="rect">
            <a:avLst/>
          </a:prstGeom>
          <a:noFill/>
        </p:spPr>
        <p:txBody>
          <a:bodyPr wrap="none" rtlCol="0">
            <a:spAutoFit/>
          </a:bodyPr>
          <a:lstStyle/>
          <a:p>
            <a:r>
              <a:rPr lang="en-US" sz="1400" dirty="0" smtClean="0"/>
              <a:t>These substances are gases</a:t>
            </a:r>
            <a:endParaRPr lang="en-US" sz="1400" dirty="0"/>
          </a:p>
        </p:txBody>
      </p:sp>
      <p:sp>
        <p:nvSpPr>
          <p:cNvPr id="10" name="TextBox 9"/>
          <p:cNvSpPr txBox="1"/>
          <p:nvPr/>
        </p:nvSpPr>
        <p:spPr>
          <a:xfrm>
            <a:off x="5257800" y="2895600"/>
            <a:ext cx="3276600" cy="1815882"/>
          </a:xfrm>
          <a:prstGeom prst="rect">
            <a:avLst/>
          </a:prstGeom>
          <a:noFill/>
        </p:spPr>
        <p:txBody>
          <a:bodyPr wrap="square" rtlCol="0">
            <a:spAutoFit/>
          </a:bodyPr>
          <a:lstStyle/>
          <a:p>
            <a:pPr>
              <a:buFont typeface="Arial"/>
              <a:buChar char="•"/>
            </a:pPr>
            <a:r>
              <a:rPr lang="en-US" sz="1400" dirty="0" smtClean="0"/>
              <a:t>Notice that the solubility of the gases increases with an increase in temperature</a:t>
            </a:r>
          </a:p>
          <a:p>
            <a:pPr>
              <a:buFont typeface="Arial"/>
              <a:buChar char="•"/>
            </a:pPr>
            <a:r>
              <a:rPr lang="en-US" sz="1400" dirty="0" smtClean="0"/>
              <a:t>The solubility of most solids (those on the table) increases with an increase in temperature</a:t>
            </a:r>
          </a:p>
          <a:p>
            <a:pPr>
              <a:buFont typeface="Arial"/>
              <a:buChar char="•"/>
            </a:pPr>
            <a:r>
              <a:rPr lang="en-US" sz="1400" dirty="0" smtClean="0"/>
              <a:t>The solubility is given in </a:t>
            </a:r>
            <a:r>
              <a:rPr lang="en-US" sz="1400" dirty="0" smtClean="0">
                <a:solidFill>
                  <a:schemeClr val="accent2"/>
                </a:solidFill>
              </a:rPr>
              <a:t>grams of solute per 100 grams of water</a:t>
            </a:r>
          </a:p>
          <a:p>
            <a:endParaRPr lang="en-US" sz="1400" dirty="0"/>
          </a:p>
        </p:txBody>
      </p:sp>
      <p:sp>
        <p:nvSpPr>
          <p:cNvPr id="11" name="TextBox 10"/>
          <p:cNvSpPr txBox="1"/>
          <p:nvPr/>
        </p:nvSpPr>
        <p:spPr>
          <a:xfrm>
            <a:off x="6934627" y="5867400"/>
            <a:ext cx="2121093" cy="246221"/>
          </a:xfrm>
          <a:prstGeom prst="rect">
            <a:avLst/>
          </a:prstGeom>
          <a:noFill/>
        </p:spPr>
        <p:txBody>
          <a:bodyPr wrap="none" rtlCol="0">
            <a:spAutoFit/>
          </a:bodyPr>
          <a:lstStyle/>
          <a:p>
            <a:r>
              <a:rPr lang="en-US" sz="1000" dirty="0" smtClean="0"/>
              <a:t>*NYS Reference Tables for Chemistry</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en-US" dirty="0"/>
              <a:t>PRESSURE</a:t>
            </a:r>
          </a:p>
        </p:txBody>
      </p:sp>
      <p:sp>
        <p:nvSpPr>
          <p:cNvPr id="39941" name="Rectangle 5"/>
          <p:cNvSpPr>
            <a:spLocks noGrp="1" noChangeArrowheads="1"/>
          </p:cNvSpPr>
          <p:nvPr/>
        </p:nvSpPr>
        <p:spPr bwMode="auto">
          <a:xfrm>
            <a:off x="1524000" y="1752600"/>
            <a:ext cx="6096000" cy="4114800"/>
          </a:xfrm>
          <a:prstGeom prst="rect">
            <a:avLst/>
          </a:prstGeom>
          <a:noFill/>
          <a:ln w="9525">
            <a:noFill/>
            <a:miter lim="800000"/>
            <a:headEnd/>
            <a:tailEnd/>
          </a:ln>
          <a:effectLst/>
        </p:spPr>
        <p:txBody>
          <a:bodyPr>
            <a:prstTxWarp prst="textNoShape">
              <a:avLst/>
            </a:prstTxWarp>
          </a:bodyPr>
          <a:lstStyle/>
          <a:p>
            <a:pPr eaLnBrk="0" hangingPunct="0"/>
            <a:r>
              <a:rPr lang="en-US" sz="2000" b="1" dirty="0">
                <a:latin typeface="Arial" pitchFamily="100" charset="0"/>
                <a:ea typeface="MS P____" charset="0"/>
                <a:cs typeface="MS P____" charset="0"/>
              </a:rPr>
              <a:t>Henry’s Law describes how pressure changes the solubility of a gas</a:t>
            </a:r>
          </a:p>
          <a:p>
            <a:pPr eaLnBrk="0" hangingPunct="0"/>
            <a:r>
              <a:rPr lang="en-US" sz="2000" b="1" dirty="0">
                <a:latin typeface="Arial" pitchFamily="100" charset="0"/>
                <a:ea typeface="MS P____" charset="0"/>
                <a:cs typeface="MS P____" charset="0"/>
              </a:rPr>
              <a:t> </a:t>
            </a:r>
            <a:r>
              <a:rPr lang="en-US" sz="2000" b="1" dirty="0">
                <a:latin typeface="Lucida Handwriting" pitchFamily="100" charset="0"/>
                <a:ea typeface="MS P____" charset="0"/>
                <a:cs typeface="MS P____" charset="0"/>
              </a:rPr>
              <a:t>as the partial pressure of the gas above a liquid </a:t>
            </a:r>
            <a:r>
              <a:rPr lang="en-US" sz="2000" b="1" dirty="0" smtClean="0">
                <a:latin typeface="Lucida Handwriting" pitchFamily="100" charset="0"/>
                <a:ea typeface="MS P____" charset="0"/>
                <a:cs typeface="MS P____" charset="0"/>
              </a:rPr>
              <a:t>increases </a:t>
            </a:r>
            <a:r>
              <a:rPr lang="en-US" sz="2000" b="1" dirty="0">
                <a:latin typeface="Lucida Handwriting" pitchFamily="100" charset="0"/>
                <a:ea typeface="MS P____" charset="0"/>
                <a:cs typeface="MS P____" charset="0"/>
              </a:rPr>
              <a:t>its solubility increases</a:t>
            </a:r>
            <a:endParaRPr lang="en-US" sz="2000" dirty="0">
              <a:latin typeface="Arial" pitchFamily="100" charset="0"/>
              <a:ea typeface="MS P____" charset="0"/>
              <a:cs typeface="MS P____" charset="0"/>
            </a:endParaRPr>
          </a:p>
        </p:txBody>
      </p:sp>
      <p:sp>
        <p:nvSpPr>
          <p:cNvPr id="39942" name="AutoShape 6"/>
          <p:cNvSpPr>
            <a:spLocks noChangeArrowheads="1"/>
          </p:cNvSpPr>
          <p:nvPr/>
        </p:nvSpPr>
        <p:spPr bwMode="auto">
          <a:xfrm>
            <a:off x="1752600" y="4953000"/>
            <a:ext cx="4648200" cy="1524000"/>
          </a:xfrm>
          <a:prstGeom prst="can">
            <a:avLst>
              <a:gd name="adj" fmla="val 25000"/>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dirty="0"/>
          </a:p>
        </p:txBody>
      </p:sp>
      <p:sp>
        <p:nvSpPr>
          <p:cNvPr id="39943" name="AutoShape 7"/>
          <p:cNvSpPr>
            <a:spLocks noChangeArrowheads="1"/>
          </p:cNvSpPr>
          <p:nvPr/>
        </p:nvSpPr>
        <p:spPr bwMode="auto">
          <a:xfrm>
            <a:off x="3200400" y="3962400"/>
            <a:ext cx="228600" cy="304800"/>
          </a:xfrm>
          <a:prstGeom prst="downArrow">
            <a:avLst>
              <a:gd name="adj1" fmla="val 50000"/>
              <a:gd name="adj2" fmla="val 33333"/>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44" name="AutoShape 8"/>
          <p:cNvSpPr>
            <a:spLocks noChangeArrowheads="1"/>
          </p:cNvSpPr>
          <p:nvPr/>
        </p:nvSpPr>
        <p:spPr bwMode="auto">
          <a:xfrm>
            <a:off x="3657600" y="3962400"/>
            <a:ext cx="228600" cy="609600"/>
          </a:xfrm>
          <a:prstGeom prst="downArrow">
            <a:avLst>
              <a:gd name="adj1" fmla="val 50000"/>
              <a:gd name="adj2" fmla="val 66667"/>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45" name="AutoShape 9"/>
          <p:cNvSpPr>
            <a:spLocks noChangeArrowheads="1"/>
          </p:cNvSpPr>
          <p:nvPr/>
        </p:nvSpPr>
        <p:spPr bwMode="auto">
          <a:xfrm>
            <a:off x="4114800" y="3962400"/>
            <a:ext cx="228600" cy="914400"/>
          </a:xfrm>
          <a:prstGeom prst="downArrow">
            <a:avLst>
              <a:gd name="adj1" fmla="val 50000"/>
              <a:gd name="adj2" fmla="val 1000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46" name="AutoShape 10"/>
          <p:cNvSpPr>
            <a:spLocks noChangeArrowheads="1"/>
          </p:cNvSpPr>
          <p:nvPr/>
        </p:nvSpPr>
        <p:spPr bwMode="auto">
          <a:xfrm>
            <a:off x="4572000" y="3962400"/>
            <a:ext cx="228600" cy="1219200"/>
          </a:xfrm>
          <a:prstGeom prst="downArrow">
            <a:avLst>
              <a:gd name="adj1" fmla="val 50000"/>
              <a:gd name="adj2" fmla="val 133333"/>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47" name="AutoShape 11"/>
          <p:cNvSpPr>
            <a:spLocks noChangeArrowheads="1"/>
          </p:cNvSpPr>
          <p:nvPr/>
        </p:nvSpPr>
        <p:spPr bwMode="auto">
          <a:xfrm rot="-10862808">
            <a:off x="3200400" y="5181600"/>
            <a:ext cx="228600" cy="304800"/>
          </a:xfrm>
          <a:prstGeom prst="downArrow">
            <a:avLst>
              <a:gd name="adj1" fmla="val 50000"/>
              <a:gd name="adj2" fmla="val 33333"/>
            </a:avLst>
          </a:prstGeom>
          <a:solidFill>
            <a:srgbClr val="00FFFF"/>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48" name="AutoShape 12"/>
          <p:cNvSpPr>
            <a:spLocks noChangeArrowheads="1"/>
          </p:cNvSpPr>
          <p:nvPr/>
        </p:nvSpPr>
        <p:spPr bwMode="auto">
          <a:xfrm rot="-10868511">
            <a:off x="3657600" y="5181600"/>
            <a:ext cx="228600" cy="609600"/>
          </a:xfrm>
          <a:prstGeom prst="downArrow">
            <a:avLst>
              <a:gd name="adj1" fmla="val 50000"/>
              <a:gd name="adj2" fmla="val 66667"/>
            </a:avLst>
          </a:prstGeom>
          <a:solidFill>
            <a:srgbClr val="00FFFF"/>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49" name="AutoShape 13"/>
          <p:cNvSpPr>
            <a:spLocks noChangeArrowheads="1"/>
          </p:cNvSpPr>
          <p:nvPr/>
        </p:nvSpPr>
        <p:spPr bwMode="auto">
          <a:xfrm rot="-10800000">
            <a:off x="4114800" y="5181600"/>
            <a:ext cx="228600" cy="914400"/>
          </a:xfrm>
          <a:prstGeom prst="downArrow">
            <a:avLst>
              <a:gd name="adj1" fmla="val 50000"/>
              <a:gd name="adj2" fmla="val 100000"/>
            </a:avLst>
          </a:prstGeom>
          <a:solidFill>
            <a:srgbClr val="00FFFF"/>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50" name="AutoShape 14"/>
          <p:cNvSpPr>
            <a:spLocks noChangeArrowheads="1"/>
          </p:cNvSpPr>
          <p:nvPr/>
        </p:nvSpPr>
        <p:spPr bwMode="auto">
          <a:xfrm rot="-10862104">
            <a:off x="4572000" y="5181600"/>
            <a:ext cx="228600" cy="1219200"/>
          </a:xfrm>
          <a:prstGeom prst="downArrow">
            <a:avLst>
              <a:gd name="adj1" fmla="val 50000"/>
              <a:gd name="adj2" fmla="val 133333"/>
            </a:avLst>
          </a:prstGeom>
          <a:solidFill>
            <a:srgbClr val="00FFFF"/>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39951" name="AutoShape 15"/>
          <p:cNvSpPr>
            <a:spLocks/>
          </p:cNvSpPr>
          <p:nvPr/>
        </p:nvSpPr>
        <p:spPr bwMode="auto">
          <a:xfrm>
            <a:off x="5029200" y="3962400"/>
            <a:ext cx="152400" cy="1143000"/>
          </a:xfrm>
          <a:prstGeom prst="rightBrace">
            <a:avLst>
              <a:gd name="adj1" fmla="val 62500"/>
              <a:gd name="adj2" fmla="val 50000"/>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39952" name="AutoShape 16"/>
          <p:cNvSpPr>
            <a:spLocks/>
          </p:cNvSpPr>
          <p:nvPr/>
        </p:nvSpPr>
        <p:spPr bwMode="auto">
          <a:xfrm>
            <a:off x="5029200" y="5257800"/>
            <a:ext cx="152400" cy="1143000"/>
          </a:xfrm>
          <a:prstGeom prst="rightBrace">
            <a:avLst>
              <a:gd name="adj1" fmla="val 62500"/>
              <a:gd name="adj2" fmla="val 50000"/>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39953" name="Text Box 17"/>
          <p:cNvSpPr txBox="1">
            <a:spLocks noChangeArrowheads="1"/>
          </p:cNvSpPr>
          <p:nvPr/>
        </p:nvSpPr>
        <p:spPr bwMode="auto">
          <a:xfrm>
            <a:off x="5410200" y="4191000"/>
            <a:ext cx="1905000" cy="723900"/>
          </a:xfrm>
          <a:prstGeom prst="rect">
            <a:avLst/>
          </a:prstGeom>
          <a:noFill/>
          <a:ln w="9525">
            <a:noFill/>
            <a:miter lim="800000"/>
            <a:headEnd/>
            <a:tailEnd/>
          </a:ln>
          <a:effectLst/>
        </p:spPr>
        <p:txBody>
          <a:bodyPr>
            <a:prstTxWarp prst="textNoShape">
              <a:avLst/>
            </a:prstTxWarp>
            <a:spAutoFit/>
          </a:bodyPr>
          <a:lstStyle/>
          <a:p>
            <a:pPr eaLnBrk="0" hangingPunct="0"/>
            <a:r>
              <a:rPr lang="en-US" sz="1800" dirty="0">
                <a:solidFill>
                  <a:srgbClr val="FF051A"/>
                </a:solidFill>
                <a:latin typeface="Lucida Handwriting" pitchFamily="100" charset="0"/>
                <a:ea typeface="MS P____" charset="0"/>
                <a:cs typeface="MS P____" charset="0"/>
              </a:rPr>
              <a:t>Pressure increasing</a:t>
            </a:r>
          </a:p>
        </p:txBody>
      </p:sp>
      <p:sp>
        <p:nvSpPr>
          <p:cNvPr id="39954" name="Text Box 18"/>
          <p:cNvSpPr txBox="1">
            <a:spLocks noChangeArrowheads="1"/>
          </p:cNvSpPr>
          <p:nvPr/>
        </p:nvSpPr>
        <p:spPr bwMode="auto">
          <a:xfrm>
            <a:off x="5410200" y="5486400"/>
            <a:ext cx="1905000" cy="723900"/>
          </a:xfrm>
          <a:prstGeom prst="rect">
            <a:avLst/>
          </a:prstGeom>
          <a:noFill/>
          <a:ln w="9525">
            <a:noFill/>
            <a:miter lim="800000"/>
            <a:headEnd/>
            <a:tailEnd/>
          </a:ln>
          <a:effectLst/>
        </p:spPr>
        <p:txBody>
          <a:bodyPr>
            <a:prstTxWarp prst="textNoShape">
              <a:avLst/>
            </a:prstTxWarp>
            <a:spAutoFit/>
          </a:bodyPr>
          <a:lstStyle/>
          <a:p>
            <a:pPr eaLnBrk="0" hangingPunct="0"/>
            <a:r>
              <a:rPr lang="en-US" sz="1800" dirty="0">
                <a:solidFill>
                  <a:srgbClr val="1CFFCB"/>
                </a:solidFill>
                <a:latin typeface="Lucida Handwriting" pitchFamily="100" charset="0"/>
                <a:ea typeface="MS P____" charset="0"/>
                <a:cs typeface="MS P____" charset="0"/>
              </a:rPr>
              <a:t>Solubility increasing</a:t>
            </a:r>
            <a:endParaRPr lang="en-US" sz="1800" dirty="0">
              <a:solidFill>
                <a:srgbClr val="FF051A"/>
              </a:solidFill>
              <a:latin typeface="Lucida Handwriting" pitchFamily="100" charset="0"/>
              <a:ea typeface="MS P____" charset="0"/>
              <a:cs typeface="MS P____"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dissolve">
                                      <p:cBhvr>
                                        <p:cTn id="7" dur="500"/>
                                        <p:tgtEl>
                                          <p:spTgt spid="39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dissolve">
                                      <p:cBhvr>
                                        <p:cTn id="12" dur="500"/>
                                        <p:tgtEl>
                                          <p:spTgt spid="39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dirty="0"/>
              <a:t>Solution Conditions</a:t>
            </a:r>
          </a:p>
        </p:txBody>
      </p:sp>
      <p:sp>
        <p:nvSpPr>
          <p:cNvPr id="40963" name="Line 3"/>
          <p:cNvSpPr>
            <a:spLocks noChangeShapeType="1"/>
          </p:cNvSpPr>
          <p:nvPr/>
        </p:nvSpPr>
        <p:spPr bwMode="auto">
          <a:xfrm>
            <a:off x="2209800" y="2133600"/>
            <a:ext cx="0" cy="388620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40964" name="Line 4"/>
          <p:cNvSpPr>
            <a:spLocks noChangeShapeType="1"/>
          </p:cNvSpPr>
          <p:nvPr/>
        </p:nvSpPr>
        <p:spPr bwMode="auto">
          <a:xfrm>
            <a:off x="2209800" y="6019800"/>
            <a:ext cx="4876800"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40965" name="Text Box 5"/>
          <p:cNvSpPr txBox="1">
            <a:spLocks noChangeArrowheads="1"/>
          </p:cNvSpPr>
          <p:nvPr/>
        </p:nvSpPr>
        <p:spPr bwMode="auto">
          <a:xfrm>
            <a:off x="3413125" y="2251075"/>
            <a:ext cx="2759075" cy="457200"/>
          </a:xfrm>
          <a:prstGeom prst="rect">
            <a:avLst/>
          </a:prstGeom>
          <a:noFill/>
          <a:ln w="9525">
            <a:noFill/>
            <a:miter lim="800000"/>
            <a:headEnd/>
            <a:tailEnd/>
          </a:ln>
          <a:effectLst/>
        </p:spPr>
        <p:txBody>
          <a:bodyPr>
            <a:prstTxWarp prst="textNoShape">
              <a:avLst/>
            </a:prstTxWarp>
            <a:spAutoFit/>
          </a:bodyPr>
          <a:lstStyle/>
          <a:p>
            <a:endParaRPr lang="en-US" dirty="0"/>
          </a:p>
        </p:txBody>
      </p:sp>
      <p:sp>
        <p:nvSpPr>
          <p:cNvPr id="40966" name="Text Box 6"/>
          <p:cNvSpPr txBox="1">
            <a:spLocks noChangeArrowheads="1"/>
          </p:cNvSpPr>
          <p:nvPr/>
        </p:nvSpPr>
        <p:spPr bwMode="auto">
          <a:xfrm rot="-5400000">
            <a:off x="505128" y="3923784"/>
            <a:ext cx="2488594" cy="369332"/>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b="1" dirty="0"/>
              <a:t>Grams solute/100 g H</a:t>
            </a:r>
            <a:r>
              <a:rPr lang="en-US" b="1" baseline="-25000" dirty="0"/>
              <a:t>2</a:t>
            </a:r>
            <a:r>
              <a:rPr lang="en-US" b="1" dirty="0"/>
              <a:t>O</a:t>
            </a:r>
          </a:p>
        </p:txBody>
      </p:sp>
      <p:sp>
        <p:nvSpPr>
          <p:cNvPr id="40967" name="Text Box 7"/>
          <p:cNvSpPr txBox="1">
            <a:spLocks noChangeArrowheads="1"/>
          </p:cNvSpPr>
          <p:nvPr/>
        </p:nvSpPr>
        <p:spPr bwMode="auto">
          <a:xfrm>
            <a:off x="3429000" y="6096000"/>
            <a:ext cx="1756423" cy="369332"/>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b="1" dirty="0"/>
              <a:t>Temperature(°C)</a:t>
            </a:r>
            <a:endParaRPr lang="en-US" dirty="0"/>
          </a:p>
        </p:txBody>
      </p:sp>
      <p:sp>
        <p:nvSpPr>
          <p:cNvPr id="40972" name="Freeform 12"/>
          <p:cNvSpPr>
            <a:spLocks/>
          </p:cNvSpPr>
          <p:nvPr/>
        </p:nvSpPr>
        <p:spPr bwMode="auto">
          <a:xfrm>
            <a:off x="2462213" y="2386013"/>
            <a:ext cx="3581400" cy="3233737"/>
          </a:xfrm>
          <a:custGeom>
            <a:avLst/>
            <a:gdLst/>
            <a:ahLst/>
            <a:cxnLst>
              <a:cxn ang="0">
                <a:pos x="0" y="2037"/>
              </a:cxn>
              <a:cxn ang="0">
                <a:pos x="449" y="2000"/>
              </a:cxn>
              <a:cxn ang="0">
                <a:pos x="534" y="1976"/>
              </a:cxn>
              <a:cxn ang="0">
                <a:pos x="618" y="1928"/>
              </a:cxn>
              <a:cxn ang="0">
                <a:pos x="667" y="1915"/>
              </a:cxn>
              <a:cxn ang="0">
                <a:pos x="764" y="1867"/>
              </a:cxn>
              <a:cxn ang="0">
                <a:pos x="1018" y="1746"/>
              </a:cxn>
              <a:cxn ang="0">
                <a:pos x="1091" y="1685"/>
              </a:cxn>
              <a:cxn ang="0">
                <a:pos x="1321" y="1515"/>
              </a:cxn>
              <a:cxn ang="0">
                <a:pos x="1576" y="1297"/>
              </a:cxn>
              <a:cxn ang="0">
                <a:pos x="1758" y="1043"/>
              </a:cxn>
              <a:cxn ang="0">
                <a:pos x="1818" y="921"/>
              </a:cxn>
              <a:cxn ang="0">
                <a:pos x="1879" y="824"/>
              </a:cxn>
              <a:cxn ang="0">
                <a:pos x="1976" y="630"/>
              </a:cxn>
              <a:cxn ang="0">
                <a:pos x="2097" y="400"/>
              </a:cxn>
              <a:cxn ang="0">
                <a:pos x="2146" y="303"/>
              </a:cxn>
              <a:cxn ang="0">
                <a:pos x="2158" y="267"/>
              </a:cxn>
              <a:cxn ang="0">
                <a:pos x="2182" y="230"/>
              </a:cxn>
              <a:cxn ang="0">
                <a:pos x="2243" y="73"/>
              </a:cxn>
              <a:cxn ang="0">
                <a:pos x="2255" y="0"/>
              </a:cxn>
            </a:cxnLst>
            <a:rect l="0" t="0" r="r" b="b"/>
            <a:pathLst>
              <a:path w="2256" h="2037">
                <a:moveTo>
                  <a:pt x="0" y="2037"/>
                </a:moveTo>
                <a:cubicBezTo>
                  <a:pt x="217" y="2029"/>
                  <a:pt x="279" y="2027"/>
                  <a:pt x="449" y="2000"/>
                </a:cubicBezTo>
                <a:cubicBezTo>
                  <a:pt x="476" y="1990"/>
                  <a:pt x="506" y="1986"/>
                  <a:pt x="534" y="1976"/>
                </a:cubicBezTo>
                <a:cubicBezTo>
                  <a:pt x="700" y="1914"/>
                  <a:pt x="482" y="1987"/>
                  <a:pt x="618" y="1928"/>
                </a:cubicBezTo>
                <a:cubicBezTo>
                  <a:pt x="633" y="1921"/>
                  <a:pt x="651" y="1921"/>
                  <a:pt x="667" y="1915"/>
                </a:cubicBezTo>
                <a:cubicBezTo>
                  <a:pt x="700" y="1901"/>
                  <a:pt x="730" y="1880"/>
                  <a:pt x="764" y="1867"/>
                </a:cubicBezTo>
                <a:cubicBezTo>
                  <a:pt x="847" y="1834"/>
                  <a:pt x="942" y="1796"/>
                  <a:pt x="1018" y="1746"/>
                </a:cubicBezTo>
                <a:cubicBezTo>
                  <a:pt x="1167" y="1644"/>
                  <a:pt x="932" y="1807"/>
                  <a:pt x="1091" y="1685"/>
                </a:cubicBezTo>
                <a:cubicBezTo>
                  <a:pt x="1165" y="1627"/>
                  <a:pt x="1245" y="1571"/>
                  <a:pt x="1321" y="1515"/>
                </a:cubicBezTo>
                <a:cubicBezTo>
                  <a:pt x="1411" y="1446"/>
                  <a:pt x="1505" y="1390"/>
                  <a:pt x="1576" y="1297"/>
                </a:cubicBezTo>
                <a:cubicBezTo>
                  <a:pt x="1638" y="1213"/>
                  <a:pt x="1694" y="1125"/>
                  <a:pt x="1758" y="1043"/>
                </a:cubicBezTo>
                <a:cubicBezTo>
                  <a:pt x="1794" y="932"/>
                  <a:pt x="1762" y="1005"/>
                  <a:pt x="1818" y="921"/>
                </a:cubicBezTo>
                <a:cubicBezTo>
                  <a:pt x="1839" y="889"/>
                  <a:pt x="1879" y="824"/>
                  <a:pt x="1879" y="824"/>
                </a:cubicBezTo>
                <a:cubicBezTo>
                  <a:pt x="1898" y="747"/>
                  <a:pt x="1938" y="694"/>
                  <a:pt x="1976" y="630"/>
                </a:cubicBezTo>
                <a:cubicBezTo>
                  <a:pt x="2021" y="552"/>
                  <a:pt x="2043" y="472"/>
                  <a:pt x="2097" y="400"/>
                </a:cubicBezTo>
                <a:cubicBezTo>
                  <a:pt x="2124" y="316"/>
                  <a:pt x="2102" y="344"/>
                  <a:pt x="2146" y="303"/>
                </a:cubicBezTo>
                <a:cubicBezTo>
                  <a:pt x="2150" y="291"/>
                  <a:pt x="2152" y="278"/>
                  <a:pt x="2158" y="267"/>
                </a:cubicBezTo>
                <a:cubicBezTo>
                  <a:pt x="2164" y="253"/>
                  <a:pt x="2176" y="243"/>
                  <a:pt x="2182" y="230"/>
                </a:cubicBezTo>
                <a:cubicBezTo>
                  <a:pt x="2203" y="172"/>
                  <a:pt x="2196" y="117"/>
                  <a:pt x="2243" y="73"/>
                </a:cubicBezTo>
                <a:cubicBezTo>
                  <a:pt x="2256" y="16"/>
                  <a:pt x="2255" y="40"/>
                  <a:pt x="2255" y="0"/>
                </a:cubicBezTo>
              </a:path>
            </a:pathLst>
          </a:custGeom>
          <a:noFill/>
          <a:ln w="9525">
            <a:solidFill>
              <a:schemeClr val="tx1"/>
            </a:solidFill>
            <a:round/>
            <a:headEnd/>
            <a:tailEnd/>
          </a:ln>
          <a:effectLst/>
        </p:spPr>
        <p:txBody>
          <a:bodyPr wrap="none" anchor="ctr">
            <a:prstTxWarp prst="textNoShape">
              <a:avLst/>
            </a:prstTxWarp>
          </a:bodyPr>
          <a:lstStyle/>
          <a:p>
            <a:endParaRPr lang="en-US" dirty="0"/>
          </a:p>
        </p:txBody>
      </p:sp>
      <p:sp>
        <p:nvSpPr>
          <p:cNvPr id="40973" name="Oval 13"/>
          <p:cNvSpPr>
            <a:spLocks noChangeArrowheads="1"/>
          </p:cNvSpPr>
          <p:nvPr/>
        </p:nvSpPr>
        <p:spPr bwMode="auto">
          <a:xfrm>
            <a:off x="4648200" y="4648200"/>
            <a:ext cx="152400" cy="152400"/>
          </a:xfrm>
          <a:prstGeom prst="ellipse">
            <a:avLst/>
          </a:prstGeom>
          <a:solidFill>
            <a:srgbClr val="000066"/>
          </a:solidFill>
          <a:ln w="9525">
            <a:solidFill>
              <a:schemeClr val="tx1"/>
            </a:solidFill>
            <a:round/>
            <a:headEnd/>
            <a:tailEnd/>
          </a:ln>
          <a:effectLst/>
        </p:spPr>
        <p:txBody>
          <a:bodyPr wrap="none" anchor="ctr">
            <a:prstTxWarp prst="textNoShape">
              <a:avLst/>
            </a:prstTxWarp>
          </a:bodyPr>
          <a:lstStyle/>
          <a:p>
            <a:endParaRPr lang="en-US" dirty="0"/>
          </a:p>
        </p:txBody>
      </p:sp>
      <p:sp>
        <p:nvSpPr>
          <p:cNvPr id="40974" name="Oval 14"/>
          <p:cNvSpPr>
            <a:spLocks noChangeArrowheads="1"/>
          </p:cNvSpPr>
          <p:nvPr/>
        </p:nvSpPr>
        <p:spPr bwMode="auto">
          <a:xfrm>
            <a:off x="4800600" y="3352800"/>
            <a:ext cx="152400" cy="152400"/>
          </a:xfrm>
          <a:prstGeom prst="ellipse">
            <a:avLst/>
          </a:prstGeom>
          <a:solidFill>
            <a:srgbClr val="000066"/>
          </a:solidFill>
          <a:ln w="9525">
            <a:solidFill>
              <a:schemeClr val="tx1"/>
            </a:solidFill>
            <a:round/>
            <a:headEnd/>
            <a:tailEnd/>
          </a:ln>
          <a:effectLst/>
        </p:spPr>
        <p:txBody>
          <a:bodyPr wrap="none" anchor="ctr">
            <a:prstTxWarp prst="textNoShape">
              <a:avLst/>
            </a:prstTxWarp>
          </a:bodyPr>
          <a:lstStyle/>
          <a:p>
            <a:endParaRPr lang="en-US" dirty="0"/>
          </a:p>
        </p:txBody>
      </p:sp>
      <p:sp>
        <p:nvSpPr>
          <p:cNvPr id="40975" name="Oval 15"/>
          <p:cNvSpPr>
            <a:spLocks noChangeArrowheads="1"/>
          </p:cNvSpPr>
          <p:nvPr/>
        </p:nvSpPr>
        <p:spPr bwMode="auto">
          <a:xfrm>
            <a:off x="5638800" y="4114800"/>
            <a:ext cx="152400" cy="152400"/>
          </a:xfrm>
          <a:prstGeom prst="ellipse">
            <a:avLst/>
          </a:prstGeom>
          <a:solidFill>
            <a:srgbClr val="000066"/>
          </a:solidFill>
          <a:ln w="9525">
            <a:solidFill>
              <a:schemeClr val="tx1"/>
            </a:solidFill>
            <a:round/>
            <a:headEnd/>
            <a:tailEnd/>
          </a:ln>
          <a:effectLst/>
        </p:spPr>
        <p:txBody>
          <a:bodyPr wrap="none" anchor="ctr">
            <a:prstTxWarp prst="textNoShape">
              <a:avLst/>
            </a:prstTxWarp>
          </a:bodyPr>
          <a:lstStyle/>
          <a:p>
            <a:endParaRPr lang="en-US" dirty="0"/>
          </a:p>
        </p:txBody>
      </p:sp>
      <p:sp>
        <p:nvSpPr>
          <p:cNvPr id="40976" name="Text Box 16"/>
          <p:cNvSpPr txBox="1">
            <a:spLocks noChangeArrowheads="1"/>
          </p:cNvSpPr>
          <p:nvPr/>
        </p:nvSpPr>
        <p:spPr bwMode="auto">
          <a:xfrm>
            <a:off x="3238500" y="4343400"/>
            <a:ext cx="1092892" cy="369332"/>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dirty="0">
                <a:solidFill>
                  <a:srgbClr val="C0504D"/>
                </a:solidFill>
              </a:rPr>
              <a:t>Saturated</a:t>
            </a:r>
          </a:p>
        </p:txBody>
      </p:sp>
      <p:sp>
        <p:nvSpPr>
          <p:cNvPr id="40977" name="Text Box 17"/>
          <p:cNvSpPr txBox="1">
            <a:spLocks noChangeArrowheads="1"/>
          </p:cNvSpPr>
          <p:nvPr/>
        </p:nvSpPr>
        <p:spPr bwMode="auto">
          <a:xfrm>
            <a:off x="2819400" y="3124200"/>
            <a:ext cx="1617112" cy="369332"/>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dirty="0">
                <a:solidFill>
                  <a:srgbClr val="C0504D"/>
                </a:solidFill>
              </a:rPr>
              <a:t>Supersaturated</a:t>
            </a:r>
          </a:p>
        </p:txBody>
      </p:sp>
      <p:sp>
        <p:nvSpPr>
          <p:cNvPr id="40978" name="Text Box 18"/>
          <p:cNvSpPr txBox="1">
            <a:spLocks noChangeArrowheads="1"/>
          </p:cNvSpPr>
          <p:nvPr/>
        </p:nvSpPr>
        <p:spPr bwMode="auto">
          <a:xfrm>
            <a:off x="5778500" y="3962400"/>
            <a:ext cx="1346492" cy="369332"/>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dirty="0">
                <a:solidFill>
                  <a:srgbClr val="C0504D"/>
                </a:solidFill>
              </a:rPr>
              <a:t>Unsaturated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dirty="0"/>
              <a:t>Solution Conditions</a:t>
            </a:r>
          </a:p>
        </p:txBody>
      </p:sp>
      <p:sp>
        <p:nvSpPr>
          <p:cNvPr id="41987" name="Rectangle 3"/>
          <p:cNvSpPr>
            <a:spLocks noGrp="1" noChangeArrowheads="1"/>
          </p:cNvSpPr>
          <p:nvPr>
            <p:ph type="body" idx="1"/>
          </p:nvPr>
        </p:nvSpPr>
        <p:spPr/>
        <p:txBody>
          <a:bodyPr>
            <a:normAutofit lnSpcReduction="10000"/>
          </a:bodyPr>
          <a:lstStyle/>
          <a:p>
            <a:r>
              <a:rPr lang="en-US" sz="2800" dirty="0">
                <a:solidFill>
                  <a:srgbClr val="C0504D"/>
                </a:solidFill>
              </a:rPr>
              <a:t>Unsaturated </a:t>
            </a:r>
            <a:r>
              <a:rPr lang="en-US" sz="2800" dirty="0"/>
              <a:t>- the solution can dissolve more solute in the solvent at the specified </a:t>
            </a:r>
            <a:r>
              <a:rPr lang="en-US" sz="2800" dirty="0" smtClean="0"/>
              <a:t>temperature.</a:t>
            </a:r>
          </a:p>
          <a:p>
            <a:r>
              <a:rPr lang="en-US" sz="2800" dirty="0">
                <a:solidFill>
                  <a:srgbClr val="C0504D"/>
                </a:solidFill>
              </a:rPr>
              <a:t>Saturated </a:t>
            </a:r>
            <a:r>
              <a:rPr lang="en-US" sz="2800" dirty="0"/>
              <a:t>- the solution is holding as much solute as it can hold at the given </a:t>
            </a:r>
            <a:r>
              <a:rPr lang="en-US" sz="2800" dirty="0" smtClean="0"/>
              <a:t>temperature ( the rate of solution equals the rate of dissolution).</a:t>
            </a:r>
          </a:p>
          <a:p>
            <a:r>
              <a:rPr lang="en-US" sz="2800" dirty="0">
                <a:solidFill>
                  <a:srgbClr val="C0504D"/>
                </a:solidFill>
              </a:rPr>
              <a:t>Supersaturated </a:t>
            </a:r>
            <a:r>
              <a:rPr lang="en-US" sz="2800" dirty="0"/>
              <a:t>- the solution is holding more solute than it normally can hold at the specified </a:t>
            </a:r>
            <a:r>
              <a:rPr lang="en-US" sz="2800" dirty="0" smtClean="0"/>
              <a:t>temperature.  These solutions are unstable and will seek to reach saturation when disturbed and the excess solute will precipitate out.</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of Concentration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When talking about solutions there are several ways to express the amount of solute in solution (concentration)</a:t>
            </a:r>
          </a:p>
          <a:p>
            <a:pPr lvl="1"/>
            <a:r>
              <a:rPr lang="en-US" dirty="0" smtClean="0"/>
              <a:t>Mass percent of solute</a:t>
            </a:r>
          </a:p>
          <a:p>
            <a:pPr lvl="1"/>
            <a:r>
              <a:rPr lang="en-US" dirty="0" smtClean="0"/>
              <a:t>Parts per million (ppm) or parts per billion (ppb)</a:t>
            </a:r>
          </a:p>
          <a:p>
            <a:pPr lvl="1"/>
            <a:r>
              <a:rPr lang="en-US" dirty="0" smtClean="0"/>
              <a:t>Molarity</a:t>
            </a:r>
          </a:p>
          <a:p>
            <a:pPr lvl="1"/>
            <a:r>
              <a:rPr lang="en-US" dirty="0" smtClean="0"/>
              <a:t>Molality</a:t>
            </a:r>
          </a:p>
          <a:p>
            <a:r>
              <a:rPr lang="en-US" dirty="0" smtClean="0"/>
              <a:t>Table T of your Reference tables should be used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Definition</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solution </a:t>
            </a:r>
            <a:r>
              <a:rPr lang="en-US" dirty="0" smtClean="0"/>
              <a:t>is a homogeneous mixture of two or more substances (</a:t>
            </a:r>
            <a:r>
              <a:rPr lang="en-US" dirty="0" smtClean="0">
                <a:solidFill>
                  <a:srgbClr val="FF0000"/>
                </a:solidFill>
              </a:rPr>
              <a:t>elements or compounds</a:t>
            </a:r>
            <a:r>
              <a:rPr lang="en-US" dirty="0" smtClean="0"/>
              <a:t>) in no definite ratio by mass.</a:t>
            </a:r>
          </a:p>
          <a:p>
            <a:r>
              <a:rPr lang="en-US" dirty="0" smtClean="0"/>
              <a:t>All </a:t>
            </a:r>
            <a:r>
              <a:rPr lang="en-US" dirty="0" smtClean="0">
                <a:solidFill>
                  <a:srgbClr val="FF0000"/>
                </a:solidFill>
              </a:rPr>
              <a:t>homogeneous mixtures</a:t>
            </a:r>
            <a:r>
              <a:rPr lang="en-US" dirty="0" smtClean="0"/>
              <a:t> are solutions.</a:t>
            </a:r>
          </a:p>
          <a:p>
            <a:r>
              <a:rPr lang="en-US" dirty="0" smtClean="0"/>
              <a:t>Solutions can exist in any phase (see the next slide).</a:t>
            </a:r>
          </a:p>
          <a:p>
            <a:r>
              <a:rPr lang="en-US" dirty="0" smtClean="0"/>
              <a:t>Liquid solutions must be clear and can be colored.</a:t>
            </a:r>
          </a:p>
        </p:txBody>
      </p:sp>
      <p:pic>
        <p:nvPicPr>
          <p:cNvPr id="4" name="Picture 3"/>
          <p:cNvPicPr>
            <a:picLocks noChangeAspect="1"/>
          </p:cNvPicPr>
          <p:nvPr/>
        </p:nvPicPr>
        <p:blipFill>
          <a:blip r:embed="rId2"/>
          <a:stretch>
            <a:fillRect/>
          </a:stretch>
        </p:blipFill>
        <p:spPr>
          <a:xfrm>
            <a:off x="6901598" y="4840288"/>
            <a:ext cx="1785202" cy="20177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Percent of Solute</a:t>
            </a:r>
            <a:endParaRPr lang="en-US" dirty="0"/>
          </a:p>
        </p:txBody>
      </p:sp>
      <p:sp>
        <p:nvSpPr>
          <p:cNvPr id="3" name="Content Placeholder 2"/>
          <p:cNvSpPr>
            <a:spLocks noGrp="1"/>
          </p:cNvSpPr>
          <p:nvPr>
            <p:ph idx="1"/>
          </p:nvPr>
        </p:nvSpPr>
        <p:spPr/>
        <p:txBody>
          <a:bodyPr/>
          <a:lstStyle/>
          <a:p>
            <a:r>
              <a:rPr lang="en-US" dirty="0" smtClean="0"/>
              <a:t>On </a:t>
            </a:r>
            <a:r>
              <a:rPr lang="en-US" dirty="0" smtClean="0">
                <a:solidFill>
                  <a:srgbClr val="C0504D"/>
                </a:solidFill>
              </a:rPr>
              <a:t>Table T</a:t>
            </a:r>
            <a:r>
              <a:rPr lang="en-US" dirty="0" smtClean="0"/>
              <a:t> you will see the following relationship –</a:t>
            </a:r>
          </a:p>
          <a:p>
            <a:pPr lvl="1"/>
            <a:r>
              <a:rPr lang="en-US" sz="1800" dirty="0" smtClean="0"/>
              <a:t>Mass % solute = (mass solute/total solution mass) x (100)</a:t>
            </a:r>
          </a:p>
          <a:p>
            <a:pPr lvl="1"/>
            <a:r>
              <a:rPr lang="en-US" sz="1800" dirty="0" smtClean="0">
                <a:solidFill>
                  <a:srgbClr val="C0504D"/>
                </a:solidFill>
              </a:rPr>
              <a:t>Example </a:t>
            </a:r>
            <a:r>
              <a:rPr lang="en-US" sz="1800" dirty="0" smtClean="0"/>
              <a:t>– In a solution prepared by dissolving 24 g of NaCl in 152 g of water, what is the % by mass of NaCl in solution?</a:t>
            </a:r>
          </a:p>
          <a:p>
            <a:pPr lvl="1"/>
            <a:endParaRPr lang="en-US" sz="1800" dirty="0" smtClean="0"/>
          </a:p>
          <a:p>
            <a:pPr lvl="1"/>
            <a:r>
              <a:rPr lang="en-US" sz="1800" dirty="0" smtClean="0">
                <a:solidFill>
                  <a:srgbClr val="C0504D"/>
                </a:solidFill>
              </a:rPr>
              <a:t>Solution </a:t>
            </a:r>
            <a:r>
              <a:rPr lang="en-US" sz="1800" dirty="0" smtClean="0"/>
              <a:t>– </a:t>
            </a:r>
          </a:p>
          <a:p>
            <a:pPr lvl="2">
              <a:buNone/>
            </a:pPr>
            <a:r>
              <a:rPr lang="en-US" sz="1800" dirty="0" smtClean="0"/>
              <a:t>Mass % NaCl = (24 g/176 g) x 100 = 14</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ppm &amp; ppb</a:t>
            </a:r>
            <a:endParaRPr lang="en-US" dirty="0"/>
          </a:p>
        </p:txBody>
      </p:sp>
      <p:sp>
        <p:nvSpPr>
          <p:cNvPr id="3" name="Content Placeholder 2"/>
          <p:cNvSpPr>
            <a:spLocks noGrp="1"/>
          </p:cNvSpPr>
          <p:nvPr>
            <p:ph idx="1"/>
          </p:nvPr>
        </p:nvSpPr>
        <p:spPr/>
        <p:txBody>
          <a:bodyPr/>
          <a:lstStyle/>
          <a:p>
            <a:r>
              <a:rPr lang="en-US" dirty="0" smtClean="0"/>
              <a:t>On </a:t>
            </a:r>
            <a:r>
              <a:rPr lang="en-US" dirty="0" smtClean="0">
                <a:solidFill>
                  <a:srgbClr val="C0504D"/>
                </a:solidFill>
              </a:rPr>
              <a:t>Table T</a:t>
            </a:r>
            <a:r>
              <a:rPr lang="en-US" dirty="0" smtClean="0"/>
              <a:t> you will see the following relationships</a:t>
            </a:r>
          </a:p>
          <a:p>
            <a:pPr lvl="1"/>
            <a:r>
              <a:rPr lang="en-US" sz="2400" dirty="0" smtClean="0"/>
              <a:t>ppm solute = (mass solute/total solution mass) x 10</a:t>
            </a:r>
            <a:r>
              <a:rPr lang="en-US" sz="2400" baseline="30000" dirty="0" smtClean="0"/>
              <a:t>6</a:t>
            </a:r>
          </a:p>
          <a:p>
            <a:pPr lvl="1"/>
            <a:r>
              <a:rPr lang="en-US" sz="2400" dirty="0" smtClean="0"/>
              <a:t>ppb solute = (mass solute/total solution mass) x 10</a:t>
            </a:r>
            <a:r>
              <a:rPr lang="en-US" sz="2400" baseline="30000" dirty="0" smtClean="0"/>
              <a:t>9</a:t>
            </a:r>
          </a:p>
          <a:p>
            <a:pPr lvl="1"/>
            <a:endParaRPr lang="en-US" sz="2400" baseline="30000" dirty="0" smtClean="0"/>
          </a:p>
          <a:p>
            <a:r>
              <a:rPr lang="en-US" dirty="0" smtClean="0"/>
              <a:t>There is a relationship between mass percent and ppm and ppb</a:t>
            </a:r>
          </a:p>
          <a:p>
            <a:pPr lvl="1"/>
            <a:r>
              <a:rPr lang="en-US" sz="2400" dirty="0" smtClean="0"/>
              <a:t>ppm = mass percent x 10</a:t>
            </a:r>
            <a:r>
              <a:rPr lang="en-US" sz="2400" baseline="30000" dirty="0" smtClean="0"/>
              <a:t>4</a:t>
            </a:r>
          </a:p>
          <a:p>
            <a:pPr lvl="1"/>
            <a:r>
              <a:rPr lang="en-US" sz="2400" dirty="0" smtClean="0"/>
              <a:t>ppb = mass percent x 10</a:t>
            </a:r>
            <a:r>
              <a:rPr lang="en-US" sz="2400" baseline="30000" dirty="0" smtClean="0"/>
              <a:t>7</a:t>
            </a:r>
            <a:endParaRPr lang="en-US" sz="2400" dirty="0" smtClean="0"/>
          </a:p>
          <a:p>
            <a:pPr lvl="2"/>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ppm Example</a:t>
            </a:r>
            <a:endParaRPr lang="en-US" dirty="0"/>
          </a:p>
        </p:txBody>
      </p:sp>
      <p:sp>
        <p:nvSpPr>
          <p:cNvPr id="3" name="Content Placeholder 2"/>
          <p:cNvSpPr>
            <a:spLocks noGrp="1"/>
          </p:cNvSpPr>
          <p:nvPr>
            <p:ph idx="1"/>
          </p:nvPr>
        </p:nvSpPr>
        <p:spPr/>
        <p:txBody>
          <a:bodyPr/>
          <a:lstStyle/>
          <a:p>
            <a:r>
              <a:rPr lang="en-US" dirty="0" smtClean="0"/>
              <a:t>Example – In the United States and Canada, drinking water cannot contain more than          5 x 10</a:t>
            </a:r>
            <a:r>
              <a:rPr lang="en-US" baseline="30000" dirty="0" smtClean="0"/>
              <a:t>-4</a:t>
            </a:r>
            <a:r>
              <a:rPr lang="en-US" dirty="0" smtClean="0"/>
              <a:t> mg of mercury per gram of sample.  In parts per million what would that be?</a:t>
            </a:r>
          </a:p>
          <a:p>
            <a:r>
              <a:rPr lang="en-US" dirty="0" smtClean="0"/>
              <a:t>Solution –</a:t>
            </a:r>
          </a:p>
          <a:p>
            <a:pPr lvl="1"/>
            <a:r>
              <a:rPr lang="en-US" sz="2000" dirty="0" smtClean="0"/>
              <a:t>Ppm Hg = (5 x 10</a:t>
            </a:r>
            <a:r>
              <a:rPr lang="en-US" sz="2000" baseline="30000" dirty="0" smtClean="0"/>
              <a:t>-4</a:t>
            </a:r>
            <a:r>
              <a:rPr lang="en-US" sz="2000" dirty="0" smtClean="0"/>
              <a:t> mg Hg/1 x 10</a:t>
            </a:r>
            <a:r>
              <a:rPr lang="en-US" sz="2000" baseline="30000" dirty="0" smtClean="0"/>
              <a:t>3</a:t>
            </a:r>
            <a:r>
              <a:rPr lang="en-US" sz="2000" dirty="0" smtClean="0"/>
              <a:t> mg) x 10</a:t>
            </a:r>
            <a:r>
              <a:rPr lang="en-US" sz="2000" baseline="30000" dirty="0" smtClean="0"/>
              <a:t>6</a:t>
            </a:r>
            <a:r>
              <a:rPr lang="en-US" sz="2000" dirty="0" smtClean="0"/>
              <a:t> = 0.5</a:t>
            </a:r>
            <a:endParaRPr lang="en-US" sz="2000" dirty="0"/>
          </a:p>
        </p:txBody>
      </p:sp>
      <p:sp>
        <p:nvSpPr>
          <p:cNvPr id="4" name="Curved Up Arrow 3"/>
          <p:cNvSpPr/>
          <p:nvPr/>
        </p:nvSpPr>
        <p:spPr>
          <a:xfrm rot="18835345">
            <a:off x="3607575" y="4855756"/>
            <a:ext cx="1066800" cy="381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947348" y="5195500"/>
            <a:ext cx="2686402" cy="276999"/>
          </a:xfrm>
          <a:prstGeom prst="rect">
            <a:avLst/>
          </a:prstGeom>
          <a:noFill/>
        </p:spPr>
        <p:txBody>
          <a:bodyPr wrap="none" rtlCol="0">
            <a:spAutoFit/>
          </a:bodyPr>
          <a:lstStyle/>
          <a:p>
            <a:r>
              <a:rPr lang="en-US" sz="1200" dirty="0" smtClean="0"/>
              <a:t>Remember there are 1000 mg = 1 gram)</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Molarity</a:t>
            </a:r>
            <a:endParaRPr lang="en-US" dirty="0"/>
          </a:p>
        </p:txBody>
      </p:sp>
      <p:sp>
        <p:nvSpPr>
          <p:cNvPr id="3" name="Content Placeholder 2"/>
          <p:cNvSpPr>
            <a:spLocks noGrp="1"/>
          </p:cNvSpPr>
          <p:nvPr>
            <p:ph idx="1"/>
          </p:nvPr>
        </p:nvSpPr>
        <p:spPr/>
        <p:txBody>
          <a:bodyPr/>
          <a:lstStyle/>
          <a:p>
            <a:r>
              <a:rPr lang="en-US" dirty="0" smtClean="0"/>
              <a:t>Molarity (M) is a very common concentration unit used in preparing lab solutions.</a:t>
            </a:r>
          </a:p>
          <a:p>
            <a:r>
              <a:rPr lang="en-US" dirty="0" smtClean="0"/>
              <a:t>Remember – mols (n) = #g/mw</a:t>
            </a:r>
          </a:p>
          <a:p>
            <a:r>
              <a:rPr lang="en-US" dirty="0" smtClean="0"/>
              <a:t>Formula from </a:t>
            </a:r>
            <a:r>
              <a:rPr lang="en-US" dirty="0" smtClean="0">
                <a:solidFill>
                  <a:srgbClr val="FF0000"/>
                </a:solidFill>
              </a:rPr>
              <a:t>Table G</a:t>
            </a:r>
            <a:endParaRPr lang="en-US" dirty="0" smtClean="0"/>
          </a:p>
          <a:p>
            <a:pPr lvl="1"/>
            <a:r>
              <a:rPr lang="en-US" dirty="0" smtClean="0"/>
              <a:t>M = #mols/#L of solution</a:t>
            </a:r>
          </a:p>
          <a:p>
            <a:pPr lvl="1"/>
            <a:r>
              <a:rPr lang="en-US" u="sng" dirty="0" smtClean="0"/>
              <a:t>Example</a:t>
            </a:r>
            <a:r>
              <a:rPr lang="en-US" dirty="0" smtClean="0"/>
              <a:t> – if 40 g of NaOH is dissolved in water to prepare 500 mL of solution, what is the molarity?</a:t>
            </a:r>
          </a:p>
          <a:p>
            <a:pPr lvl="1"/>
            <a:r>
              <a:rPr lang="en-US" dirty="0" smtClean="0"/>
              <a:t>M = 1 mol/0.5 L = 2M (or a 2 molar solution)  </a:t>
            </a:r>
            <a:endParaRPr lang="en-US" dirty="0"/>
          </a:p>
        </p:txBody>
      </p:sp>
      <p:sp>
        <p:nvSpPr>
          <p:cNvPr id="4" name="Curved Down Arrow 3"/>
          <p:cNvSpPr/>
          <p:nvPr/>
        </p:nvSpPr>
        <p:spPr>
          <a:xfrm rot="6495246">
            <a:off x="2514600" y="5791200"/>
            <a:ext cx="381000" cy="33496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685800" y="5867400"/>
            <a:ext cx="1770211" cy="276999"/>
          </a:xfrm>
          <a:prstGeom prst="rect">
            <a:avLst/>
          </a:prstGeom>
          <a:noFill/>
        </p:spPr>
        <p:txBody>
          <a:bodyPr wrap="none" rtlCol="0">
            <a:spAutoFit/>
          </a:bodyPr>
          <a:lstStyle/>
          <a:p>
            <a:r>
              <a:rPr lang="en-US" sz="1200" dirty="0" smtClean="0"/>
              <a:t>MW of NaOH = 40 g/ mol</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Molarity Problems</a:t>
            </a:r>
            <a:endParaRPr lang="en-US" dirty="0"/>
          </a:p>
        </p:txBody>
      </p:sp>
      <p:sp>
        <p:nvSpPr>
          <p:cNvPr id="3" name="Content Placeholder 2"/>
          <p:cNvSpPr>
            <a:spLocks noGrp="1"/>
          </p:cNvSpPr>
          <p:nvPr>
            <p:ph idx="1"/>
          </p:nvPr>
        </p:nvSpPr>
        <p:spPr/>
        <p:txBody>
          <a:bodyPr/>
          <a:lstStyle/>
          <a:p>
            <a:r>
              <a:rPr lang="en-US" dirty="0" smtClean="0"/>
              <a:t>Fill-in the following blanks</a:t>
            </a:r>
            <a:endParaRPr lang="en-US" dirty="0"/>
          </a:p>
        </p:txBody>
      </p:sp>
      <p:graphicFrame>
        <p:nvGraphicFramePr>
          <p:cNvPr id="4" name="Table 3"/>
          <p:cNvGraphicFramePr>
            <a:graphicFrameLocks noGrp="1"/>
          </p:cNvGraphicFramePr>
          <p:nvPr/>
        </p:nvGraphicFramePr>
        <p:xfrm>
          <a:off x="1524000" y="27432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Substance</a:t>
                      </a:r>
                      <a:endParaRPr lang="en-US" dirty="0"/>
                    </a:p>
                  </a:txBody>
                  <a:tcPr/>
                </a:tc>
                <a:tc>
                  <a:txBody>
                    <a:bodyPr/>
                    <a:lstStyle/>
                    <a:p>
                      <a:pPr algn="ctr"/>
                      <a:r>
                        <a:rPr lang="en-US" dirty="0" smtClean="0"/>
                        <a:t># grams used</a:t>
                      </a:r>
                      <a:endParaRPr lang="en-US" dirty="0"/>
                    </a:p>
                  </a:txBody>
                  <a:tcPr/>
                </a:tc>
                <a:tc>
                  <a:txBody>
                    <a:bodyPr/>
                    <a:lstStyle/>
                    <a:p>
                      <a:pPr algn="ctr"/>
                      <a:r>
                        <a:rPr lang="en-US" dirty="0" smtClean="0"/>
                        <a:t>L of solution</a:t>
                      </a:r>
                      <a:endParaRPr lang="en-US" dirty="0"/>
                    </a:p>
                  </a:txBody>
                  <a:tcPr/>
                </a:tc>
                <a:tc>
                  <a:txBody>
                    <a:bodyPr/>
                    <a:lstStyle/>
                    <a:p>
                      <a:pPr algn="ctr"/>
                      <a:r>
                        <a:rPr lang="en-US" dirty="0" smtClean="0"/>
                        <a:t>Molarity (M)</a:t>
                      </a:r>
                      <a:endParaRPr lang="en-US" dirty="0"/>
                    </a:p>
                  </a:txBody>
                  <a:tcPr/>
                </a:tc>
              </a:tr>
              <a:tr h="370840">
                <a:tc>
                  <a:txBody>
                    <a:bodyPr/>
                    <a:lstStyle/>
                    <a:p>
                      <a:pPr algn="ctr"/>
                      <a:r>
                        <a:rPr lang="en-US" dirty="0" smtClean="0"/>
                        <a:t>KOH</a:t>
                      </a:r>
                      <a:endParaRPr lang="en-US" dirty="0"/>
                    </a:p>
                  </a:txBody>
                  <a:tcPr/>
                </a:tc>
                <a:tc>
                  <a:txBody>
                    <a:bodyPr/>
                    <a:lstStyle/>
                    <a:p>
                      <a:pPr algn="ctr"/>
                      <a:r>
                        <a:rPr lang="en-US" dirty="0" smtClean="0"/>
                        <a:t>100</a:t>
                      </a:r>
                      <a:endParaRPr lang="en-US" dirty="0"/>
                    </a:p>
                  </a:txBody>
                  <a:tcPr/>
                </a:tc>
                <a:tc>
                  <a:txBody>
                    <a:bodyPr/>
                    <a:lstStyle/>
                    <a:p>
                      <a:pPr algn="ctr"/>
                      <a:r>
                        <a:rPr lang="en-US" dirty="0" smtClean="0"/>
                        <a:t>2.0</a:t>
                      </a:r>
                      <a:endParaRPr lang="en-US" dirty="0"/>
                    </a:p>
                  </a:txBody>
                  <a:tcPr/>
                </a:tc>
                <a:tc>
                  <a:txBody>
                    <a:bodyPr/>
                    <a:lstStyle/>
                    <a:p>
                      <a:pPr algn="ctr"/>
                      <a:endParaRPr lang="en-US" dirty="0"/>
                    </a:p>
                  </a:txBody>
                  <a:tcPr/>
                </a:tc>
              </a:tr>
              <a:tr h="370840">
                <a:tc>
                  <a:txBody>
                    <a:bodyPr/>
                    <a:lstStyle/>
                    <a:p>
                      <a:pPr algn="ctr"/>
                      <a:r>
                        <a:rPr lang="en-US" dirty="0" smtClean="0"/>
                        <a:t>CaCl</a:t>
                      </a:r>
                      <a:r>
                        <a:rPr lang="en-US" baseline="-25000" dirty="0" smtClean="0"/>
                        <a:t>2</a:t>
                      </a:r>
                      <a:endParaRPr lang="en-US" dirty="0"/>
                    </a:p>
                  </a:txBody>
                  <a:tcPr/>
                </a:tc>
                <a:tc>
                  <a:txBody>
                    <a:bodyPr/>
                    <a:lstStyle/>
                    <a:p>
                      <a:pPr algn="ctr"/>
                      <a:endParaRPr lang="en-US" dirty="0"/>
                    </a:p>
                  </a:txBody>
                  <a:tcPr/>
                </a:tc>
                <a:tc>
                  <a:txBody>
                    <a:bodyPr/>
                    <a:lstStyle/>
                    <a:p>
                      <a:pPr algn="ctr"/>
                      <a:r>
                        <a:rPr lang="en-US" dirty="0" smtClean="0"/>
                        <a:t>0.5</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NH</a:t>
                      </a:r>
                      <a:r>
                        <a:rPr lang="en-US" baseline="-25000" dirty="0" smtClean="0"/>
                        <a:t>4</a:t>
                      </a:r>
                      <a:r>
                        <a:rPr lang="en-US" baseline="0" dirty="0" smtClean="0"/>
                        <a:t>NO</a:t>
                      </a:r>
                      <a:r>
                        <a:rPr lang="en-US" baseline="-25000" dirty="0" smtClean="0"/>
                        <a:t>3</a:t>
                      </a:r>
                      <a:endParaRPr lang="en-US" dirty="0"/>
                    </a:p>
                  </a:txBody>
                  <a:tcPr/>
                </a:tc>
                <a:tc>
                  <a:txBody>
                    <a:bodyPr/>
                    <a:lstStyle/>
                    <a:p>
                      <a:pPr algn="ctr"/>
                      <a:r>
                        <a:rPr lang="en-US" dirty="0" smtClean="0"/>
                        <a:t>160</a:t>
                      </a:r>
                      <a:endParaRPr lang="en-US" dirty="0"/>
                    </a:p>
                  </a:txBody>
                  <a:tcPr/>
                </a:tc>
                <a:tc>
                  <a:txBody>
                    <a:bodyPr/>
                    <a:lstStyle/>
                    <a:p>
                      <a:pPr algn="ctr"/>
                      <a:r>
                        <a:rPr lang="en-US" dirty="0" smtClean="0"/>
                        <a:t>1.0</a:t>
                      </a:r>
                      <a:endParaRPr lang="en-US" dirty="0"/>
                    </a:p>
                  </a:txBody>
                  <a:tcPr/>
                </a:tc>
                <a:tc>
                  <a:txBody>
                    <a:bodyPr/>
                    <a:lstStyle/>
                    <a:p>
                      <a:pPr algn="ctr"/>
                      <a:endParaRPr lang="en-US" dirty="0"/>
                    </a:p>
                  </a:txBody>
                  <a:tcPr/>
                </a:tc>
              </a:tr>
              <a:tr h="370840">
                <a:tc>
                  <a:txBody>
                    <a:bodyPr/>
                    <a:lstStyle/>
                    <a:p>
                      <a:pPr algn="ctr"/>
                      <a:r>
                        <a:rPr lang="en-US" dirty="0" smtClean="0"/>
                        <a:t>Ca(OH)</a:t>
                      </a:r>
                      <a:r>
                        <a:rPr lang="en-US" baseline="-25000" dirty="0" smtClean="0"/>
                        <a:t>2</a:t>
                      </a:r>
                      <a:endParaRPr lang="en-US" dirty="0"/>
                    </a:p>
                  </a:txBody>
                  <a:tcPr/>
                </a:tc>
                <a:tc>
                  <a:txBody>
                    <a:bodyPr/>
                    <a:lstStyle/>
                    <a:p>
                      <a:pPr algn="ctr"/>
                      <a:r>
                        <a:rPr lang="en-US" dirty="0" smtClean="0"/>
                        <a:t>80</a:t>
                      </a:r>
                      <a:endParaRPr lang="en-US" dirty="0"/>
                    </a:p>
                  </a:txBody>
                  <a:tcPr/>
                </a:tc>
                <a:tc>
                  <a:txBody>
                    <a:bodyPr/>
                    <a:lstStyle/>
                    <a:p>
                      <a:pPr algn="ctr"/>
                      <a:endParaRPr lang="en-US" dirty="0"/>
                    </a:p>
                  </a:txBody>
                  <a:tcPr/>
                </a:tc>
                <a:tc>
                  <a:txBody>
                    <a:bodyPr/>
                    <a:lstStyle/>
                    <a:p>
                      <a:pPr algn="ctr"/>
                      <a:r>
                        <a:rPr lang="en-US" dirty="0" smtClean="0"/>
                        <a:t>1.5</a:t>
                      </a:r>
                      <a:endParaRPr lang="en-US"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Molarity Dilution Problems</a:t>
            </a:r>
            <a:endParaRPr lang="en-US" dirty="0"/>
          </a:p>
        </p:txBody>
      </p:sp>
      <p:sp>
        <p:nvSpPr>
          <p:cNvPr id="3" name="Content Placeholder 2"/>
          <p:cNvSpPr>
            <a:spLocks noGrp="1"/>
          </p:cNvSpPr>
          <p:nvPr>
            <p:ph idx="1"/>
          </p:nvPr>
        </p:nvSpPr>
        <p:spPr/>
        <p:txBody>
          <a:bodyPr>
            <a:normAutofit lnSpcReduction="10000"/>
          </a:bodyPr>
          <a:lstStyle/>
          <a:p>
            <a:r>
              <a:rPr lang="en-US" dirty="0" smtClean="0"/>
              <a:t>The number of mols of solute in a sample </a:t>
            </a:r>
            <a:r>
              <a:rPr lang="en-US" dirty="0" smtClean="0">
                <a:solidFill>
                  <a:srgbClr val="C0504D"/>
                </a:solidFill>
              </a:rPr>
              <a:t>remains constant</a:t>
            </a:r>
            <a:r>
              <a:rPr lang="en-US" dirty="0" smtClean="0"/>
              <a:t> when we add water to dilute the sample, </a:t>
            </a:r>
            <a:r>
              <a:rPr lang="en-US" dirty="0" smtClean="0">
                <a:solidFill>
                  <a:schemeClr val="accent2"/>
                </a:solidFill>
              </a:rPr>
              <a:t>the concentration changes</a:t>
            </a:r>
            <a:r>
              <a:rPr lang="en-US" dirty="0" smtClean="0"/>
              <a:t>.</a:t>
            </a:r>
          </a:p>
          <a:p>
            <a:r>
              <a:rPr lang="en-US" dirty="0" smtClean="0"/>
              <a:t>M</a:t>
            </a:r>
            <a:r>
              <a:rPr lang="en-US" baseline="-25000" dirty="0" smtClean="0"/>
              <a:t>1</a:t>
            </a:r>
            <a:r>
              <a:rPr lang="en-US" dirty="0" smtClean="0"/>
              <a:t>V</a:t>
            </a:r>
            <a:r>
              <a:rPr lang="en-US" baseline="-25000" dirty="0" smtClean="0"/>
              <a:t>1</a:t>
            </a:r>
            <a:r>
              <a:rPr lang="en-US" dirty="0" smtClean="0"/>
              <a:t> = M</a:t>
            </a:r>
            <a:r>
              <a:rPr lang="en-US" baseline="-25000" dirty="0" smtClean="0"/>
              <a:t>2</a:t>
            </a:r>
            <a:r>
              <a:rPr lang="en-US" dirty="0" smtClean="0"/>
              <a:t>V</a:t>
            </a:r>
            <a:r>
              <a:rPr lang="en-US" baseline="-25000" dirty="0" smtClean="0"/>
              <a:t>2</a:t>
            </a:r>
            <a:r>
              <a:rPr lang="en-US" dirty="0" smtClean="0"/>
              <a:t>  -  1 &amp; 2 represent the original solution and the diluted solution molarity and volume.</a:t>
            </a:r>
          </a:p>
          <a:p>
            <a:r>
              <a:rPr lang="en-US" dirty="0" smtClean="0"/>
              <a:t>If a 200 mL of a 3.0 M HCl solution is diluted to 400 mL what is the new molarity?</a:t>
            </a:r>
          </a:p>
          <a:p>
            <a:pPr lvl="1"/>
            <a:r>
              <a:rPr lang="en-US" dirty="0" smtClean="0"/>
              <a:t>M</a:t>
            </a:r>
            <a:r>
              <a:rPr lang="en-US" baseline="-25000" dirty="0" smtClean="0"/>
              <a:t>2</a:t>
            </a:r>
            <a:r>
              <a:rPr lang="en-US" dirty="0" smtClean="0"/>
              <a:t> = (200 mL)(3.0 M)/(400 mL) = 1.5 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Molality (m)</a:t>
            </a:r>
            <a:endParaRPr lang="en-US" dirty="0"/>
          </a:p>
        </p:txBody>
      </p:sp>
      <p:sp>
        <p:nvSpPr>
          <p:cNvPr id="3" name="Content Placeholder 2"/>
          <p:cNvSpPr>
            <a:spLocks noGrp="1"/>
          </p:cNvSpPr>
          <p:nvPr>
            <p:ph idx="1"/>
          </p:nvPr>
        </p:nvSpPr>
        <p:spPr/>
        <p:txBody>
          <a:bodyPr>
            <a:normAutofit lnSpcReduction="10000"/>
          </a:bodyPr>
          <a:lstStyle/>
          <a:p>
            <a:r>
              <a:rPr lang="en-US" dirty="0" smtClean="0"/>
              <a:t>Molality is another unit of concentration and should not be confused with molarity.  In this case, we know the amount of solute and solvent.</a:t>
            </a:r>
          </a:p>
          <a:p>
            <a:r>
              <a:rPr lang="en-US" dirty="0" smtClean="0"/>
              <a:t>Formula – m = #mols solute/#kg solvent</a:t>
            </a:r>
          </a:p>
          <a:p>
            <a:r>
              <a:rPr lang="en-US" dirty="0" smtClean="0"/>
              <a:t>Example – A solution contains 12.0 g of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in 95grams of water.  Calculate the molarity.</a:t>
            </a:r>
          </a:p>
          <a:p>
            <a:pPr lvl="1"/>
            <a:r>
              <a:rPr lang="en-US" dirty="0" smtClean="0"/>
              <a:t>m = 0.0667 mols/0.095 kg = 0.702 m  </a:t>
            </a:r>
            <a:endParaRPr lang="en-US" dirty="0"/>
          </a:p>
        </p:txBody>
      </p:sp>
      <p:sp>
        <p:nvSpPr>
          <p:cNvPr id="4" name="Curved Up Arrow 3"/>
          <p:cNvSpPr/>
          <p:nvPr/>
        </p:nvSpPr>
        <p:spPr>
          <a:xfrm rot="19272721">
            <a:off x="1828800" y="6091256"/>
            <a:ext cx="838200" cy="35083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533400" y="6096000"/>
            <a:ext cx="1912904" cy="276999"/>
          </a:xfrm>
          <a:prstGeom prst="rect">
            <a:avLst/>
          </a:prstGeom>
          <a:noFill/>
        </p:spPr>
        <p:txBody>
          <a:bodyPr wrap="none" rtlCol="0">
            <a:spAutoFit/>
          </a:bodyPr>
          <a:lstStyle/>
          <a:p>
            <a:r>
              <a:rPr lang="en-US" sz="1200" dirty="0" smtClean="0"/>
              <a:t>MW of glucose = 180 g/mol</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Colligative Properties</a:t>
            </a:r>
            <a:endParaRPr lang="en-US" dirty="0"/>
          </a:p>
        </p:txBody>
      </p:sp>
      <p:sp>
        <p:nvSpPr>
          <p:cNvPr id="3" name="Content Placeholder 2"/>
          <p:cNvSpPr>
            <a:spLocks noGrp="1"/>
          </p:cNvSpPr>
          <p:nvPr>
            <p:ph idx="1"/>
          </p:nvPr>
        </p:nvSpPr>
        <p:spPr/>
        <p:txBody>
          <a:bodyPr/>
          <a:lstStyle/>
          <a:p>
            <a:r>
              <a:rPr lang="en-US" dirty="0" smtClean="0"/>
              <a:t>Colligative properties refers to properties of a solution that depend on the </a:t>
            </a:r>
            <a:r>
              <a:rPr lang="en-US" dirty="0" smtClean="0">
                <a:solidFill>
                  <a:srgbClr val="FF0000"/>
                </a:solidFill>
              </a:rPr>
              <a:t>concentration of particles.</a:t>
            </a:r>
            <a:endParaRPr lang="en-US" dirty="0" smtClean="0"/>
          </a:p>
          <a:p>
            <a:r>
              <a:rPr lang="en-US" dirty="0" smtClean="0">
                <a:solidFill>
                  <a:srgbClr val="000000"/>
                </a:solidFill>
              </a:rPr>
              <a:t>Generally these properties are measured for dilute solutions (at high concentrations there are other interactions that take place).</a:t>
            </a:r>
          </a:p>
          <a:p>
            <a:r>
              <a:rPr lang="en-US" dirty="0" smtClean="0">
                <a:solidFill>
                  <a:srgbClr val="000000"/>
                </a:solidFill>
              </a:rPr>
              <a:t>Vapor pressure, boiling point, and freezing point are changed by particle concentration.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Pressure</a:t>
            </a:r>
            <a:endParaRPr lang="en-US" dirty="0"/>
          </a:p>
        </p:txBody>
      </p:sp>
      <p:sp>
        <p:nvSpPr>
          <p:cNvPr id="3" name="Content Placeholder 2"/>
          <p:cNvSpPr>
            <a:spLocks noGrp="1"/>
          </p:cNvSpPr>
          <p:nvPr>
            <p:ph idx="1"/>
          </p:nvPr>
        </p:nvSpPr>
        <p:spPr/>
        <p:txBody>
          <a:bodyPr>
            <a:normAutofit/>
          </a:bodyPr>
          <a:lstStyle/>
          <a:p>
            <a:r>
              <a:rPr lang="en-US" sz="2400" dirty="0" smtClean="0"/>
              <a:t>Vapor pressure can be described as the pressure exerted by the vapor above a liquid against the opposing atmospheric pressure.  When a nonvolatile substance like sugar or salt are added to water they lower the vapor pressure.</a:t>
            </a:r>
          </a:p>
          <a:p>
            <a:r>
              <a:rPr lang="en-US" sz="2400" dirty="0" smtClean="0"/>
              <a:t>How do they lower the vapor pressure?</a:t>
            </a:r>
          </a:p>
          <a:p>
            <a:pPr lvl="1"/>
            <a:r>
              <a:rPr lang="en-US" sz="2000" dirty="0" smtClean="0"/>
              <a:t>Some of the nonvolatile particles are at the surface and they interfere with the escape of the volatile water molecules</a:t>
            </a:r>
          </a:p>
          <a:p>
            <a:pPr lvl="1"/>
            <a:r>
              <a:rPr lang="en-US" sz="2000" dirty="0" smtClean="0"/>
              <a:t>Since the volatile water molecules need a certain amount of kinetic energy to escape, the number gaining enough energy to escape is less because the nonvolatile particles have absorbed some of that energy  </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Pressure Lowering</a:t>
            </a:r>
            <a:endParaRPr lang="en-US" dirty="0"/>
          </a:p>
        </p:txBody>
      </p:sp>
      <p:sp>
        <p:nvSpPr>
          <p:cNvPr id="4" name="Round Same Side Corner Rectangle 3"/>
          <p:cNvSpPr/>
          <p:nvPr/>
        </p:nvSpPr>
        <p:spPr>
          <a:xfrm rot="10800000">
            <a:off x="1371598" y="3352800"/>
            <a:ext cx="1981201" cy="2285999"/>
          </a:xfrm>
          <a:prstGeom prst="round2SameRect">
            <a:avLst/>
          </a:prstGeom>
          <a:noFill/>
          <a:effectLst>
            <a:glow rad="635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water(SF).png"/>
          <p:cNvPicPr>
            <a:picLocks noChangeAspect="1"/>
          </p:cNvPicPr>
          <p:nvPr/>
        </p:nvPicPr>
        <p:blipFill>
          <a:blip r:embed="rId2"/>
          <a:stretch>
            <a:fillRect/>
          </a:stretch>
        </p:blipFill>
        <p:spPr>
          <a:xfrm rot="18372775">
            <a:off x="1566222" y="4861665"/>
            <a:ext cx="243895" cy="228361"/>
          </a:xfrm>
          <a:prstGeom prst="rect">
            <a:avLst/>
          </a:prstGeom>
        </p:spPr>
      </p:pic>
      <p:pic>
        <p:nvPicPr>
          <p:cNvPr id="22" name="Picture 21" descr="water(SF).png"/>
          <p:cNvPicPr>
            <a:picLocks noChangeAspect="1"/>
          </p:cNvPicPr>
          <p:nvPr/>
        </p:nvPicPr>
        <p:blipFill>
          <a:blip r:embed="rId2"/>
          <a:stretch>
            <a:fillRect/>
          </a:stretch>
        </p:blipFill>
        <p:spPr>
          <a:xfrm rot="2000655">
            <a:off x="1566687" y="5189928"/>
            <a:ext cx="243895" cy="228361"/>
          </a:xfrm>
          <a:prstGeom prst="rect">
            <a:avLst/>
          </a:prstGeom>
        </p:spPr>
      </p:pic>
      <p:pic>
        <p:nvPicPr>
          <p:cNvPr id="24" name="Picture 23" descr="water(SF).png"/>
          <p:cNvPicPr>
            <a:picLocks noChangeAspect="1"/>
          </p:cNvPicPr>
          <p:nvPr/>
        </p:nvPicPr>
        <p:blipFill>
          <a:blip r:embed="rId2"/>
          <a:stretch>
            <a:fillRect/>
          </a:stretch>
        </p:blipFill>
        <p:spPr>
          <a:xfrm rot="14497599">
            <a:off x="3025791" y="4983395"/>
            <a:ext cx="243895" cy="228361"/>
          </a:xfrm>
          <a:prstGeom prst="rect">
            <a:avLst/>
          </a:prstGeom>
        </p:spPr>
      </p:pic>
      <p:pic>
        <p:nvPicPr>
          <p:cNvPr id="25" name="Picture 24" descr="water(SF).png"/>
          <p:cNvPicPr>
            <a:picLocks noChangeAspect="1"/>
          </p:cNvPicPr>
          <p:nvPr/>
        </p:nvPicPr>
        <p:blipFill>
          <a:blip r:embed="rId2"/>
          <a:stretch>
            <a:fillRect/>
          </a:stretch>
        </p:blipFill>
        <p:spPr>
          <a:xfrm rot="18372775">
            <a:off x="2861621" y="5193360"/>
            <a:ext cx="243895" cy="228361"/>
          </a:xfrm>
          <a:prstGeom prst="rect">
            <a:avLst/>
          </a:prstGeom>
        </p:spPr>
      </p:pic>
      <p:pic>
        <p:nvPicPr>
          <p:cNvPr id="26" name="Picture 25" descr="water(SF).png"/>
          <p:cNvPicPr>
            <a:picLocks noChangeAspect="1"/>
          </p:cNvPicPr>
          <p:nvPr/>
        </p:nvPicPr>
        <p:blipFill>
          <a:blip r:embed="rId2"/>
          <a:stretch>
            <a:fillRect/>
          </a:stretch>
        </p:blipFill>
        <p:spPr>
          <a:xfrm rot="2000655">
            <a:off x="2048356" y="5017498"/>
            <a:ext cx="243895" cy="228361"/>
          </a:xfrm>
          <a:prstGeom prst="rect">
            <a:avLst/>
          </a:prstGeom>
        </p:spPr>
      </p:pic>
      <p:pic>
        <p:nvPicPr>
          <p:cNvPr id="27" name="Picture 26" descr="water(SF).png"/>
          <p:cNvPicPr>
            <a:picLocks noChangeAspect="1"/>
          </p:cNvPicPr>
          <p:nvPr/>
        </p:nvPicPr>
        <p:blipFill>
          <a:blip r:embed="rId2"/>
          <a:stretch>
            <a:fillRect/>
          </a:stretch>
        </p:blipFill>
        <p:spPr>
          <a:xfrm rot="18372775">
            <a:off x="2533283" y="5345759"/>
            <a:ext cx="243895" cy="228361"/>
          </a:xfrm>
          <a:prstGeom prst="rect">
            <a:avLst/>
          </a:prstGeom>
        </p:spPr>
      </p:pic>
      <p:pic>
        <p:nvPicPr>
          <p:cNvPr id="28" name="Picture 27" descr="water(SF).png"/>
          <p:cNvPicPr>
            <a:picLocks noChangeAspect="1"/>
          </p:cNvPicPr>
          <p:nvPr/>
        </p:nvPicPr>
        <p:blipFill>
          <a:blip r:embed="rId2"/>
          <a:stretch>
            <a:fillRect/>
          </a:stretch>
        </p:blipFill>
        <p:spPr>
          <a:xfrm rot="2000655">
            <a:off x="2048357" y="4695817"/>
            <a:ext cx="243895" cy="228361"/>
          </a:xfrm>
          <a:prstGeom prst="rect">
            <a:avLst/>
          </a:prstGeom>
        </p:spPr>
      </p:pic>
      <p:pic>
        <p:nvPicPr>
          <p:cNvPr id="29" name="Picture 28" descr="water(SF).png"/>
          <p:cNvPicPr>
            <a:picLocks noChangeAspect="1"/>
          </p:cNvPicPr>
          <p:nvPr/>
        </p:nvPicPr>
        <p:blipFill>
          <a:blip r:embed="rId2"/>
          <a:stretch>
            <a:fillRect/>
          </a:stretch>
        </p:blipFill>
        <p:spPr>
          <a:xfrm rot="4166378">
            <a:off x="2033802" y="5324846"/>
            <a:ext cx="243895" cy="228361"/>
          </a:xfrm>
          <a:prstGeom prst="rect">
            <a:avLst/>
          </a:prstGeom>
        </p:spPr>
      </p:pic>
      <p:pic>
        <p:nvPicPr>
          <p:cNvPr id="30" name="Picture 29" descr="water(SF).png"/>
          <p:cNvPicPr>
            <a:picLocks noChangeAspect="1"/>
          </p:cNvPicPr>
          <p:nvPr/>
        </p:nvPicPr>
        <p:blipFill>
          <a:blip r:embed="rId2"/>
          <a:stretch>
            <a:fillRect/>
          </a:stretch>
        </p:blipFill>
        <p:spPr>
          <a:xfrm rot="9776266">
            <a:off x="2369114" y="5000017"/>
            <a:ext cx="243895" cy="228361"/>
          </a:xfrm>
          <a:prstGeom prst="rect">
            <a:avLst/>
          </a:prstGeom>
        </p:spPr>
      </p:pic>
      <p:pic>
        <p:nvPicPr>
          <p:cNvPr id="31" name="Picture 30" descr="water(SF).png"/>
          <p:cNvPicPr>
            <a:picLocks noChangeAspect="1"/>
          </p:cNvPicPr>
          <p:nvPr/>
        </p:nvPicPr>
        <p:blipFill>
          <a:blip r:embed="rId2"/>
          <a:stretch>
            <a:fillRect/>
          </a:stretch>
        </p:blipFill>
        <p:spPr>
          <a:xfrm rot="3720362">
            <a:off x="2519197" y="4696959"/>
            <a:ext cx="243895" cy="228361"/>
          </a:xfrm>
          <a:prstGeom prst="rect">
            <a:avLst/>
          </a:prstGeom>
        </p:spPr>
      </p:pic>
      <p:pic>
        <p:nvPicPr>
          <p:cNvPr id="32" name="Picture 31" descr="water(SF).png"/>
          <p:cNvPicPr>
            <a:picLocks noChangeAspect="1"/>
          </p:cNvPicPr>
          <p:nvPr/>
        </p:nvPicPr>
        <p:blipFill>
          <a:blip r:embed="rId2"/>
          <a:stretch>
            <a:fillRect/>
          </a:stretch>
        </p:blipFill>
        <p:spPr>
          <a:xfrm rot="2000655">
            <a:off x="1490487" y="4620235"/>
            <a:ext cx="243895" cy="228361"/>
          </a:xfrm>
          <a:prstGeom prst="rect">
            <a:avLst/>
          </a:prstGeom>
        </p:spPr>
      </p:pic>
      <p:pic>
        <p:nvPicPr>
          <p:cNvPr id="33" name="Picture 32" descr="water(SF).png"/>
          <p:cNvPicPr>
            <a:picLocks noChangeAspect="1"/>
          </p:cNvPicPr>
          <p:nvPr/>
        </p:nvPicPr>
        <p:blipFill>
          <a:blip r:embed="rId2"/>
          <a:stretch>
            <a:fillRect/>
          </a:stretch>
        </p:blipFill>
        <p:spPr>
          <a:xfrm rot="9776266">
            <a:off x="2867375" y="4713297"/>
            <a:ext cx="243895" cy="228361"/>
          </a:xfrm>
          <a:prstGeom prst="rect">
            <a:avLst/>
          </a:prstGeom>
        </p:spPr>
      </p:pic>
      <p:cxnSp>
        <p:nvCxnSpPr>
          <p:cNvPr id="35" name="Straight Connector 34"/>
          <p:cNvCxnSpPr>
            <a:stCxn id="4" idx="0"/>
            <a:endCxn id="4" idx="2"/>
          </p:cNvCxnSpPr>
          <p:nvPr/>
        </p:nvCxnSpPr>
        <p:spPr>
          <a:xfrm rot="10800000" flipH="1">
            <a:off x="1371597" y="4495799"/>
            <a:ext cx="1981201"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 name="Left-Right Arrow 35"/>
          <p:cNvSpPr/>
          <p:nvPr/>
        </p:nvSpPr>
        <p:spPr>
          <a:xfrm rot="18049549">
            <a:off x="2150479" y="4808977"/>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Left-Right Arrow 37"/>
          <p:cNvSpPr/>
          <p:nvPr/>
        </p:nvSpPr>
        <p:spPr>
          <a:xfrm rot="14068598">
            <a:off x="2623350" y="5264812"/>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Left-Right Arrow 38"/>
          <p:cNvSpPr/>
          <p:nvPr/>
        </p:nvSpPr>
        <p:spPr>
          <a:xfrm rot="8641268">
            <a:off x="1661838" y="5290551"/>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Left-Right Arrow 39"/>
          <p:cNvSpPr/>
          <p:nvPr/>
        </p:nvSpPr>
        <p:spPr>
          <a:xfrm rot="3676995">
            <a:off x="1744928" y="4893061"/>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Left-Right Arrow 40"/>
          <p:cNvSpPr/>
          <p:nvPr/>
        </p:nvSpPr>
        <p:spPr>
          <a:xfrm rot="10800000">
            <a:off x="2648740" y="4972414"/>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Striped Right Arrow 42"/>
          <p:cNvSpPr/>
          <p:nvPr/>
        </p:nvSpPr>
        <p:spPr>
          <a:xfrm rot="17404137">
            <a:off x="2459059" y="4031257"/>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descr="water(SF).png"/>
          <p:cNvPicPr>
            <a:picLocks noChangeAspect="1"/>
          </p:cNvPicPr>
          <p:nvPr/>
        </p:nvPicPr>
        <p:blipFill>
          <a:blip r:embed="rId2"/>
          <a:stretch>
            <a:fillRect/>
          </a:stretch>
        </p:blipFill>
        <p:spPr>
          <a:xfrm rot="9776266">
            <a:off x="3014690" y="3433317"/>
            <a:ext cx="243895" cy="228361"/>
          </a:xfrm>
          <a:prstGeom prst="rect">
            <a:avLst/>
          </a:prstGeom>
        </p:spPr>
      </p:pic>
      <p:sp>
        <p:nvSpPr>
          <p:cNvPr id="45" name="Striped Right Arrow 44"/>
          <p:cNvSpPr/>
          <p:nvPr/>
        </p:nvSpPr>
        <p:spPr>
          <a:xfrm rot="15105229">
            <a:off x="2042426" y="3742550"/>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descr="water(SF).png"/>
          <p:cNvPicPr>
            <a:picLocks noChangeAspect="1"/>
          </p:cNvPicPr>
          <p:nvPr/>
        </p:nvPicPr>
        <p:blipFill>
          <a:blip r:embed="rId2"/>
          <a:stretch>
            <a:fillRect/>
          </a:stretch>
        </p:blipFill>
        <p:spPr>
          <a:xfrm rot="4823271">
            <a:off x="2345932" y="2996920"/>
            <a:ext cx="243895" cy="228361"/>
          </a:xfrm>
          <a:prstGeom prst="rect">
            <a:avLst/>
          </a:prstGeom>
        </p:spPr>
      </p:pic>
      <p:pic>
        <p:nvPicPr>
          <p:cNvPr id="47" name="Picture 46" descr="water(SF).png"/>
          <p:cNvPicPr>
            <a:picLocks noChangeAspect="1"/>
          </p:cNvPicPr>
          <p:nvPr/>
        </p:nvPicPr>
        <p:blipFill>
          <a:blip r:embed="rId2"/>
          <a:stretch>
            <a:fillRect/>
          </a:stretch>
        </p:blipFill>
        <p:spPr>
          <a:xfrm rot="608168">
            <a:off x="2677257" y="3444395"/>
            <a:ext cx="243895" cy="228361"/>
          </a:xfrm>
          <a:prstGeom prst="rect">
            <a:avLst/>
          </a:prstGeom>
        </p:spPr>
      </p:pic>
      <p:sp>
        <p:nvSpPr>
          <p:cNvPr id="48" name="Striped Right Arrow 47"/>
          <p:cNvSpPr/>
          <p:nvPr/>
        </p:nvSpPr>
        <p:spPr>
          <a:xfrm rot="17309790">
            <a:off x="1549380" y="3928798"/>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9" name="Picture 48" descr="water(SF).png"/>
          <p:cNvPicPr>
            <a:picLocks noChangeAspect="1"/>
          </p:cNvPicPr>
          <p:nvPr/>
        </p:nvPicPr>
        <p:blipFill>
          <a:blip r:embed="rId2"/>
          <a:stretch>
            <a:fillRect/>
          </a:stretch>
        </p:blipFill>
        <p:spPr>
          <a:xfrm rot="9776266">
            <a:off x="1971841" y="3433315"/>
            <a:ext cx="243895" cy="228361"/>
          </a:xfrm>
          <a:prstGeom prst="rect">
            <a:avLst/>
          </a:prstGeom>
        </p:spPr>
      </p:pic>
      <p:sp>
        <p:nvSpPr>
          <p:cNvPr id="50" name="Striped Right Arrow 49"/>
          <p:cNvSpPr/>
          <p:nvPr/>
        </p:nvSpPr>
        <p:spPr>
          <a:xfrm rot="15169956">
            <a:off x="1054450" y="3973260"/>
            <a:ext cx="1262452"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 name="Picture 50" descr="water(SF).png"/>
          <p:cNvPicPr>
            <a:picLocks noChangeAspect="1"/>
          </p:cNvPicPr>
          <p:nvPr/>
        </p:nvPicPr>
        <p:blipFill>
          <a:blip r:embed="rId2"/>
          <a:stretch>
            <a:fillRect/>
          </a:stretch>
        </p:blipFill>
        <p:spPr>
          <a:xfrm rot="17926931">
            <a:off x="1402052" y="3019476"/>
            <a:ext cx="243895" cy="228361"/>
          </a:xfrm>
          <a:prstGeom prst="rect">
            <a:avLst/>
          </a:prstGeom>
        </p:spPr>
      </p:pic>
      <p:pic>
        <p:nvPicPr>
          <p:cNvPr id="52" name="Picture 51" descr="water(SF).png"/>
          <p:cNvPicPr>
            <a:picLocks noChangeAspect="1"/>
          </p:cNvPicPr>
          <p:nvPr/>
        </p:nvPicPr>
        <p:blipFill>
          <a:blip r:embed="rId2"/>
          <a:stretch>
            <a:fillRect/>
          </a:stretch>
        </p:blipFill>
        <p:spPr>
          <a:xfrm rot="9776266">
            <a:off x="2817396" y="2712682"/>
            <a:ext cx="243895" cy="228361"/>
          </a:xfrm>
          <a:prstGeom prst="rect">
            <a:avLst/>
          </a:prstGeom>
        </p:spPr>
      </p:pic>
      <p:pic>
        <p:nvPicPr>
          <p:cNvPr id="53" name="Picture 52" descr="water(SF).png"/>
          <p:cNvPicPr>
            <a:picLocks noChangeAspect="1"/>
          </p:cNvPicPr>
          <p:nvPr/>
        </p:nvPicPr>
        <p:blipFill>
          <a:blip r:embed="rId2"/>
          <a:stretch>
            <a:fillRect/>
          </a:stretch>
        </p:blipFill>
        <p:spPr>
          <a:xfrm rot="9776266">
            <a:off x="3017458" y="4031376"/>
            <a:ext cx="243895" cy="228361"/>
          </a:xfrm>
          <a:prstGeom prst="rect">
            <a:avLst/>
          </a:prstGeom>
        </p:spPr>
      </p:pic>
      <p:pic>
        <p:nvPicPr>
          <p:cNvPr id="54" name="Picture 53" descr="water(SF).png"/>
          <p:cNvPicPr>
            <a:picLocks noChangeAspect="1"/>
          </p:cNvPicPr>
          <p:nvPr/>
        </p:nvPicPr>
        <p:blipFill>
          <a:blip r:embed="rId2"/>
          <a:stretch>
            <a:fillRect/>
          </a:stretch>
        </p:blipFill>
        <p:spPr>
          <a:xfrm rot="9776266">
            <a:off x="2183537" y="3886438"/>
            <a:ext cx="243895" cy="228361"/>
          </a:xfrm>
          <a:prstGeom prst="rect">
            <a:avLst/>
          </a:prstGeom>
        </p:spPr>
      </p:pic>
      <p:pic>
        <p:nvPicPr>
          <p:cNvPr id="55" name="Picture 54" descr="water(SF).png"/>
          <p:cNvPicPr>
            <a:picLocks noChangeAspect="1"/>
          </p:cNvPicPr>
          <p:nvPr/>
        </p:nvPicPr>
        <p:blipFill>
          <a:blip r:embed="rId2"/>
          <a:stretch>
            <a:fillRect/>
          </a:stretch>
        </p:blipFill>
        <p:spPr>
          <a:xfrm rot="1993987">
            <a:off x="1807262" y="2973882"/>
            <a:ext cx="243895" cy="228361"/>
          </a:xfrm>
          <a:prstGeom prst="rect">
            <a:avLst/>
          </a:prstGeom>
        </p:spPr>
      </p:pic>
      <p:pic>
        <p:nvPicPr>
          <p:cNvPr id="59" name="Picture 58" descr="water(SF).png"/>
          <p:cNvPicPr>
            <a:picLocks noChangeAspect="1"/>
          </p:cNvPicPr>
          <p:nvPr/>
        </p:nvPicPr>
        <p:blipFill>
          <a:blip r:embed="rId2"/>
          <a:stretch>
            <a:fillRect/>
          </a:stretch>
        </p:blipFill>
        <p:spPr>
          <a:xfrm rot="14497599">
            <a:off x="7369192" y="4968469"/>
            <a:ext cx="243895" cy="228361"/>
          </a:xfrm>
          <a:prstGeom prst="rect">
            <a:avLst/>
          </a:prstGeom>
        </p:spPr>
      </p:pic>
      <p:pic>
        <p:nvPicPr>
          <p:cNvPr id="60" name="Picture 59" descr="water(SF).png"/>
          <p:cNvPicPr>
            <a:picLocks noChangeAspect="1"/>
          </p:cNvPicPr>
          <p:nvPr/>
        </p:nvPicPr>
        <p:blipFill>
          <a:blip r:embed="rId2"/>
          <a:stretch>
            <a:fillRect/>
          </a:stretch>
        </p:blipFill>
        <p:spPr>
          <a:xfrm rot="18372775">
            <a:off x="7205022" y="5178434"/>
            <a:ext cx="243895" cy="228361"/>
          </a:xfrm>
          <a:prstGeom prst="rect">
            <a:avLst/>
          </a:prstGeom>
        </p:spPr>
      </p:pic>
      <p:pic>
        <p:nvPicPr>
          <p:cNvPr id="61" name="Picture 60" descr="water(SF).png"/>
          <p:cNvPicPr>
            <a:picLocks noChangeAspect="1"/>
          </p:cNvPicPr>
          <p:nvPr/>
        </p:nvPicPr>
        <p:blipFill>
          <a:blip r:embed="rId2"/>
          <a:stretch>
            <a:fillRect/>
          </a:stretch>
        </p:blipFill>
        <p:spPr>
          <a:xfrm rot="2000655">
            <a:off x="6391757" y="5002572"/>
            <a:ext cx="243895" cy="228361"/>
          </a:xfrm>
          <a:prstGeom prst="rect">
            <a:avLst/>
          </a:prstGeom>
        </p:spPr>
      </p:pic>
      <p:pic>
        <p:nvPicPr>
          <p:cNvPr id="62" name="Picture 61" descr="water(SF).png"/>
          <p:cNvPicPr>
            <a:picLocks noChangeAspect="1"/>
          </p:cNvPicPr>
          <p:nvPr/>
        </p:nvPicPr>
        <p:blipFill>
          <a:blip r:embed="rId2"/>
          <a:stretch>
            <a:fillRect/>
          </a:stretch>
        </p:blipFill>
        <p:spPr>
          <a:xfrm rot="18372775">
            <a:off x="6876684" y="5330833"/>
            <a:ext cx="243895" cy="228361"/>
          </a:xfrm>
          <a:prstGeom prst="rect">
            <a:avLst/>
          </a:prstGeom>
        </p:spPr>
      </p:pic>
      <p:pic>
        <p:nvPicPr>
          <p:cNvPr id="65" name="Picture 64" descr="water(SF).png"/>
          <p:cNvPicPr>
            <a:picLocks noChangeAspect="1"/>
          </p:cNvPicPr>
          <p:nvPr/>
        </p:nvPicPr>
        <p:blipFill>
          <a:blip r:embed="rId2"/>
          <a:stretch>
            <a:fillRect/>
          </a:stretch>
        </p:blipFill>
        <p:spPr>
          <a:xfrm rot="9776266">
            <a:off x="6712515" y="4985091"/>
            <a:ext cx="243895" cy="228361"/>
          </a:xfrm>
          <a:prstGeom prst="rect">
            <a:avLst/>
          </a:prstGeom>
        </p:spPr>
      </p:pic>
      <p:pic>
        <p:nvPicPr>
          <p:cNvPr id="67" name="Picture 66" descr="water(SF).png"/>
          <p:cNvPicPr>
            <a:picLocks noChangeAspect="1"/>
          </p:cNvPicPr>
          <p:nvPr/>
        </p:nvPicPr>
        <p:blipFill>
          <a:blip r:embed="rId2"/>
          <a:stretch>
            <a:fillRect/>
          </a:stretch>
        </p:blipFill>
        <p:spPr>
          <a:xfrm rot="2000655">
            <a:off x="5833888" y="4605309"/>
            <a:ext cx="243895" cy="228361"/>
          </a:xfrm>
          <a:prstGeom prst="rect">
            <a:avLst/>
          </a:prstGeom>
        </p:spPr>
      </p:pic>
      <p:sp>
        <p:nvSpPr>
          <p:cNvPr id="71" name="Left-Right Arrow 70"/>
          <p:cNvSpPr/>
          <p:nvPr/>
        </p:nvSpPr>
        <p:spPr>
          <a:xfrm rot="14068598">
            <a:off x="6966751" y="5249886"/>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Left-Right Arrow 72"/>
          <p:cNvSpPr/>
          <p:nvPr/>
        </p:nvSpPr>
        <p:spPr>
          <a:xfrm rot="3676995">
            <a:off x="6088329" y="487813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Left-Right Arrow 73"/>
          <p:cNvSpPr/>
          <p:nvPr/>
        </p:nvSpPr>
        <p:spPr>
          <a:xfrm rot="10800000">
            <a:off x="6992141" y="4957488"/>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Striped Right Arrow 74"/>
          <p:cNvSpPr/>
          <p:nvPr/>
        </p:nvSpPr>
        <p:spPr>
          <a:xfrm rot="17404137">
            <a:off x="6802460" y="4016331"/>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6" name="Picture 75" descr="water(SF).png"/>
          <p:cNvPicPr>
            <a:picLocks noChangeAspect="1"/>
          </p:cNvPicPr>
          <p:nvPr/>
        </p:nvPicPr>
        <p:blipFill>
          <a:blip r:embed="rId2"/>
          <a:stretch>
            <a:fillRect/>
          </a:stretch>
        </p:blipFill>
        <p:spPr>
          <a:xfrm rot="9776266">
            <a:off x="7358091" y="3418391"/>
            <a:ext cx="243895" cy="228361"/>
          </a:xfrm>
          <a:prstGeom prst="rect">
            <a:avLst/>
          </a:prstGeom>
        </p:spPr>
      </p:pic>
      <p:sp>
        <p:nvSpPr>
          <p:cNvPr id="77" name="Striped Right Arrow 76"/>
          <p:cNvSpPr/>
          <p:nvPr/>
        </p:nvSpPr>
        <p:spPr>
          <a:xfrm rot="15105229">
            <a:off x="6385827" y="3727624"/>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Striped Right Arrow 79"/>
          <p:cNvSpPr/>
          <p:nvPr/>
        </p:nvSpPr>
        <p:spPr>
          <a:xfrm rot="17309790">
            <a:off x="5892781" y="3913872"/>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1" name="Picture 80" descr="water(SF).png"/>
          <p:cNvPicPr>
            <a:picLocks noChangeAspect="1"/>
          </p:cNvPicPr>
          <p:nvPr/>
        </p:nvPicPr>
        <p:blipFill>
          <a:blip r:embed="rId2"/>
          <a:stretch>
            <a:fillRect/>
          </a:stretch>
        </p:blipFill>
        <p:spPr>
          <a:xfrm rot="9776266">
            <a:off x="6315242" y="3418389"/>
            <a:ext cx="243895" cy="228361"/>
          </a:xfrm>
          <a:prstGeom prst="rect">
            <a:avLst/>
          </a:prstGeom>
        </p:spPr>
      </p:pic>
      <p:sp>
        <p:nvSpPr>
          <p:cNvPr id="82" name="Striped Right Arrow 81"/>
          <p:cNvSpPr/>
          <p:nvPr/>
        </p:nvSpPr>
        <p:spPr>
          <a:xfrm rot="15169956">
            <a:off x="5397851" y="3958334"/>
            <a:ext cx="1262452"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4" name="Picture 83" descr="water(SF).png"/>
          <p:cNvPicPr>
            <a:picLocks noChangeAspect="1"/>
          </p:cNvPicPr>
          <p:nvPr/>
        </p:nvPicPr>
        <p:blipFill>
          <a:blip r:embed="rId2"/>
          <a:stretch>
            <a:fillRect/>
          </a:stretch>
        </p:blipFill>
        <p:spPr>
          <a:xfrm rot="9776266">
            <a:off x="7160797" y="2697756"/>
            <a:ext cx="243895" cy="228361"/>
          </a:xfrm>
          <a:prstGeom prst="rect">
            <a:avLst/>
          </a:prstGeom>
        </p:spPr>
      </p:pic>
      <p:pic>
        <p:nvPicPr>
          <p:cNvPr id="86" name="Picture 85" descr="water(SF).png"/>
          <p:cNvPicPr>
            <a:picLocks noChangeAspect="1"/>
          </p:cNvPicPr>
          <p:nvPr/>
        </p:nvPicPr>
        <p:blipFill>
          <a:blip r:embed="rId2"/>
          <a:stretch>
            <a:fillRect/>
          </a:stretch>
        </p:blipFill>
        <p:spPr>
          <a:xfrm rot="9776266">
            <a:off x="6526938" y="3871512"/>
            <a:ext cx="243895" cy="228361"/>
          </a:xfrm>
          <a:prstGeom prst="rect">
            <a:avLst/>
          </a:prstGeom>
        </p:spPr>
      </p:pic>
      <p:pic>
        <p:nvPicPr>
          <p:cNvPr id="87" name="Picture 86" descr="water(SF).png"/>
          <p:cNvPicPr>
            <a:picLocks noChangeAspect="1"/>
          </p:cNvPicPr>
          <p:nvPr/>
        </p:nvPicPr>
        <p:blipFill>
          <a:blip r:embed="rId2"/>
          <a:stretch>
            <a:fillRect/>
          </a:stretch>
        </p:blipFill>
        <p:spPr>
          <a:xfrm rot="1993987">
            <a:off x="6150663" y="2958956"/>
            <a:ext cx="243895" cy="228361"/>
          </a:xfrm>
          <a:prstGeom prst="rect">
            <a:avLst/>
          </a:prstGeom>
        </p:spPr>
      </p:pic>
      <p:pic>
        <p:nvPicPr>
          <p:cNvPr id="88" name="Picture 87" descr="Chloride ion.png"/>
          <p:cNvPicPr>
            <a:picLocks noChangeAspect="1"/>
          </p:cNvPicPr>
          <p:nvPr/>
        </p:nvPicPr>
        <p:blipFill>
          <a:blip r:embed="rId3"/>
          <a:stretch>
            <a:fillRect/>
          </a:stretch>
        </p:blipFill>
        <p:spPr>
          <a:xfrm>
            <a:off x="6324600" y="4495800"/>
            <a:ext cx="381000" cy="390292"/>
          </a:xfrm>
          <a:prstGeom prst="rect">
            <a:avLst/>
          </a:prstGeom>
        </p:spPr>
      </p:pic>
      <p:pic>
        <p:nvPicPr>
          <p:cNvPr id="89" name="Picture 88" descr="sodium ion.png"/>
          <p:cNvPicPr>
            <a:picLocks noChangeAspect="1"/>
          </p:cNvPicPr>
          <p:nvPr/>
        </p:nvPicPr>
        <p:blipFill>
          <a:blip r:embed="rId4"/>
          <a:stretch>
            <a:fillRect/>
          </a:stretch>
        </p:blipFill>
        <p:spPr>
          <a:xfrm>
            <a:off x="3962400" y="4480873"/>
            <a:ext cx="297180" cy="304800"/>
          </a:xfrm>
          <a:prstGeom prst="rect">
            <a:avLst/>
          </a:prstGeom>
        </p:spPr>
      </p:pic>
      <p:pic>
        <p:nvPicPr>
          <p:cNvPr id="90" name="Picture 89" descr="Chloride ion.png"/>
          <p:cNvPicPr>
            <a:picLocks noChangeAspect="1"/>
          </p:cNvPicPr>
          <p:nvPr/>
        </p:nvPicPr>
        <p:blipFill>
          <a:blip r:embed="rId3"/>
          <a:stretch>
            <a:fillRect/>
          </a:stretch>
        </p:blipFill>
        <p:spPr>
          <a:xfrm>
            <a:off x="6477000" y="5248508"/>
            <a:ext cx="381000" cy="390292"/>
          </a:xfrm>
          <a:prstGeom prst="rect">
            <a:avLst/>
          </a:prstGeom>
        </p:spPr>
      </p:pic>
      <p:pic>
        <p:nvPicPr>
          <p:cNvPr id="91" name="Picture 90" descr="sodium ion.png"/>
          <p:cNvPicPr>
            <a:picLocks noChangeAspect="1"/>
          </p:cNvPicPr>
          <p:nvPr/>
        </p:nvPicPr>
        <p:blipFill>
          <a:blip r:embed="rId4"/>
          <a:stretch>
            <a:fillRect/>
          </a:stretch>
        </p:blipFill>
        <p:spPr>
          <a:xfrm>
            <a:off x="6709410" y="4460778"/>
            <a:ext cx="297180" cy="304800"/>
          </a:xfrm>
          <a:prstGeom prst="rect">
            <a:avLst/>
          </a:prstGeom>
        </p:spPr>
      </p:pic>
      <p:pic>
        <p:nvPicPr>
          <p:cNvPr id="92" name="Picture 91" descr="sodium ion.png"/>
          <p:cNvPicPr>
            <a:picLocks noChangeAspect="1"/>
          </p:cNvPicPr>
          <p:nvPr/>
        </p:nvPicPr>
        <p:blipFill>
          <a:blip r:embed="rId4"/>
          <a:stretch>
            <a:fillRect/>
          </a:stretch>
        </p:blipFill>
        <p:spPr>
          <a:xfrm>
            <a:off x="5729011" y="4972414"/>
            <a:ext cx="297180" cy="304800"/>
          </a:xfrm>
          <a:prstGeom prst="rect">
            <a:avLst/>
          </a:prstGeom>
        </p:spPr>
      </p:pic>
      <p:pic>
        <p:nvPicPr>
          <p:cNvPr id="93" name="Picture 92" descr="sodium ion.png"/>
          <p:cNvPicPr>
            <a:picLocks noChangeAspect="1"/>
          </p:cNvPicPr>
          <p:nvPr/>
        </p:nvPicPr>
        <p:blipFill>
          <a:blip r:embed="rId4"/>
          <a:stretch>
            <a:fillRect/>
          </a:stretch>
        </p:blipFill>
        <p:spPr>
          <a:xfrm>
            <a:off x="7399019" y="4497466"/>
            <a:ext cx="297180" cy="304800"/>
          </a:xfrm>
          <a:prstGeom prst="rect">
            <a:avLst/>
          </a:prstGeom>
        </p:spPr>
      </p:pic>
      <p:pic>
        <p:nvPicPr>
          <p:cNvPr id="58" name="Picture 57" descr="water(SF).png"/>
          <p:cNvPicPr>
            <a:picLocks noChangeAspect="1"/>
          </p:cNvPicPr>
          <p:nvPr/>
        </p:nvPicPr>
        <p:blipFill>
          <a:blip r:embed="rId2"/>
          <a:stretch>
            <a:fillRect/>
          </a:stretch>
        </p:blipFill>
        <p:spPr>
          <a:xfrm rot="2000655">
            <a:off x="5910088" y="5175002"/>
            <a:ext cx="243895" cy="228361"/>
          </a:xfrm>
          <a:prstGeom prst="rect">
            <a:avLst/>
          </a:prstGeom>
        </p:spPr>
      </p:pic>
      <p:sp>
        <p:nvSpPr>
          <p:cNvPr id="72" name="Left-Right Arrow 71"/>
          <p:cNvSpPr/>
          <p:nvPr/>
        </p:nvSpPr>
        <p:spPr>
          <a:xfrm rot="8641268">
            <a:off x="6005239" y="527562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9" name="Straight Connector 68"/>
          <p:cNvCxnSpPr>
            <a:stCxn id="56" idx="0"/>
            <a:endCxn id="56" idx="2"/>
          </p:cNvCxnSpPr>
          <p:nvPr/>
        </p:nvCxnSpPr>
        <p:spPr>
          <a:xfrm rot="10800000" flipH="1">
            <a:off x="5714998" y="4480873"/>
            <a:ext cx="1981201" cy="1588"/>
          </a:xfrm>
          <a:prstGeom prst="line">
            <a:avLst/>
          </a:prstGeom>
        </p:spPr>
        <p:style>
          <a:lnRef idx="2">
            <a:schemeClr val="accent1"/>
          </a:lnRef>
          <a:fillRef idx="0">
            <a:schemeClr val="accent1"/>
          </a:fillRef>
          <a:effectRef idx="1">
            <a:schemeClr val="accent1"/>
          </a:effectRef>
          <a:fontRef idx="minor">
            <a:schemeClr val="tx1"/>
          </a:fontRef>
        </p:style>
      </p:cxnSp>
      <p:sp>
        <p:nvSpPr>
          <p:cNvPr id="70" name="Left-Right Arrow 69"/>
          <p:cNvSpPr/>
          <p:nvPr/>
        </p:nvSpPr>
        <p:spPr>
          <a:xfrm rot="18049549">
            <a:off x="6580646" y="4794051"/>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Picture 65" descr="water(SF).png"/>
          <p:cNvPicPr>
            <a:picLocks noChangeAspect="1"/>
          </p:cNvPicPr>
          <p:nvPr/>
        </p:nvPicPr>
        <p:blipFill>
          <a:blip r:embed="rId2"/>
          <a:stretch>
            <a:fillRect/>
          </a:stretch>
        </p:blipFill>
        <p:spPr>
          <a:xfrm rot="3720362">
            <a:off x="6862598" y="4682033"/>
            <a:ext cx="243895" cy="228361"/>
          </a:xfrm>
          <a:prstGeom prst="rect">
            <a:avLst/>
          </a:prstGeom>
        </p:spPr>
      </p:pic>
      <p:pic>
        <p:nvPicPr>
          <p:cNvPr id="94" name="Picture 93" descr="Chloride ion.png"/>
          <p:cNvPicPr>
            <a:picLocks noChangeAspect="1"/>
          </p:cNvPicPr>
          <p:nvPr/>
        </p:nvPicPr>
        <p:blipFill>
          <a:blip r:embed="rId3"/>
          <a:stretch>
            <a:fillRect/>
          </a:stretch>
        </p:blipFill>
        <p:spPr>
          <a:xfrm>
            <a:off x="5739470" y="4491613"/>
            <a:ext cx="381000" cy="390292"/>
          </a:xfrm>
          <a:prstGeom prst="rect">
            <a:avLst/>
          </a:prstGeom>
        </p:spPr>
      </p:pic>
      <p:pic>
        <p:nvPicPr>
          <p:cNvPr id="57" name="Picture 56" descr="water(SF).png"/>
          <p:cNvPicPr>
            <a:picLocks noChangeAspect="1"/>
          </p:cNvPicPr>
          <p:nvPr/>
        </p:nvPicPr>
        <p:blipFill>
          <a:blip r:embed="rId2"/>
          <a:stretch>
            <a:fillRect/>
          </a:stretch>
        </p:blipFill>
        <p:spPr>
          <a:xfrm rot="18372775">
            <a:off x="5909623" y="4846739"/>
            <a:ext cx="243895" cy="228361"/>
          </a:xfrm>
          <a:prstGeom prst="rect">
            <a:avLst/>
          </a:prstGeom>
        </p:spPr>
      </p:pic>
      <p:sp>
        <p:nvSpPr>
          <p:cNvPr id="56" name="Round Same Side Corner Rectangle 55"/>
          <p:cNvSpPr/>
          <p:nvPr/>
        </p:nvSpPr>
        <p:spPr>
          <a:xfrm rot="10800000">
            <a:off x="5714999" y="3337874"/>
            <a:ext cx="1981201" cy="2285999"/>
          </a:xfrm>
          <a:prstGeom prst="round2SameRect">
            <a:avLst/>
          </a:prstGeom>
          <a:noFill/>
          <a:effectLst>
            <a:glow rad="635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5" name="Picture 94" descr="Chloride ion.png"/>
          <p:cNvPicPr>
            <a:picLocks noChangeAspect="1"/>
          </p:cNvPicPr>
          <p:nvPr/>
        </p:nvPicPr>
        <p:blipFill>
          <a:blip r:embed="rId3"/>
          <a:stretch>
            <a:fillRect/>
          </a:stretch>
        </p:blipFill>
        <p:spPr>
          <a:xfrm>
            <a:off x="3962400" y="3935483"/>
            <a:ext cx="381000" cy="390292"/>
          </a:xfrm>
          <a:prstGeom prst="rect">
            <a:avLst/>
          </a:prstGeom>
        </p:spPr>
      </p:pic>
      <p:sp>
        <p:nvSpPr>
          <p:cNvPr id="96" name="TextBox 95"/>
          <p:cNvSpPr txBox="1"/>
          <p:nvPr/>
        </p:nvSpPr>
        <p:spPr>
          <a:xfrm>
            <a:off x="4239064" y="3962400"/>
            <a:ext cx="942536" cy="276999"/>
          </a:xfrm>
          <a:prstGeom prst="rect">
            <a:avLst/>
          </a:prstGeom>
          <a:noFill/>
        </p:spPr>
        <p:txBody>
          <a:bodyPr wrap="none" rtlCol="0">
            <a:spAutoFit/>
          </a:bodyPr>
          <a:lstStyle/>
          <a:p>
            <a:r>
              <a:rPr lang="en-US" sz="1200" dirty="0" smtClean="0"/>
              <a:t>Chloride ion</a:t>
            </a:r>
            <a:endParaRPr lang="en-US" sz="1200" dirty="0"/>
          </a:p>
        </p:txBody>
      </p:sp>
      <p:sp>
        <p:nvSpPr>
          <p:cNvPr id="97" name="TextBox 96"/>
          <p:cNvSpPr txBox="1"/>
          <p:nvPr/>
        </p:nvSpPr>
        <p:spPr>
          <a:xfrm>
            <a:off x="4267200" y="4447401"/>
            <a:ext cx="888585" cy="276999"/>
          </a:xfrm>
          <a:prstGeom prst="rect">
            <a:avLst/>
          </a:prstGeom>
          <a:noFill/>
        </p:spPr>
        <p:txBody>
          <a:bodyPr wrap="none" rtlCol="0">
            <a:spAutoFit/>
          </a:bodyPr>
          <a:lstStyle/>
          <a:p>
            <a:r>
              <a:rPr lang="en-US" sz="1200" dirty="0" smtClean="0"/>
              <a:t>Sodium ion</a:t>
            </a:r>
            <a:endParaRPr lang="en-US" sz="1200" dirty="0"/>
          </a:p>
        </p:txBody>
      </p:sp>
      <p:sp>
        <p:nvSpPr>
          <p:cNvPr id="98" name="Curved Up Arrow 97"/>
          <p:cNvSpPr/>
          <p:nvPr/>
        </p:nvSpPr>
        <p:spPr>
          <a:xfrm rot="3134691">
            <a:off x="4179838" y="5350192"/>
            <a:ext cx="1769586" cy="717951"/>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68" name="Picture 67" descr="water(SF).png"/>
          <p:cNvPicPr>
            <a:picLocks noChangeAspect="1"/>
          </p:cNvPicPr>
          <p:nvPr/>
        </p:nvPicPr>
        <p:blipFill>
          <a:blip r:embed="rId2"/>
          <a:stretch>
            <a:fillRect/>
          </a:stretch>
        </p:blipFill>
        <p:spPr>
          <a:xfrm rot="9776266">
            <a:off x="7210776" y="4698371"/>
            <a:ext cx="243895" cy="228361"/>
          </a:xfrm>
          <a:prstGeom prst="rect">
            <a:avLst/>
          </a:prstGeom>
        </p:spPr>
      </p:pic>
      <p:sp>
        <p:nvSpPr>
          <p:cNvPr id="99" name="TextBox 98"/>
          <p:cNvSpPr txBox="1"/>
          <p:nvPr/>
        </p:nvSpPr>
        <p:spPr>
          <a:xfrm>
            <a:off x="5715000" y="5867400"/>
            <a:ext cx="756879" cy="307777"/>
          </a:xfrm>
          <a:prstGeom prst="rect">
            <a:avLst/>
          </a:prstGeom>
          <a:noFill/>
        </p:spPr>
        <p:txBody>
          <a:bodyPr wrap="none" rtlCol="0">
            <a:spAutoFit/>
          </a:bodyPr>
          <a:lstStyle/>
          <a:p>
            <a:r>
              <a:rPr lang="en-US" sz="1400" dirty="0" smtClean="0"/>
              <a:t>NaCl </a:t>
            </a:r>
            <a:r>
              <a:rPr lang="en-US" sz="1400" baseline="-25000" dirty="0" smtClean="0"/>
              <a:t>(aq)</a:t>
            </a:r>
            <a:endParaRPr lang="en-US" sz="1400" dirty="0"/>
          </a:p>
        </p:txBody>
      </p:sp>
      <p:sp>
        <p:nvSpPr>
          <p:cNvPr id="100" name="Down Arrow 99"/>
          <p:cNvSpPr/>
          <p:nvPr/>
        </p:nvSpPr>
        <p:spPr>
          <a:xfrm rot="19580845">
            <a:off x="6215207" y="2174270"/>
            <a:ext cx="304801" cy="76199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4724400" y="1447800"/>
            <a:ext cx="3276600" cy="830997"/>
          </a:xfrm>
          <a:prstGeom prst="rect">
            <a:avLst/>
          </a:prstGeom>
          <a:noFill/>
        </p:spPr>
        <p:txBody>
          <a:bodyPr wrap="square" rtlCol="0">
            <a:spAutoFit/>
          </a:bodyPr>
          <a:lstStyle/>
          <a:p>
            <a:r>
              <a:rPr lang="en-US" sz="1200" dirty="0" smtClean="0"/>
              <a:t>Notice the decrease in gaseous water molecules as a result the introduction of the nonvolatile sodium ions and chloride ions from NaCl.  The vapor pressure is lowered.</a:t>
            </a:r>
          </a:p>
          <a:p>
            <a:endParaRPr lang="en-US" sz="1200" dirty="0"/>
          </a:p>
        </p:txBody>
      </p:sp>
      <p:sp>
        <p:nvSpPr>
          <p:cNvPr id="78" name="TextBox 77"/>
          <p:cNvSpPr txBox="1"/>
          <p:nvPr/>
        </p:nvSpPr>
        <p:spPr>
          <a:xfrm>
            <a:off x="5867400" y="6477000"/>
            <a:ext cx="2916183" cy="246221"/>
          </a:xfrm>
          <a:prstGeom prst="rect">
            <a:avLst/>
          </a:prstGeom>
          <a:noFill/>
        </p:spPr>
        <p:txBody>
          <a:bodyPr wrap="none" rtlCol="0">
            <a:spAutoFit/>
          </a:bodyPr>
          <a:lstStyle/>
          <a:p>
            <a:r>
              <a:rPr lang="en-US" sz="1000" dirty="0" smtClean="0"/>
              <a:t>*Visuals done using Spartan Model by </a:t>
            </a:r>
            <a:r>
              <a:rPr lang="en-US" sz="1000" dirty="0" err="1" smtClean="0"/>
              <a:t>WaveFunction</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algn="ctr"/>
            <a:r>
              <a:rPr lang="en-US" dirty="0"/>
              <a:t>Terminology</a:t>
            </a:r>
          </a:p>
        </p:txBody>
      </p:sp>
      <p:sp>
        <p:nvSpPr>
          <p:cNvPr id="31747" name="Rectangle 1027"/>
          <p:cNvSpPr>
            <a:spLocks noGrp="1" noChangeArrowheads="1"/>
          </p:cNvSpPr>
          <p:nvPr>
            <p:ph type="body" idx="1"/>
          </p:nvPr>
        </p:nvSpPr>
        <p:spPr>
          <a:xfrm>
            <a:off x="457200" y="1600200"/>
            <a:ext cx="8229600" cy="4876800"/>
          </a:xfrm>
        </p:spPr>
        <p:txBody>
          <a:bodyPr>
            <a:normAutofit/>
          </a:bodyPr>
          <a:lstStyle/>
          <a:p>
            <a:pPr>
              <a:lnSpc>
                <a:spcPct val="90000"/>
              </a:lnSpc>
            </a:pPr>
            <a:r>
              <a:rPr lang="en-US" dirty="0">
                <a:solidFill>
                  <a:srgbClr val="000000"/>
                </a:solidFill>
              </a:rPr>
              <a:t>Solute </a:t>
            </a:r>
            <a:r>
              <a:rPr lang="en-US" dirty="0"/>
              <a:t>- substance that is being dissolved (lesser amount)</a:t>
            </a:r>
          </a:p>
          <a:p>
            <a:pPr>
              <a:lnSpc>
                <a:spcPct val="90000"/>
              </a:lnSpc>
            </a:pPr>
            <a:r>
              <a:rPr lang="en-US" dirty="0">
                <a:solidFill>
                  <a:srgbClr val="000000"/>
                </a:solidFill>
              </a:rPr>
              <a:t>Solvent </a:t>
            </a:r>
            <a:r>
              <a:rPr lang="en-US" dirty="0"/>
              <a:t>- substance that is doing the dissolving (greater amount)</a:t>
            </a:r>
          </a:p>
          <a:p>
            <a:pPr>
              <a:lnSpc>
                <a:spcPct val="90000"/>
              </a:lnSpc>
            </a:pPr>
            <a:r>
              <a:rPr lang="en-US" dirty="0">
                <a:solidFill>
                  <a:srgbClr val="000000"/>
                </a:solidFill>
              </a:rPr>
              <a:t>Aqueous solutions </a:t>
            </a:r>
            <a:r>
              <a:rPr lang="en-US" dirty="0"/>
              <a:t>- water solutions (water is the solvent)</a:t>
            </a:r>
          </a:p>
          <a:p>
            <a:pPr lvl="1">
              <a:lnSpc>
                <a:spcPct val="90000"/>
              </a:lnSpc>
            </a:pPr>
            <a:r>
              <a:rPr lang="en-US" dirty="0"/>
              <a:t>           KCl</a:t>
            </a:r>
            <a:r>
              <a:rPr lang="en-US" baseline="-25000" dirty="0"/>
              <a:t>(s)  </a:t>
            </a:r>
            <a:r>
              <a:rPr lang="en-US" dirty="0"/>
              <a:t>-&gt;  K</a:t>
            </a:r>
            <a:r>
              <a:rPr lang="en-US" baseline="30000" dirty="0"/>
              <a:t>+</a:t>
            </a:r>
            <a:r>
              <a:rPr lang="en-US" baseline="-25000" dirty="0"/>
              <a:t>(aq)  </a:t>
            </a:r>
            <a:r>
              <a:rPr lang="en-US" dirty="0"/>
              <a:t>+  Cl</a:t>
            </a:r>
            <a:r>
              <a:rPr lang="en-US" baseline="30000" dirty="0"/>
              <a:t>-</a:t>
            </a:r>
            <a:r>
              <a:rPr lang="en-US" baseline="-25000" dirty="0"/>
              <a:t>(aq)</a:t>
            </a:r>
          </a:p>
          <a:p>
            <a:pPr lvl="1">
              <a:lnSpc>
                <a:spcPct val="90000"/>
              </a:lnSpc>
            </a:pPr>
            <a:r>
              <a:rPr lang="en-US" dirty="0">
                <a:solidFill>
                  <a:srgbClr val="000000"/>
                </a:solidFill>
              </a:rPr>
              <a:t>Tyndall </a:t>
            </a:r>
            <a:r>
              <a:rPr lang="en-US" dirty="0" smtClean="0">
                <a:solidFill>
                  <a:srgbClr val="000000"/>
                </a:solidFill>
              </a:rPr>
              <a:t>Effect</a:t>
            </a:r>
          </a:p>
          <a:p>
            <a:pPr lvl="2">
              <a:lnSpc>
                <a:spcPct val="90000"/>
              </a:lnSpc>
            </a:pPr>
            <a:r>
              <a:rPr lang="en-US" dirty="0" smtClean="0">
                <a:solidFill>
                  <a:srgbClr val="000000"/>
                </a:solidFill>
              </a:rPr>
              <a:t>When a light beam passes through a true solution the particle sizes are very small, so light is not dispersed.</a:t>
            </a:r>
            <a:endParaRPr lang="en-US" dirty="0">
              <a:solidFill>
                <a:srgbClr val="000000"/>
              </a:solidFill>
            </a:endParaRPr>
          </a:p>
        </p:txBody>
      </p:sp>
      <p:sp>
        <p:nvSpPr>
          <p:cNvPr id="4" name="Curved Down Arrow 3"/>
          <p:cNvSpPr/>
          <p:nvPr/>
        </p:nvSpPr>
        <p:spPr>
          <a:xfrm>
            <a:off x="5029200" y="4495800"/>
            <a:ext cx="7620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5562600" y="4800600"/>
            <a:ext cx="1890261" cy="400110"/>
          </a:xfrm>
          <a:prstGeom prst="rect">
            <a:avLst/>
          </a:prstGeom>
          <a:noFill/>
        </p:spPr>
        <p:txBody>
          <a:bodyPr wrap="none" rtlCol="0">
            <a:spAutoFit/>
          </a:bodyPr>
          <a:lstStyle/>
          <a:p>
            <a:r>
              <a:rPr lang="en-US" sz="1000" dirty="0" smtClean="0"/>
              <a:t>Note the (aq) to indicate a water</a:t>
            </a:r>
          </a:p>
          <a:p>
            <a:r>
              <a:rPr lang="en-US" sz="1000" dirty="0" smtClean="0"/>
              <a:t>solution</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Pressure</a:t>
            </a:r>
            <a:endParaRPr lang="en-US" dirty="0"/>
          </a:p>
        </p:txBody>
      </p:sp>
      <p:pic>
        <p:nvPicPr>
          <p:cNvPr id="4" name="Picture 3" descr="VP Table H.png"/>
          <p:cNvPicPr>
            <a:picLocks noChangeAspect="1"/>
          </p:cNvPicPr>
          <p:nvPr/>
        </p:nvPicPr>
        <p:blipFill>
          <a:blip r:embed="rId2"/>
          <a:stretch>
            <a:fillRect/>
          </a:stretch>
        </p:blipFill>
        <p:spPr>
          <a:xfrm>
            <a:off x="228600" y="1524000"/>
            <a:ext cx="5185803" cy="4343400"/>
          </a:xfrm>
          <a:prstGeom prst="rect">
            <a:avLst/>
          </a:prstGeom>
        </p:spPr>
      </p:pic>
      <p:sp>
        <p:nvSpPr>
          <p:cNvPr id="5" name="TextBox 4"/>
          <p:cNvSpPr txBox="1"/>
          <p:nvPr/>
        </p:nvSpPr>
        <p:spPr>
          <a:xfrm>
            <a:off x="5867400" y="1295400"/>
            <a:ext cx="3048000" cy="5078314"/>
          </a:xfrm>
          <a:prstGeom prst="rect">
            <a:avLst/>
          </a:prstGeom>
          <a:noFill/>
        </p:spPr>
        <p:txBody>
          <a:bodyPr wrap="square" rtlCol="0">
            <a:spAutoFit/>
          </a:bodyPr>
          <a:lstStyle/>
          <a:p>
            <a:pPr>
              <a:buFont typeface="Arial"/>
              <a:buChar char="•"/>
            </a:pPr>
            <a:r>
              <a:rPr lang="en-US" dirty="0" smtClean="0"/>
              <a:t> As you look at table H for the </a:t>
            </a:r>
          </a:p>
          <a:p>
            <a:r>
              <a:rPr lang="en-US" dirty="0" smtClean="0"/>
              <a:t>four liquids you can make the </a:t>
            </a:r>
          </a:p>
          <a:p>
            <a:r>
              <a:rPr lang="en-US" dirty="0" smtClean="0"/>
              <a:t>general statement – “as temperature increases the vapor pressure increases.”  The differences in vapor pressure are a function of the attractive forces between the molecules in each of the liquids.  The lower the attractive forces the higher the vapor pressure at a given temperature.</a:t>
            </a:r>
          </a:p>
          <a:p>
            <a:pPr>
              <a:buFont typeface="Arial"/>
              <a:buChar char="•"/>
            </a:pPr>
            <a:endParaRPr lang="en-US" dirty="0" smtClean="0"/>
          </a:p>
          <a:p>
            <a:pPr>
              <a:buFont typeface="Arial"/>
              <a:buChar char="•"/>
            </a:pPr>
            <a:r>
              <a:rPr lang="en-US" dirty="0" smtClean="0"/>
              <a:t> The hydrogen bonding in water gives it a reasonably lower vapor pressure than ethanol and </a:t>
            </a:r>
            <a:r>
              <a:rPr lang="en-US" dirty="0" err="1" smtClean="0"/>
              <a:t>propanone</a:t>
            </a:r>
            <a:r>
              <a:rPr lang="en-US" dirty="0" smtClean="0"/>
              <a:t>.</a:t>
            </a:r>
            <a:endParaRPr lang="en-US" dirty="0"/>
          </a:p>
        </p:txBody>
      </p:sp>
      <p:pic>
        <p:nvPicPr>
          <p:cNvPr id="6" name="Picture 5" descr="ethanol.png"/>
          <p:cNvPicPr>
            <a:picLocks noChangeAspect="1"/>
          </p:cNvPicPr>
          <p:nvPr/>
        </p:nvPicPr>
        <p:blipFill>
          <a:blip r:embed="rId3"/>
          <a:stretch>
            <a:fillRect/>
          </a:stretch>
        </p:blipFill>
        <p:spPr>
          <a:xfrm>
            <a:off x="3314886" y="2482968"/>
            <a:ext cx="533276" cy="509347"/>
          </a:xfrm>
          <a:prstGeom prst="rect">
            <a:avLst/>
          </a:prstGeom>
        </p:spPr>
      </p:pic>
      <p:pic>
        <p:nvPicPr>
          <p:cNvPr id="7" name="Picture 6" descr="Picture 4.png"/>
          <p:cNvPicPr>
            <a:picLocks noChangeAspect="1"/>
          </p:cNvPicPr>
          <p:nvPr/>
        </p:nvPicPr>
        <p:blipFill>
          <a:blip r:embed="rId4"/>
          <a:stretch>
            <a:fillRect/>
          </a:stretch>
        </p:blipFill>
        <p:spPr>
          <a:xfrm>
            <a:off x="2438400" y="2224373"/>
            <a:ext cx="635712" cy="517189"/>
          </a:xfrm>
          <a:prstGeom prst="rect">
            <a:avLst/>
          </a:prstGeom>
        </p:spPr>
      </p:pic>
      <p:pic>
        <p:nvPicPr>
          <p:cNvPr id="8" name="Picture 7" descr="water.png"/>
          <p:cNvPicPr>
            <a:picLocks noChangeAspect="1"/>
          </p:cNvPicPr>
          <p:nvPr/>
        </p:nvPicPr>
        <p:blipFill>
          <a:blip r:embed="rId5"/>
          <a:stretch>
            <a:fillRect/>
          </a:stretch>
        </p:blipFill>
        <p:spPr>
          <a:xfrm>
            <a:off x="4127556" y="2895667"/>
            <a:ext cx="215844" cy="259013"/>
          </a:xfrm>
          <a:prstGeom prst="rect">
            <a:avLst/>
          </a:prstGeom>
        </p:spPr>
      </p:pic>
      <p:pic>
        <p:nvPicPr>
          <p:cNvPr id="9" name="Picture 8" descr="Picture 2.png"/>
          <p:cNvPicPr>
            <a:picLocks noChangeAspect="1"/>
          </p:cNvPicPr>
          <p:nvPr/>
        </p:nvPicPr>
        <p:blipFill>
          <a:blip r:embed="rId6"/>
          <a:stretch>
            <a:fillRect/>
          </a:stretch>
        </p:blipFill>
        <p:spPr>
          <a:xfrm>
            <a:off x="4597368" y="4114800"/>
            <a:ext cx="507937" cy="3487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 Point</a:t>
            </a:r>
            <a:endParaRPr lang="en-US" dirty="0"/>
          </a:p>
        </p:txBody>
      </p:sp>
      <p:sp>
        <p:nvSpPr>
          <p:cNvPr id="3" name="Content Placeholder 2"/>
          <p:cNvSpPr>
            <a:spLocks noGrp="1"/>
          </p:cNvSpPr>
          <p:nvPr>
            <p:ph idx="1"/>
          </p:nvPr>
        </p:nvSpPr>
        <p:spPr/>
        <p:txBody>
          <a:bodyPr/>
          <a:lstStyle/>
          <a:p>
            <a:r>
              <a:rPr lang="en-US" sz="2400" dirty="0" smtClean="0"/>
              <a:t>Boiling Point is defined as the temperature at which the </a:t>
            </a:r>
            <a:r>
              <a:rPr lang="en-US" sz="2400" dirty="0" smtClean="0">
                <a:solidFill>
                  <a:schemeClr val="accent2"/>
                </a:solidFill>
              </a:rPr>
              <a:t>vapor pressure</a:t>
            </a:r>
            <a:r>
              <a:rPr lang="en-US" sz="2400" dirty="0" smtClean="0"/>
              <a:t> equals the opposing standard atmospheric pressure.</a:t>
            </a:r>
          </a:p>
          <a:p>
            <a:r>
              <a:rPr lang="en-US" sz="2400" dirty="0" smtClean="0"/>
              <a:t>When a nonvolatile particles are added to water to make a solution, the </a:t>
            </a:r>
            <a:r>
              <a:rPr lang="en-US" sz="2400" dirty="0" smtClean="0">
                <a:solidFill>
                  <a:srgbClr val="C0504D"/>
                </a:solidFill>
              </a:rPr>
              <a:t>boiling point of that solution is raised</a:t>
            </a:r>
            <a:r>
              <a:rPr lang="en-US" sz="2400" dirty="0" smtClean="0"/>
              <a:t>.</a:t>
            </a:r>
            <a:r>
              <a:rPr lang="en-US" dirty="0" smtClean="0"/>
              <a:t>  </a:t>
            </a:r>
            <a:endParaRPr lang="en-US" dirty="0"/>
          </a:p>
        </p:txBody>
      </p:sp>
      <p:grpSp>
        <p:nvGrpSpPr>
          <p:cNvPr id="76" name="Group 75"/>
          <p:cNvGrpSpPr/>
          <p:nvPr/>
        </p:nvGrpSpPr>
        <p:grpSpPr>
          <a:xfrm>
            <a:off x="1371597" y="3459756"/>
            <a:ext cx="6324603" cy="2941044"/>
            <a:chOff x="1371597" y="3612156"/>
            <a:chExt cx="6324603" cy="2941044"/>
          </a:xfrm>
        </p:grpSpPr>
        <p:sp>
          <p:nvSpPr>
            <p:cNvPr id="4" name="Round Same Side Corner Rectangle 3"/>
            <p:cNvSpPr/>
            <p:nvPr/>
          </p:nvSpPr>
          <p:spPr>
            <a:xfrm rot="10800000">
              <a:off x="1371598" y="4267200"/>
              <a:ext cx="1981201" cy="2285999"/>
            </a:xfrm>
            <a:prstGeom prst="round2SameRect">
              <a:avLst/>
            </a:prstGeom>
            <a:noFill/>
            <a:effectLst>
              <a:glow rad="635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water(SF).png"/>
            <p:cNvPicPr>
              <a:picLocks noChangeAspect="1"/>
            </p:cNvPicPr>
            <p:nvPr/>
          </p:nvPicPr>
          <p:blipFill>
            <a:blip r:embed="rId2"/>
            <a:stretch>
              <a:fillRect/>
            </a:stretch>
          </p:blipFill>
          <p:spPr>
            <a:xfrm rot="18372775">
              <a:off x="1566222" y="5776065"/>
              <a:ext cx="243895" cy="228361"/>
            </a:xfrm>
            <a:prstGeom prst="rect">
              <a:avLst/>
            </a:prstGeom>
          </p:spPr>
        </p:pic>
        <p:pic>
          <p:nvPicPr>
            <p:cNvPr id="6" name="Picture 5" descr="water(SF).png"/>
            <p:cNvPicPr>
              <a:picLocks noChangeAspect="1"/>
            </p:cNvPicPr>
            <p:nvPr/>
          </p:nvPicPr>
          <p:blipFill>
            <a:blip r:embed="rId2"/>
            <a:stretch>
              <a:fillRect/>
            </a:stretch>
          </p:blipFill>
          <p:spPr>
            <a:xfrm rot="2000655">
              <a:off x="1566687" y="6104328"/>
              <a:ext cx="243895" cy="228361"/>
            </a:xfrm>
            <a:prstGeom prst="rect">
              <a:avLst/>
            </a:prstGeom>
          </p:spPr>
        </p:pic>
        <p:pic>
          <p:nvPicPr>
            <p:cNvPr id="7" name="Picture 6" descr="water(SF).png"/>
            <p:cNvPicPr>
              <a:picLocks noChangeAspect="1"/>
            </p:cNvPicPr>
            <p:nvPr/>
          </p:nvPicPr>
          <p:blipFill>
            <a:blip r:embed="rId2"/>
            <a:stretch>
              <a:fillRect/>
            </a:stretch>
          </p:blipFill>
          <p:spPr>
            <a:xfrm rot="14497599">
              <a:off x="3025791" y="5897795"/>
              <a:ext cx="243895" cy="228361"/>
            </a:xfrm>
            <a:prstGeom prst="rect">
              <a:avLst/>
            </a:prstGeom>
          </p:spPr>
        </p:pic>
        <p:pic>
          <p:nvPicPr>
            <p:cNvPr id="8" name="Picture 7" descr="water(SF).png"/>
            <p:cNvPicPr>
              <a:picLocks noChangeAspect="1"/>
            </p:cNvPicPr>
            <p:nvPr/>
          </p:nvPicPr>
          <p:blipFill>
            <a:blip r:embed="rId2"/>
            <a:stretch>
              <a:fillRect/>
            </a:stretch>
          </p:blipFill>
          <p:spPr>
            <a:xfrm rot="18372775">
              <a:off x="2861621" y="6107760"/>
              <a:ext cx="243895" cy="228361"/>
            </a:xfrm>
            <a:prstGeom prst="rect">
              <a:avLst/>
            </a:prstGeom>
          </p:spPr>
        </p:pic>
        <p:pic>
          <p:nvPicPr>
            <p:cNvPr id="9" name="Picture 8" descr="water(SF).png"/>
            <p:cNvPicPr>
              <a:picLocks noChangeAspect="1"/>
            </p:cNvPicPr>
            <p:nvPr/>
          </p:nvPicPr>
          <p:blipFill>
            <a:blip r:embed="rId2"/>
            <a:stretch>
              <a:fillRect/>
            </a:stretch>
          </p:blipFill>
          <p:spPr>
            <a:xfrm rot="2000655">
              <a:off x="2048356" y="5931898"/>
              <a:ext cx="243895" cy="228361"/>
            </a:xfrm>
            <a:prstGeom prst="rect">
              <a:avLst/>
            </a:prstGeom>
          </p:spPr>
        </p:pic>
        <p:pic>
          <p:nvPicPr>
            <p:cNvPr id="10" name="Picture 9" descr="water(SF).png"/>
            <p:cNvPicPr>
              <a:picLocks noChangeAspect="1"/>
            </p:cNvPicPr>
            <p:nvPr/>
          </p:nvPicPr>
          <p:blipFill>
            <a:blip r:embed="rId2"/>
            <a:stretch>
              <a:fillRect/>
            </a:stretch>
          </p:blipFill>
          <p:spPr>
            <a:xfrm rot="18372775">
              <a:off x="2533283" y="6260159"/>
              <a:ext cx="243895" cy="228361"/>
            </a:xfrm>
            <a:prstGeom prst="rect">
              <a:avLst/>
            </a:prstGeom>
          </p:spPr>
        </p:pic>
        <p:pic>
          <p:nvPicPr>
            <p:cNvPr id="11" name="Picture 10" descr="water(SF).png"/>
            <p:cNvPicPr>
              <a:picLocks noChangeAspect="1"/>
            </p:cNvPicPr>
            <p:nvPr/>
          </p:nvPicPr>
          <p:blipFill>
            <a:blip r:embed="rId2"/>
            <a:stretch>
              <a:fillRect/>
            </a:stretch>
          </p:blipFill>
          <p:spPr>
            <a:xfrm rot="2000655">
              <a:off x="2048357" y="5610217"/>
              <a:ext cx="243895" cy="228361"/>
            </a:xfrm>
            <a:prstGeom prst="rect">
              <a:avLst/>
            </a:prstGeom>
          </p:spPr>
        </p:pic>
        <p:pic>
          <p:nvPicPr>
            <p:cNvPr id="12" name="Picture 11" descr="water(SF).png"/>
            <p:cNvPicPr>
              <a:picLocks noChangeAspect="1"/>
            </p:cNvPicPr>
            <p:nvPr/>
          </p:nvPicPr>
          <p:blipFill>
            <a:blip r:embed="rId2"/>
            <a:stretch>
              <a:fillRect/>
            </a:stretch>
          </p:blipFill>
          <p:spPr>
            <a:xfrm rot="4166378">
              <a:off x="2033802" y="6239246"/>
              <a:ext cx="243895" cy="228361"/>
            </a:xfrm>
            <a:prstGeom prst="rect">
              <a:avLst/>
            </a:prstGeom>
          </p:spPr>
        </p:pic>
        <p:pic>
          <p:nvPicPr>
            <p:cNvPr id="13" name="Picture 12" descr="water(SF).png"/>
            <p:cNvPicPr>
              <a:picLocks noChangeAspect="1"/>
            </p:cNvPicPr>
            <p:nvPr/>
          </p:nvPicPr>
          <p:blipFill>
            <a:blip r:embed="rId2"/>
            <a:stretch>
              <a:fillRect/>
            </a:stretch>
          </p:blipFill>
          <p:spPr>
            <a:xfrm rot="9776266">
              <a:off x="2369114" y="5914417"/>
              <a:ext cx="243895" cy="228361"/>
            </a:xfrm>
            <a:prstGeom prst="rect">
              <a:avLst/>
            </a:prstGeom>
          </p:spPr>
        </p:pic>
        <p:pic>
          <p:nvPicPr>
            <p:cNvPr id="14" name="Picture 13" descr="water(SF).png"/>
            <p:cNvPicPr>
              <a:picLocks noChangeAspect="1"/>
            </p:cNvPicPr>
            <p:nvPr/>
          </p:nvPicPr>
          <p:blipFill>
            <a:blip r:embed="rId2"/>
            <a:stretch>
              <a:fillRect/>
            </a:stretch>
          </p:blipFill>
          <p:spPr>
            <a:xfrm rot="3720362">
              <a:off x="2519197" y="5611359"/>
              <a:ext cx="243895" cy="228361"/>
            </a:xfrm>
            <a:prstGeom prst="rect">
              <a:avLst/>
            </a:prstGeom>
          </p:spPr>
        </p:pic>
        <p:pic>
          <p:nvPicPr>
            <p:cNvPr id="15" name="Picture 14" descr="water(SF).png"/>
            <p:cNvPicPr>
              <a:picLocks noChangeAspect="1"/>
            </p:cNvPicPr>
            <p:nvPr/>
          </p:nvPicPr>
          <p:blipFill>
            <a:blip r:embed="rId2"/>
            <a:stretch>
              <a:fillRect/>
            </a:stretch>
          </p:blipFill>
          <p:spPr>
            <a:xfrm rot="2000655">
              <a:off x="1490487" y="5534635"/>
              <a:ext cx="243895" cy="228361"/>
            </a:xfrm>
            <a:prstGeom prst="rect">
              <a:avLst/>
            </a:prstGeom>
          </p:spPr>
        </p:pic>
        <p:pic>
          <p:nvPicPr>
            <p:cNvPr id="16" name="Picture 15" descr="water(SF).png"/>
            <p:cNvPicPr>
              <a:picLocks noChangeAspect="1"/>
            </p:cNvPicPr>
            <p:nvPr/>
          </p:nvPicPr>
          <p:blipFill>
            <a:blip r:embed="rId2"/>
            <a:stretch>
              <a:fillRect/>
            </a:stretch>
          </p:blipFill>
          <p:spPr>
            <a:xfrm rot="9776266">
              <a:off x="2867375" y="5627697"/>
              <a:ext cx="243895" cy="228361"/>
            </a:xfrm>
            <a:prstGeom prst="rect">
              <a:avLst/>
            </a:prstGeom>
          </p:spPr>
        </p:pic>
        <p:cxnSp>
          <p:nvCxnSpPr>
            <p:cNvPr id="17" name="Straight Connector 16"/>
            <p:cNvCxnSpPr>
              <a:stCxn id="4" idx="0"/>
              <a:endCxn id="4" idx="2"/>
            </p:cNvCxnSpPr>
            <p:nvPr/>
          </p:nvCxnSpPr>
          <p:spPr>
            <a:xfrm rot="10800000" flipH="1">
              <a:off x="1371597" y="5410199"/>
              <a:ext cx="1981201"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Left-Right Arrow 17"/>
            <p:cNvSpPr/>
            <p:nvPr/>
          </p:nvSpPr>
          <p:spPr>
            <a:xfrm rot="18049549">
              <a:off x="2150479" y="5723377"/>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Right Arrow 18"/>
            <p:cNvSpPr/>
            <p:nvPr/>
          </p:nvSpPr>
          <p:spPr>
            <a:xfrm rot="14068598">
              <a:off x="2623350" y="6179212"/>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Left-Right Arrow 19"/>
            <p:cNvSpPr/>
            <p:nvPr/>
          </p:nvSpPr>
          <p:spPr>
            <a:xfrm rot="8641268">
              <a:off x="1661838" y="6204951"/>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Left-Right Arrow 20"/>
            <p:cNvSpPr/>
            <p:nvPr/>
          </p:nvSpPr>
          <p:spPr>
            <a:xfrm rot="3676995">
              <a:off x="1744928" y="5807461"/>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Left-Right Arrow 21"/>
            <p:cNvSpPr/>
            <p:nvPr/>
          </p:nvSpPr>
          <p:spPr>
            <a:xfrm rot="10800000">
              <a:off x="2648740" y="5886814"/>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triped Right Arrow 22"/>
            <p:cNvSpPr/>
            <p:nvPr/>
          </p:nvSpPr>
          <p:spPr>
            <a:xfrm rot="17404137">
              <a:off x="2459059" y="4945657"/>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ater(SF).png"/>
            <p:cNvPicPr>
              <a:picLocks noChangeAspect="1"/>
            </p:cNvPicPr>
            <p:nvPr/>
          </p:nvPicPr>
          <p:blipFill>
            <a:blip r:embed="rId2"/>
            <a:stretch>
              <a:fillRect/>
            </a:stretch>
          </p:blipFill>
          <p:spPr>
            <a:xfrm rot="9776266">
              <a:off x="3014690" y="4347717"/>
              <a:ext cx="243895" cy="228361"/>
            </a:xfrm>
            <a:prstGeom prst="rect">
              <a:avLst/>
            </a:prstGeom>
          </p:spPr>
        </p:pic>
        <p:sp>
          <p:nvSpPr>
            <p:cNvPr id="25" name="Striped Right Arrow 24"/>
            <p:cNvSpPr/>
            <p:nvPr/>
          </p:nvSpPr>
          <p:spPr>
            <a:xfrm rot="15105229">
              <a:off x="2042426" y="4656950"/>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water(SF).png"/>
            <p:cNvPicPr>
              <a:picLocks noChangeAspect="1"/>
            </p:cNvPicPr>
            <p:nvPr/>
          </p:nvPicPr>
          <p:blipFill>
            <a:blip r:embed="rId2"/>
            <a:stretch>
              <a:fillRect/>
            </a:stretch>
          </p:blipFill>
          <p:spPr>
            <a:xfrm rot="4823271">
              <a:off x="2345932" y="3911320"/>
              <a:ext cx="243895" cy="228361"/>
            </a:xfrm>
            <a:prstGeom prst="rect">
              <a:avLst/>
            </a:prstGeom>
          </p:spPr>
        </p:pic>
        <p:pic>
          <p:nvPicPr>
            <p:cNvPr id="27" name="Picture 26" descr="water(SF).png"/>
            <p:cNvPicPr>
              <a:picLocks noChangeAspect="1"/>
            </p:cNvPicPr>
            <p:nvPr/>
          </p:nvPicPr>
          <p:blipFill>
            <a:blip r:embed="rId2"/>
            <a:stretch>
              <a:fillRect/>
            </a:stretch>
          </p:blipFill>
          <p:spPr>
            <a:xfrm rot="608168">
              <a:off x="2677257" y="4358795"/>
              <a:ext cx="243895" cy="228361"/>
            </a:xfrm>
            <a:prstGeom prst="rect">
              <a:avLst/>
            </a:prstGeom>
          </p:spPr>
        </p:pic>
        <p:sp>
          <p:nvSpPr>
            <p:cNvPr id="28" name="Striped Right Arrow 27"/>
            <p:cNvSpPr/>
            <p:nvPr/>
          </p:nvSpPr>
          <p:spPr>
            <a:xfrm rot="17309790">
              <a:off x="1549380" y="4843198"/>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descr="water(SF).png"/>
            <p:cNvPicPr>
              <a:picLocks noChangeAspect="1"/>
            </p:cNvPicPr>
            <p:nvPr/>
          </p:nvPicPr>
          <p:blipFill>
            <a:blip r:embed="rId2"/>
            <a:stretch>
              <a:fillRect/>
            </a:stretch>
          </p:blipFill>
          <p:spPr>
            <a:xfrm rot="9776266">
              <a:off x="1971841" y="4347715"/>
              <a:ext cx="243895" cy="228361"/>
            </a:xfrm>
            <a:prstGeom prst="rect">
              <a:avLst/>
            </a:prstGeom>
          </p:spPr>
        </p:pic>
        <p:sp>
          <p:nvSpPr>
            <p:cNvPr id="30" name="Striped Right Arrow 29"/>
            <p:cNvSpPr/>
            <p:nvPr/>
          </p:nvSpPr>
          <p:spPr>
            <a:xfrm rot="15169956">
              <a:off x="1054450" y="4887660"/>
              <a:ext cx="1262452"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descr="water(SF).png"/>
            <p:cNvPicPr>
              <a:picLocks noChangeAspect="1"/>
            </p:cNvPicPr>
            <p:nvPr/>
          </p:nvPicPr>
          <p:blipFill>
            <a:blip r:embed="rId2"/>
            <a:stretch>
              <a:fillRect/>
            </a:stretch>
          </p:blipFill>
          <p:spPr>
            <a:xfrm rot="17926931">
              <a:off x="1402052" y="3933876"/>
              <a:ext cx="243895" cy="228361"/>
            </a:xfrm>
            <a:prstGeom prst="rect">
              <a:avLst/>
            </a:prstGeom>
          </p:spPr>
        </p:pic>
        <p:pic>
          <p:nvPicPr>
            <p:cNvPr id="32" name="Picture 31" descr="water(SF).png"/>
            <p:cNvPicPr>
              <a:picLocks noChangeAspect="1"/>
            </p:cNvPicPr>
            <p:nvPr/>
          </p:nvPicPr>
          <p:blipFill>
            <a:blip r:embed="rId2"/>
            <a:stretch>
              <a:fillRect/>
            </a:stretch>
          </p:blipFill>
          <p:spPr>
            <a:xfrm rot="9776266">
              <a:off x="2817396" y="3627082"/>
              <a:ext cx="243895" cy="228361"/>
            </a:xfrm>
            <a:prstGeom prst="rect">
              <a:avLst/>
            </a:prstGeom>
          </p:spPr>
        </p:pic>
        <p:pic>
          <p:nvPicPr>
            <p:cNvPr id="33" name="Picture 32" descr="water(SF).png"/>
            <p:cNvPicPr>
              <a:picLocks noChangeAspect="1"/>
            </p:cNvPicPr>
            <p:nvPr/>
          </p:nvPicPr>
          <p:blipFill>
            <a:blip r:embed="rId2"/>
            <a:stretch>
              <a:fillRect/>
            </a:stretch>
          </p:blipFill>
          <p:spPr>
            <a:xfrm rot="9776266">
              <a:off x="3017458" y="4945776"/>
              <a:ext cx="243895" cy="228361"/>
            </a:xfrm>
            <a:prstGeom prst="rect">
              <a:avLst/>
            </a:prstGeom>
          </p:spPr>
        </p:pic>
        <p:pic>
          <p:nvPicPr>
            <p:cNvPr id="34" name="Picture 33" descr="water(SF).png"/>
            <p:cNvPicPr>
              <a:picLocks noChangeAspect="1"/>
            </p:cNvPicPr>
            <p:nvPr/>
          </p:nvPicPr>
          <p:blipFill>
            <a:blip r:embed="rId2"/>
            <a:stretch>
              <a:fillRect/>
            </a:stretch>
          </p:blipFill>
          <p:spPr>
            <a:xfrm rot="9776266">
              <a:off x="2183537" y="4800838"/>
              <a:ext cx="243895" cy="228361"/>
            </a:xfrm>
            <a:prstGeom prst="rect">
              <a:avLst/>
            </a:prstGeom>
          </p:spPr>
        </p:pic>
        <p:pic>
          <p:nvPicPr>
            <p:cNvPr id="35" name="Picture 34" descr="water(SF).png"/>
            <p:cNvPicPr>
              <a:picLocks noChangeAspect="1"/>
            </p:cNvPicPr>
            <p:nvPr/>
          </p:nvPicPr>
          <p:blipFill>
            <a:blip r:embed="rId2"/>
            <a:stretch>
              <a:fillRect/>
            </a:stretch>
          </p:blipFill>
          <p:spPr>
            <a:xfrm rot="1993987">
              <a:off x="1807262" y="3888282"/>
              <a:ext cx="243895" cy="228361"/>
            </a:xfrm>
            <a:prstGeom prst="rect">
              <a:avLst/>
            </a:prstGeom>
          </p:spPr>
        </p:pic>
        <p:pic>
          <p:nvPicPr>
            <p:cNvPr id="36" name="Picture 35" descr="water(SF).png"/>
            <p:cNvPicPr>
              <a:picLocks noChangeAspect="1"/>
            </p:cNvPicPr>
            <p:nvPr/>
          </p:nvPicPr>
          <p:blipFill>
            <a:blip r:embed="rId2"/>
            <a:stretch>
              <a:fillRect/>
            </a:stretch>
          </p:blipFill>
          <p:spPr>
            <a:xfrm rot="14497599">
              <a:off x="7369192" y="5882869"/>
              <a:ext cx="243895" cy="228361"/>
            </a:xfrm>
            <a:prstGeom prst="rect">
              <a:avLst/>
            </a:prstGeom>
          </p:spPr>
        </p:pic>
        <p:pic>
          <p:nvPicPr>
            <p:cNvPr id="37" name="Picture 36" descr="water(SF).png"/>
            <p:cNvPicPr>
              <a:picLocks noChangeAspect="1"/>
            </p:cNvPicPr>
            <p:nvPr/>
          </p:nvPicPr>
          <p:blipFill>
            <a:blip r:embed="rId2"/>
            <a:stretch>
              <a:fillRect/>
            </a:stretch>
          </p:blipFill>
          <p:spPr>
            <a:xfrm rot="18372775">
              <a:off x="7205022" y="6092834"/>
              <a:ext cx="243895" cy="228361"/>
            </a:xfrm>
            <a:prstGeom prst="rect">
              <a:avLst/>
            </a:prstGeom>
          </p:spPr>
        </p:pic>
        <p:pic>
          <p:nvPicPr>
            <p:cNvPr id="38" name="Picture 37" descr="water(SF).png"/>
            <p:cNvPicPr>
              <a:picLocks noChangeAspect="1"/>
            </p:cNvPicPr>
            <p:nvPr/>
          </p:nvPicPr>
          <p:blipFill>
            <a:blip r:embed="rId2"/>
            <a:stretch>
              <a:fillRect/>
            </a:stretch>
          </p:blipFill>
          <p:spPr>
            <a:xfrm rot="2000655">
              <a:off x="6391757" y="5916972"/>
              <a:ext cx="243895" cy="228361"/>
            </a:xfrm>
            <a:prstGeom prst="rect">
              <a:avLst/>
            </a:prstGeom>
          </p:spPr>
        </p:pic>
        <p:pic>
          <p:nvPicPr>
            <p:cNvPr id="39" name="Picture 38" descr="water(SF).png"/>
            <p:cNvPicPr>
              <a:picLocks noChangeAspect="1"/>
            </p:cNvPicPr>
            <p:nvPr/>
          </p:nvPicPr>
          <p:blipFill>
            <a:blip r:embed="rId2"/>
            <a:stretch>
              <a:fillRect/>
            </a:stretch>
          </p:blipFill>
          <p:spPr>
            <a:xfrm rot="18372775">
              <a:off x="6876684" y="6245233"/>
              <a:ext cx="243895" cy="228361"/>
            </a:xfrm>
            <a:prstGeom prst="rect">
              <a:avLst/>
            </a:prstGeom>
          </p:spPr>
        </p:pic>
        <p:pic>
          <p:nvPicPr>
            <p:cNvPr id="40" name="Picture 39" descr="water(SF).png"/>
            <p:cNvPicPr>
              <a:picLocks noChangeAspect="1"/>
            </p:cNvPicPr>
            <p:nvPr/>
          </p:nvPicPr>
          <p:blipFill>
            <a:blip r:embed="rId2"/>
            <a:stretch>
              <a:fillRect/>
            </a:stretch>
          </p:blipFill>
          <p:spPr>
            <a:xfrm rot="9776266">
              <a:off x="6712515" y="5899491"/>
              <a:ext cx="243895" cy="228361"/>
            </a:xfrm>
            <a:prstGeom prst="rect">
              <a:avLst/>
            </a:prstGeom>
          </p:spPr>
        </p:pic>
        <p:pic>
          <p:nvPicPr>
            <p:cNvPr id="41" name="Picture 40" descr="water(SF).png"/>
            <p:cNvPicPr>
              <a:picLocks noChangeAspect="1"/>
            </p:cNvPicPr>
            <p:nvPr/>
          </p:nvPicPr>
          <p:blipFill>
            <a:blip r:embed="rId2"/>
            <a:stretch>
              <a:fillRect/>
            </a:stretch>
          </p:blipFill>
          <p:spPr>
            <a:xfrm rot="2000655">
              <a:off x="5833888" y="5519709"/>
              <a:ext cx="243895" cy="228361"/>
            </a:xfrm>
            <a:prstGeom prst="rect">
              <a:avLst/>
            </a:prstGeom>
          </p:spPr>
        </p:pic>
        <p:sp>
          <p:nvSpPr>
            <p:cNvPr id="42" name="Left-Right Arrow 41"/>
            <p:cNvSpPr/>
            <p:nvPr/>
          </p:nvSpPr>
          <p:spPr>
            <a:xfrm rot="14068598">
              <a:off x="6966751" y="6164286"/>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Left-Right Arrow 42"/>
            <p:cNvSpPr/>
            <p:nvPr/>
          </p:nvSpPr>
          <p:spPr>
            <a:xfrm rot="3676995">
              <a:off x="6088329" y="579253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Left-Right Arrow 43"/>
            <p:cNvSpPr/>
            <p:nvPr/>
          </p:nvSpPr>
          <p:spPr>
            <a:xfrm rot="10800000">
              <a:off x="6992141" y="5871888"/>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Striped Right Arrow 44"/>
            <p:cNvSpPr/>
            <p:nvPr/>
          </p:nvSpPr>
          <p:spPr>
            <a:xfrm rot="17404137">
              <a:off x="6802460" y="4930731"/>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descr="water(SF).png"/>
            <p:cNvPicPr>
              <a:picLocks noChangeAspect="1"/>
            </p:cNvPicPr>
            <p:nvPr/>
          </p:nvPicPr>
          <p:blipFill>
            <a:blip r:embed="rId2"/>
            <a:stretch>
              <a:fillRect/>
            </a:stretch>
          </p:blipFill>
          <p:spPr>
            <a:xfrm rot="9776266">
              <a:off x="7358091" y="4332791"/>
              <a:ext cx="243895" cy="228361"/>
            </a:xfrm>
            <a:prstGeom prst="rect">
              <a:avLst/>
            </a:prstGeom>
          </p:spPr>
        </p:pic>
        <p:sp>
          <p:nvSpPr>
            <p:cNvPr id="47" name="Striped Right Arrow 46"/>
            <p:cNvSpPr/>
            <p:nvPr/>
          </p:nvSpPr>
          <p:spPr>
            <a:xfrm rot="15105229">
              <a:off x="6385827" y="4642024"/>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Striped Right Arrow 47"/>
            <p:cNvSpPr/>
            <p:nvPr/>
          </p:nvSpPr>
          <p:spPr>
            <a:xfrm rot="17309790">
              <a:off x="5892781" y="4828272"/>
              <a:ext cx="881315"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9" name="Picture 48" descr="water(SF).png"/>
            <p:cNvPicPr>
              <a:picLocks noChangeAspect="1"/>
            </p:cNvPicPr>
            <p:nvPr/>
          </p:nvPicPr>
          <p:blipFill>
            <a:blip r:embed="rId2"/>
            <a:stretch>
              <a:fillRect/>
            </a:stretch>
          </p:blipFill>
          <p:spPr>
            <a:xfrm rot="9776266">
              <a:off x="6315242" y="4332789"/>
              <a:ext cx="243895" cy="228361"/>
            </a:xfrm>
            <a:prstGeom prst="rect">
              <a:avLst/>
            </a:prstGeom>
          </p:spPr>
        </p:pic>
        <p:sp>
          <p:nvSpPr>
            <p:cNvPr id="50" name="Striped Right Arrow 49"/>
            <p:cNvSpPr/>
            <p:nvPr/>
          </p:nvSpPr>
          <p:spPr>
            <a:xfrm rot="15169956">
              <a:off x="5397851" y="4872734"/>
              <a:ext cx="1262452"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 name="Picture 50" descr="water(SF).png"/>
            <p:cNvPicPr>
              <a:picLocks noChangeAspect="1"/>
            </p:cNvPicPr>
            <p:nvPr/>
          </p:nvPicPr>
          <p:blipFill>
            <a:blip r:embed="rId2"/>
            <a:stretch>
              <a:fillRect/>
            </a:stretch>
          </p:blipFill>
          <p:spPr>
            <a:xfrm rot="9776266">
              <a:off x="7160797" y="3612156"/>
              <a:ext cx="243895" cy="228361"/>
            </a:xfrm>
            <a:prstGeom prst="rect">
              <a:avLst/>
            </a:prstGeom>
          </p:spPr>
        </p:pic>
        <p:pic>
          <p:nvPicPr>
            <p:cNvPr id="52" name="Picture 51" descr="water(SF).png"/>
            <p:cNvPicPr>
              <a:picLocks noChangeAspect="1"/>
            </p:cNvPicPr>
            <p:nvPr/>
          </p:nvPicPr>
          <p:blipFill>
            <a:blip r:embed="rId2"/>
            <a:stretch>
              <a:fillRect/>
            </a:stretch>
          </p:blipFill>
          <p:spPr>
            <a:xfrm rot="9776266">
              <a:off x="6526938" y="4785912"/>
              <a:ext cx="243895" cy="228361"/>
            </a:xfrm>
            <a:prstGeom prst="rect">
              <a:avLst/>
            </a:prstGeom>
          </p:spPr>
        </p:pic>
        <p:pic>
          <p:nvPicPr>
            <p:cNvPr id="53" name="Picture 52" descr="water(SF).png"/>
            <p:cNvPicPr>
              <a:picLocks noChangeAspect="1"/>
            </p:cNvPicPr>
            <p:nvPr/>
          </p:nvPicPr>
          <p:blipFill>
            <a:blip r:embed="rId2"/>
            <a:stretch>
              <a:fillRect/>
            </a:stretch>
          </p:blipFill>
          <p:spPr>
            <a:xfrm rot="1993987">
              <a:off x="6150663" y="3873356"/>
              <a:ext cx="243895" cy="228361"/>
            </a:xfrm>
            <a:prstGeom prst="rect">
              <a:avLst/>
            </a:prstGeom>
          </p:spPr>
        </p:pic>
        <p:pic>
          <p:nvPicPr>
            <p:cNvPr id="54" name="Picture 53" descr="Chloride ion.png"/>
            <p:cNvPicPr>
              <a:picLocks noChangeAspect="1"/>
            </p:cNvPicPr>
            <p:nvPr/>
          </p:nvPicPr>
          <p:blipFill>
            <a:blip r:embed="rId3"/>
            <a:stretch>
              <a:fillRect/>
            </a:stretch>
          </p:blipFill>
          <p:spPr>
            <a:xfrm>
              <a:off x="6324600" y="5410200"/>
              <a:ext cx="381000" cy="390292"/>
            </a:xfrm>
            <a:prstGeom prst="rect">
              <a:avLst/>
            </a:prstGeom>
          </p:spPr>
        </p:pic>
        <p:pic>
          <p:nvPicPr>
            <p:cNvPr id="55" name="Picture 54" descr="sodium ion.png"/>
            <p:cNvPicPr>
              <a:picLocks noChangeAspect="1"/>
            </p:cNvPicPr>
            <p:nvPr/>
          </p:nvPicPr>
          <p:blipFill>
            <a:blip r:embed="rId4"/>
            <a:stretch>
              <a:fillRect/>
            </a:stretch>
          </p:blipFill>
          <p:spPr>
            <a:xfrm>
              <a:off x="3962400" y="5395273"/>
              <a:ext cx="297180" cy="304800"/>
            </a:xfrm>
            <a:prstGeom prst="rect">
              <a:avLst/>
            </a:prstGeom>
          </p:spPr>
        </p:pic>
        <p:pic>
          <p:nvPicPr>
            <p:cNvPr id="56" name="Picture 55" descr="Chloride ion.png"/>
            <p:cNvPicPr>
              <a:picLocks noChangeAspect="1"/>
            </p:cNvPicPr>
            <p:nvPr/>
          </p:nvPicPr>
          <p:blipFill>
            <a:blip r:embed="rId3"/>
            <a:stretch>
              <a:fillRect/>
            </a:stretch>
          </p:blipFill>
          <p:spPr>
            <a:xfrm>
              <a:off x="6477000" y="6162908"/>
              <a:ext cx="381000" cy="390292"/>
            </a:xfrm>
            <a:prstGeom prst="rect">
              <a:avLst/>
            </a:prstGeom>
          </p:spPr>
        </p:pic>
        <p:pic>
          <p:nvPicPr>
            <p:cNvPr id="57" name="Picture 56" descr="sodium ion.png"/>
            <p:cNvPicPr>
              <a:picLocks noChangeAspect="1"/>
            </p:cNvPicPr>
            <p:nvPr/>
          </p:nvPicPr>
          <p:blipFill>
            <a:blip r:embed="rId4"/>
            <a:stretch>
              <a:fillRect/>
            </a:stretch>
          </p:blipFill>
          <p:spPr>
            <a:xfrm>
              <a:off x="6709410" y="5375178"/>
              <a:ext cx="297180" cy="304800"/>
            </a:xfrm>
            <a:prstGeom prst="rect">
              <a:avLst/>
            </a:prstGeom>
          </p:spPr>
        </p:pic>
        <p:pic>
          <p:nvPicPr>
            <p:cNvPr id="58" name="Picture 57" descr="sodium ion.png"/>
            <p:cNvPicPr>
              <a:picLocks noChangeAspect="1"/>
            </p:cNvPicPr>
            <p:nvPr/>
          </p:nvPicPr>
          <p:blipFill>
            <a:blip r:embed="rId4"/>
            <a:stretch>
              <a:fillRect/>
            </a:stretch>
          </p:blipFill>
          <p:spPr>
            <a:xfrm>
              <a:off x="5729011" y="5886814"/>
              <a:ext cx="297180" cy="304800"/>
            </a:xfrm>
            <a:prstGeom prst="rect">
              <a:avLst/>
            </a:prstGeom>
          </p:spPr>
        </p:pic>
        <p:pic>
          <p:nvPicPr>
            <p:cNvPr id="59" name="Picture 58" descr="sodium ion.png"/>
            <p:cNvPicPr>
              <a:picLocks noChangeAspect="1"/>
            </p:cNvPicPr>
            <p:nvPr/>
          </p:nvPicPr>
          <p:blipFill>
            <a:blip r:embed="rId4"/>
            <a:stretch>
              <a:fillRect/>
            </a:stretch>
          </p:blipFill>
          <p:spPr>
            <a:xfrm>
              <a:off x="7399019" y="5411866"/>
              <a:ext cx="297180" cy="304800"/>
            </a:xfrm>
            <a:prstGeom prst="rect">
              <a:avLst/>
            </a:prstGeom>
          </p:spPr>
        </p:pic>
        <p:pic>
          <p:nvPicPr>
            <p:cNvPr id="60" name="Picture 59" descr="water(SF).png"/>
            <p:cNvPicPr>
              <a:picLocks noChangeAspect="1"/>
            </p:cNvPicPr>
            <p:nvPr/>
          </p:nvPicPr>
          <p:blipFill>
            <a:blip r:embed="rId2"/>
            <a:stretch>
              <a:fillRect/>
            </a:stretch>
          </p:blipFill>
          <p:spPr>
            <a:xfrm rot="2000655">
              <a:off x="5910088" y="6089402"/>
              <a:ext cx="243895" cy="228361"/>
            </a:xfrm>
            <a:prstGeom prst="rect">
              <a:avLst/>
            </a:prstGeom>
          </p:spPr>
        </p:pic>
        <p:sp>
          <p:nvSpPr>
            <p:cNvPr id="61" name="Left-Right Arrow 60"/>
            <p:cNvSpPr/>
            <p:nvPr/>
          </p:nvSpPr>
          <p:spPr>
            <a:xfrm rot="8641268">
              <a:off x="6005239" y="6190025"/>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 name="Straight Connector 61"/>
            <p:cNvCxnSpPr>
              <a:stCxn id="67" idx="0"/>
              <a:endCxn id="67" idx="2"/>
            </p:cNvCxnSpPr>
            <p:nvPr/>
          </p:nvCxnSpPr>
          <p:spPr>
            <a:xfrm rot="10800000" flipH="1">
              <a:off x="5714998" y="5395273"/>
              <a:ext cx="1981201" cy="1588"/>
            </a:xfrm>
            <a:prstGeom prst="line">
              <a:avLst/>
            </a:prstGeom>
          </p:spPr>
          <p:style>
            <a:lnRef idx="2">
              <a:schemeClr val="accent1"/>
            </a:lnRef>
            <a:fillRef idx="0">
              <a:schemeClr val="accent1"/>
            </a:fillRef>
            <a:effectRef idx="1">
              <a:schemeClr val="accent1"/>
            </a:effectRef>
            <a:fontRef idx="minor">
              <a:schemeClr val="tx1"/>
            </a:fontRef>
          </p:style>
        </p:cxnSp>
        <p:sp>
          <p:nvSpPr>
            <p:cNvPr id="63" name="Left-Right Arrow 62"/>
            <p:cNvSpPr/>
            <p:nvPr/>
          </p:nvSpPr>
          <p:spPr>
            <a:xfrm rot="18049549">
              <a:off x="6580646" y="5708451"/>
              <a:ext cx="381000" cy="152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4" name="Picture 63" descr="water(SF).png"/>
            <p:cNvPicPr>
              <a:picLocks noChangeAspect="1"/>
            </p:cNvPicPr>
            <p:nvPr/>
          </p:nvPicPr>
          <p:blipFill>
            <a:blip r:embed="rId2"/>
            <a:stretch>
              <a:fillRect/>
            </a:stretch>
          </p:blipFill>
          <p:spPr>
            <a:xfrm rot="3720362">
              <a:off x="6862598" y="5596433"/>
              <a:ext cx="243895" cy="228361"/>
            </a:xfrm>
            <a:prstGeom prst="rect">
              <a:avLst/>
            </a:prstGeom>
          </p:spPr>
        </p:pic>
        <p:pic>
          <p:nvPicPr>
            <p:cNvPr id="65" name="Picture 64" descr="Chloride ion.png"/>
            <p:cNvPicPr>
              <a:picLocks noChangeAspect="1"/>
            </p:cNvPicPr>
            <p:nvPr/>
          </p:nvPicPr>
          <p:blipFill>
            <a:blip r:embed="rId3"/>
            <a:stretch>
              <a:fillRect/>
            </a:stretch>
          </p:blipFill>
          <p:spPr>
            <a:xfrm>
              <a:off x="5739470" y="5406013"/>
              <a:ext cx="381000" cy="390292"/>
            </a:xfrm>
            <a:prstGeom prst="rect">
              <a:avLst/>
            </a:prstGeom>
          </p:spPr>
        </p:pic>
        <p:pic>
          <p:nvPicPr>
            <p:cNvPr id="66" name="Picture 65" descr="water(SF).png"/>
            <p:cNvPicPr>
              <a:picLocks noChangeAspect="1"/>
            </p:cNvPicPr>
            <p:nvPr/>
          </p:nvPicPr>
          <p:blipFill>
            <a:blip r:embed="rId2"/>
            <a:stretch>
              <a:fillRect/>
            </a:stretch>
          </p:blipFill>
          <p:spPr>
            <a:xfrm rot="18372775">
              <a:off x="5909623" y="5761139"/>
              <a:ext cx="243895" cy="228361"/>
            </a:xfrm>
            <a:prstGeom prst="rect">
              <a:avLst/>
            </a:prstGeom>
          </p:spPr>
        </p:pic>
        <p:sp>
          <p:nvSpPr>
            <p:cNvPr id="67" name="Round Same Side Corner Rectangle 66"/>
            <p:cNvSpPr/>
            <p:nvPr/>
          </p:nvSpPr>
          <p:spPr>
            <a:xfrm rot="10800000">
              <a:off x="5714999" y="4252274"/>
              <a:ext cx="1981201" cy="2285999"/>
            </a:xfrm>
            <a:prstGeom prst="round2SameRect">
              <a:avLst/>
            </a:prstGeom>
            <a:noFill/>
            <a:effectLst>
              <a:glow rad="635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8" name="Picture 67" descr="Chloride ion.png"/>
            <p:cNvPicPr>
              <a:picLocks noChangeAspect="1"/>
            </p:cNvPicPr>
            <p:nvPr/>
          </p:nvPicPr>
          <p:blipFill>
            <a:blip r:embed="rId3"/>
            <a:stretch>
              <a:fillRect/>
            </a:stretch>
          </p:blipFill>
          <p:spPr>
            <a:xfrm>
              <a:off x="3962400" y="4849883"/>
              <a:ext cx="381000" cy="390292"/>
            </a:xfrm>
            <a:prstGeom prst="rect">
              <a:avLst/>
            </a:prstGeom>
          </p:spPr>
        </p:pic>
        <p:sp>
          <p:nvSpPr>
            <p:cNvPr id="69" name="TextBox 68"/>
            <p:cNvSpPr txBox="1"/>
            <p:nvPr/>
          </p:nvSpPr>
          <p:spPr>
            <a:xfrm>
              <a:off x="4239064" y="4876800"/>
              <a:ext cx="942536" cy="276999"/>
            </a:xfrm>
            <a:prstGeom prst="rect">
              <a:avLst/>
            </a:prstGeom>
            <a:noFill/>
          </p:spPr>
          <p:txBody>
            <a:bodyPr wrap="none" rtlCol="0">
              <a:spAutoFit/>
            </a:bodyPr>
            <a:lstStyle/>
            <a:p>
              <a:r>
                <a:rPr lang="en-US" sz="1200" dirty="0" smtClean="0"/>
                <a:t>Chloride ion</a:t>
              </a:r>
              <a:endParaRPr lang="en-US" sz="1200" dirty="0"/>
            </a:p>
          </p:txBody>
        </p:sp>
        <p:sp>
          <p:nvSpPr>
            <p:cNvPr id="70" name="TextBox 69"/>
            <p:cNvSpPr txBox="1"/>
            <p:nvPr/>
          </p:nvSpPr>
          <p:spPr>
            <a:xfrm>
              <a:off x="4267200" y="5361801"/>
              <a:ext cx="888585" cy="276999"/>
            </a:xfrm>
            <a:prstGeom prst="rect">
              <a:avLst/>
            </a:prstGeom>
            <a:noFill/>
          </p:spPr>
          <p:txBody>
            <a:bodyPr wrap="none" rtlCol="0">
              <a:spAutoFit/>
            </a:bodyPr>
            <a:lstStyle/>
            <a:p>
              <a:r>
                <a:rPr lang="en-US" sz="1200" dirty="0" smtClean="0"/>
                <a:t>Sodium ion</a:t>
              </a:r>
              <a:endParaRPr lang="en-US" sz="1200" dirty="0"/>
            </a:p>
          </p:txBody>
        </p:sp>
        <p:pic>
          <p:nvPicPr>
            <p:cNvPr id="71" name="Picture 70" descr="water(SF).png"/>
            <p:cNvPicPr>
              <a:picLocks noChangeAspect="1"/>
            </p:cNvPicPr>
            <p:nvPr/>
          </p:nvPicPr>
          <p:blipFill>
            <a:blip r:embed="rId2"/>
            <a:stretch>
              <a:fillRect/>
            </a:stretch>
          </p:blipFill>
          <p:spPr>
            <a:xfrm rot="9776266">
              <a:off x="7210776" y="5612771"/>
              <a:ext cx="243895" cy="228361"/>
            </a:xfrm>
            <a:prstGeom prst="rect">
              <a:avLst/>
            </a:prstGeom>
          </p:spPr>
        </p:pic>
        <p:pic>
          <p:nvPicPr>
            <p:cNvPr id="72" name="Picture 71" descr="water(SF).png"/>
            <p:cNvPicPr>
              <a:picLocks noChangeAspect="1"/>
            </p:cNvPicPr>
            <p:nvPr/>
          </p:nvPicPr>
          <p:blipFill>
            <a:blip r:embed="rId2"/>
            <a:stretch>
              <a:fillRect/>
            </a:stretch>
          </p:blipFill>
          <p:spPr>
            <a:xfrm rot="4823271">
              <a:off x="6792793" y="3911321"/>
              <a:ext cx="243895" cy="228361"/>
            </a:xfrm>
            <a:prstGeom prst="rect">
              <a:avLst/>
            </a:prstGeom>
          </p:spPr>
        </p:pic>
        <p:pic>
          <p:nvPicPr>
            <p:cNvPr id="73" name="Picture 72" descr="water(SF).png"/>
            <p:cNvPicPr>
              <a:picLocks noChangeAspect="1"/>
            </p:cNvPicPr>
            <p:nvPr/>
          </p:nvPicPr>
          <p:blipFill>
            <a:blip r:embed="rId2"/>
            <a:stretch>
              <a:fillRect/>
            </a:stretch>
          </p:blipFill>
          <p:spPr>
            <a:xfrm rot="17926931">
              <a:off x="5739062" y="3933877"/>
              <a:ext cx="243895" cy="228361"/>
            </a:xfrm>
            <a:prstGeom prst="rect">
              <a:avLst/>
            </a:prstGeom>
          </p:spPr>
        </p:pic>
        <p:pic>
          <p:nvPicPr>
            <p:cNvPr id="74" name="Picture 73" descr="water(SF).png"/>
            <p:cNvPicPr>
              <a:picLocks noChangeAspect="1"/>
            </p:cNvPicPr>
            <p:nvPr/>
          </p:nvPicPr>
          <p:blipFill>
            <a:blip r:embed="rId2"/>
            <a:stretch>
              <a:fillRect/>
            </a:stretch>
          </p:blipFill>
          <p:spPr>
            <a:xfrm rot="608168">
              <a:off x="7053113" y="4363080"/>
              <a:ext cx="243895" cy="228361"/>
            </a:xfrm>
            <a:prstGeom prst="rect">
              <a:avLst/>
            </a:prstGeom>
          </p:spPr>
        </p:pic>
        <p:pic>
          <p:nvPicPr>
            <p:cNvPr id="75" name="Picture 74" descr="water(SF).png"/>
            <p:cNvPicPr>
              <a:picLocks noChangeAspect="1"/>
            </p:cNvPicPr>
            <p:nvPr/>
          </p:nvPicPr>
          <p:blipFill>
            <a:blip r:embed="rId2"/>
            <a:stretch>
              <a:fillRect/>
            </a:stretch>
          </p:blipFill>
          <p:spPr>
            <a:xfrm rot="9776266">
              <a:off x="7347970" y="4983756"/>
              <a:ext cx="243895" cy="228361"/>
            </a:xfrm>
            <a:prstGeom prst="rect">
              <a:avLst/>
            </a:prstGeom>
          </p:spPr>
        </p:pic>
      </p:grpSp>
      <p:sp>
        <p:nvSpPr>
          <p:cNvPr id="77" name="TextBox 76"/>
          <p:cNvSpPr txBox="1"/>
          <p:nvPr/>
        </p:nvSpPr>
        <p:spPr>
          <a:xfrm>
            <a:off x="1371596" y="6400800"/>
            <a:ext cx="2010812" cy="276999"/>
          </a:xfrm>
          <a:prstGeom prst="rect">
            <a:avLst/>
          </a:prstGeom>
          <a:noFill/>
        </p:spPr>
        <p:txBody>
          <a:bodyPr wrap="none" rtlCol="0">
            <a:spAutoFit/>
          </a:bodyPr>
          <a:lstStyle/>
          <a:p>
            <a:r>
              <a:rPr lang="en-US" sz="1200" dirty="0" smtClean="0"/>
              <a:t>Water boils at 100°C at 1 </a:t>
            </a:r>
            <a:r>
              <a:rPr lang="en-US" sz="1200" dirty="0" err="1" smtClean="0"/>
              <a:t>atm</a:t>
            </a:r>
            <a:endParaRPr lang="en-US" sz="1200" dirty="0"/>
          </a:p>
        </p:txBody>
      </p:sp>
      <p:sp>
        <p:nvSpPr>
          <p:cNvPr id="78" name="TextBox 77"/>
          <p:cNvSpPr txBox="1"/>
          <p:nvPr/>
        </p:nvSpPr>
        <p:spPr>
          <a:xfrm>
            <a:off x="5638800" y="6400800"/>
            <a:ext cx="2241118" cy="276999"/>
          </a:xfrm>
          <a:prstGeom prst="rect">
            <a:avLst/>
          </a:prstGeom>
          <a:noFill/>
        </p:spPr>
        <p:txBody>
          <a:bodyPr wrap="none" rtlCol="0">
            <a:spAutoFit/>
          </a:bodyPr>
          <a:lstStyle/>
          <a:p>
            <a:r>
              <a:rPr lang="en-US" sz="1200" dirty="0" smtClean="0"/>
              <a:t>NaCl solution at &gt; 100°C at 1 </a:t>
            </a:r>
            <a:r>
              <a:rPr lang="en-US" sz="1200" dirty="0" err="1" smtClean="0"/>
              <a:t>atm</a:t>
            </a:r>
            <a:endParaRPr lang="en-US" sz="1200" dirty="0"/>
          </a:p>
        </p:txBody>
      </p:sp>
      <p:sp>
        <p:nvSpPr>
          <p:cNvPr id="79" name="TextBox 78"/>
          <p:cNvSpPr txBox="1"/>
          <p:nvPr/>
        </p:nvSpPr>
        <p:spPr>
          <a:xfrm>
            <a:off x="3276600" y="6611779"/>
            <a:ext cx="2916183" cy="246221"/>
          </a:xfrm>
          <a:prstGeom prst="rect">
            <a:avLst/>
          </a:prstGeom>
          <a:noFill/>
        </p:spPr>
        <p:txBody>
          <a:bodyPr wrap="none" rtlCol="0">
            <a:spAutoFit/>
          </a:bodyPr>
          <a:lstStyle/>
          <a:p>
            <a:r>
              <a:rPr lang="en-US" sz="1000" dirty="0" smtClean="0"/>
              <a:t>*Visuals done using Spartan Model by </a:t>
            </a:r>
            <a:r>
              <a:rPr lang="en-US" sz="1000" dirty="0" err="1" smtClean="0"/>
              <a:t>WaveFunction</a:t>
            </a:r>
            <a:endParaRPr lang="en-US"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 Point (cont.)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elevation of the boiling point depends on the number of mols of particles present.  For each mol of particles in a kg of water the boiling point of the aqueous solution is elevated by 0.52°C.  That is called the boiling point elevation constant for water (0.52°C/m).</a:t>
            </a:r>
          </a:p>
          <a:p>
            <a:r>
              <a:rPr lang="en-US" sz="2400" dirty="0" smtClean="0"/>
              <a:t>Molecular compounds such as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do not break up into ions, so one mol of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would raise the boiling point 0.52°C.</a:t>
            </a:r>
          </a:p>
          <a:p>
            <a:r>
              <a:rPr lang="en-US" sz="2400" dirty="0" smtClean="0"/>
              <a:t>Ionic Compounds such as NaCl and CaCl</a:t>
            </a:r>
            <a:r>
              <a:rPr lang="en-US" sz="2400" baseline="-25000" dirty="0" smtClean="0"/>
              <a:t>2</a:t>
            </a:r>
            <a:r>
              <a:rPr lang="en-US" sz="2400" dirty="0" smtClean="0"/>
              <a:t> break up into ions in aqueous solution.  One mol of NaCl actually yields two mols of ions, one mol of CaCl</a:t>
            </a:r>
            <a:r>
              <a:rPr lang="en-US" sz="2400" baseline="-25000" dirty="0" smtClean="0"/>
              <a:t>2</a:t>
            </a:r>
            <a:r>
              <a:rPr lang="en-US" sz="2400" dirty="0" smtClean="0"/>
              <a:t> yields three mols of ions.  They would elevate the boiling point more than one mol of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Point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400" dirty="0" smtClean="0"/>
              <a:t>When water freezes the hydrogen bonds give water a rigid structure (water expands as it freezes).</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Adding NaCl or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 </a:t>
            </a:r>
            <a:r>
              <a:rPr lang="en-US" sz="2400" dirty="0" smtClean="0"/>
              <a:t>(any solute) to the water interferes with the formation of the hydrogen bonds.  The freezing point of an aqueous solution is lowered 1.86°C for each mol of particles per kg of water (1.86°C/m).</a:t>
            </a:r>
          </a:p>
        </p:txBody>
      </p:sp>
      <p:pic>
        <p:nvPicPr>
          <p:cNvPr id="4" name="Picture 3" descr="Picture 2.png"/>
          <p:cNvPicPr>
            <a:picLocks noChangeAspect="1"/>
          </p:cNvPicPr>
          <p:nvPr/>
        </p:nvPicPr>
        <p:blipFill>
          <a:blip r:embed="rId2"/>
          <a:stretch>
            <a:fillRect/>
          </a:stretch>
        </p:blipFill>
        <p:spPr>
          <a:xfrm>
            <a:off x="2667000" y="2362200"/>
            <a:ext cx="2125716" cy="2340180"/>
          </a:xfrm>
          <a:prstGeom prst="rect">
            <a:avLst/>
          </a:prstGeom>
        </p:spPr>
      </p:pic>
      <p:sp>
        <p:nvSpPr>
          <p:cNvPr id="5" name="Left Arrow 4"/>
          <p:cNvSpPr/>
          <p:nvPr/>
        </p:nvSpPr>
        <p:spPr>
          <a:xfrm>
            <a:off x="5105400" y="3352800"/>
            <a:ext cx="6858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91200" y="3124200"/>
            <a:ext cx="2362200" cy="646331"/>
          </a:xfrm>
          <a:prstGeom prst="rect">
            <a:avLst/>
          </a:prstGeom>
          <a:noFill/>
        </p:spPr>
        <p:txBody>
          <a:bodyPr wrap="square" rtlCol="0">
            <a:spAutoFit/>
          </a:bodyPr>
          <a:lstStyle/>
          <a:p>
            <a:r>
              <a:rPr lang="en-US" sz="1200" dirty="0" smtClean="0"/>
              <a:t>The solid water has a definite crystalline structure as a result of the hydrogen bonding</a:t>
            </a:r>
            <a:endParaRPr lang="en-US" sz="1200" dirty="0"/>
          </a:p>
        </p:txBody>
      </p:sp>
      <p:sp>
        <p:nvSpPr>
          <p:cNvPr id="7" name="Rectangle 6"/>
          <p:cNvSpPr/>
          <p:nvPr/>
        </p:nvSpPr>
        <p:spPr>
          <a:xfrm>
            <a:off x="6324600" y="6459379"/>
            <a:ext cx="2286000" cy="246221"/>
          </a:xfrm>
          <a:prstGeom prst="rect">
            <a:avLst/>
          </a:prstGeom>
        </p:spPr>
        <p:txBody>
          <a:bodyPr wrap="square">
            <a:spAutoFit/>
          </a:bodyPr>
          <a:lstStyle/>
          <a:p>
            <a:r>
              <a:rPr lang="en-US" sz="1000" dirty="0"/>
              <a:t>*Visual from Odyssey by </a:t>
            </a:r>
            <a:r>
              <a:rPr lang="en-US" sz="1000" dirty="0" err="1" smtClean="0"/>
              <a:t>WaveFunction</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dirty="0"/>
              <a:t>Terminology (cont.)</a:t>
            </a:r>
          </a:p>
        </p:txBody>
      </p:sp>
      <p:sp>
        <p:nvSpPr>
          <p:cNvPr id="33795" name="Rectangle 3"/>
          <p:cNvSpPr>
            <a:spLocks noGrp="1" noChangeArrowheads="1"/>
          </p:cNvSpPr>
          <p:nvPr>
            <p:ph type="body" idx="1"/>
          </p:nvPr>
        </p:nvSpPr>
        <p:spPr/>
        <p:txBody>
          <a:bodyPr/>
          <a:lstStyle/>
          <a:p>
            <a:pPr>
              <a:lnSpc>
                <a:spcPct val="90000"/>
              </a:lnSpc>
            </a:pPr>
            <a:r>
              <a:rPr lang="en-US" sz="2800" dirty="0">
                <a:solidFill>
                  <a:srgbClr val="000000"/>
                </a:solidFill>
              </a:rPr>
              <a:t>Electrolyte - aqueous solution that will conduct an electric </a:t>
            </a:r>
            <a:r>
              <a:rPr lang="en-US" sz="2800" dirty="0" smtClean="0">
                <a:solidFill>
                  <a:srgbClr val="000000"/>
                </a:solidFill>
              </a:rPr>
              <a:t>current (ions must be present)</a:t>
            </a:r>
          </a:p>
          <a:p>
            <a:pPr>
              <a:lnSpc>
                <a:spcPct val="90000"/>
              </a:lnSpc>
            </a:pPr>
            <a:r>
              <a:rPr lang="en-US" sz="2800" dirty="0" smtClean="0">
                <a:solidFill>
                  <a:srgbClr val="000000"/>
                </a:solidFill>
              </a:rPr>
              <a:t>Nonelectrolyte – no ions are present (water by itself is a nonelectrolyte/ a solution of alcohol and water).</a:t>
            </a:r>
          </a:p>
          <a:p>
            <a:pPr>
              <a:lnSpc>
                <a:spcPct val="90000"/>
              </a:lnSpc>
            </a:pPr>
            <a:r>
              <a:rPr lang="en-US" sz="2800" dirty="0" smtClean="0">
                <a:solidFill>
                  <a:srgbClr val="000000"/>
                </a:solidFill>
              </a:rPr>
              <a:t>Solubility </a:t>
            </a:r>
            <a:r>
              <a:rPr lang="en-US" sz="2800" dirty="0">
                <a:solidFill>
                  <a:srgbClr val="000000"/>
                </a:solidFill>
              </a:rPr>
              <a:t>- the amount of solute that will dissolve in a given amount of solvent at a certain </a:t>
            </a:r>
            <a:r>
              <a:rPr lang="en-US" sz="2800" dirty="0" smtClean="0">
                <a:solidFill>
                  <a:srgbClr val="000000"/>
                </a:solidFill>
              </a:rPr>
              <a:t>temperature.</a:t>
            </a:r>
          </a:p>
          <a:p>
            <a:pPr>
              <a:lnSpc>
                <a:spcPct val="90000"/>
              </a:lnSpc>
            </a:pPr>
            <a:r>
              <a:rPr lang="en-US" sz="2800" dirty="0">
                <a:solidFill>
                  <a:srgbClr val="000000"/>
                </a:solidFill>
              </a:rPr>
              <a:t>Dissociation - breaking apart into its ions</a:t>
            </a:r>
          </a:p>
          <a:p>
            <a:pPr lvl="1">
              <a:lnSpc>
                <a:spcPct val="90000"/>
              </a:lnSpc>
            </a:pPr>
            <a:r>
              <a:rPr lang="en-US" sz="2400" dirty="0">
                <a:solidFill>
                  <a:srgbClr val="000000"/>
                </a:solidFill>
              </a:rPr>
              <a:t>             KCl</a:t>
            </a:r>
            <a:r>
              <a:rPr lang="en-US" sz="2400" baseline="-25000" dirty="0">
                <a:solidFill>
                  <a:srgbClr val="000000"/>
                </a:solidFill>
              </a:rPr>
              <a:t>(s)  </a:t>
            </a:r>
            <a:r>
              <a:rPr lang="en-US" sz="2400" dirty="0">
                <a:solidFill>
                  <a:srgbClr val="000000"/>
                </a:solidFill>
              </a:rPr>
              <a:t>-&gt;  K</a:t>
            </a:r>
            <a:r>
              <a:rPr lang="en-US" sz="2400" baseline="30000" dirty="0">
                <a:solidFill>
                  <a:srgbClr val="000000"/>
                </a:solidFill>
              </a:rPr>
              <a:t>+</a:t>
            </a:r>
            <a:r>
              <a:rPr lang="en-US" sz="2400" baseline="-25000" dirty="0">
                <a:solidFill>
                  <a:srgbClr val="000000"/>
                </a:solidFill>
              </a:rPr>
              <a:t>(aq)  </a:t>
            </a:r>
            <a:r>
              <a:rPr lang="en-US" sz="2400" dirty="0">
                <a:solidFill>
                  <a:srgbClr val="000000"/>
                </a:solidFill>
              </a:rPr>
              <a:t>+  Cl</a:t>
            </a:r>
            <a:r>
              <a:rPr lang="en-US" sz="2400" baseline="30000" dirty="0">
                <a:solidFill>
                  <a:srgbClr val="000000"/>
                </a:solidFill>
              </a:rPr>
              <a:t>-</a:t>
            </a:r>
            <a:r>
              <a:rPr lang="en-US" sz="2400" baseline="-25000" dirty="0">
                <a:solidFill>
                  <a:srgbClr val="000000"/>
                </a:solidFill>
              </a:rPr>
              <a:t>(aq)</a:t>
            </a:r>
            <a:endParaRPr lang="en-US" sz="2400" dirty="0">
              <a:solidFill>
                <a:srgbClr val="000000"/>
              </a:solidFill>
            </a:endParaRPr>
          </a:p>
          <a:p>
            <a:pPr>
              <a:lnSpc>
                <a:spcPct val="90000"/>
              </a:lnSpc>
            </a:pPr>
            <a:r>
              <a:rPr lang="en-US" sz="2800" dirty="0">
                <a:solidFill>
                  <a:srgbClr val="000000"/>
                </a:solidFill>
              </a:rPr>
              <a:t>Miscible - mixable (water &amp; alcohol)</a:t>
            </a:r>
          </a:p>
          <a:p>
            <a:pPr>
              <a:lnSpc>
                <a:spcPct val="90000"/>
              </a:lnSpc>
            </a:pPr>
            <a:r>
              <a:rPr lang="en-US" sz="2800" dirty="0">
                <a:solidFill>
                  <a:srgbClr val="000000"/>
                </a:solidFill>
              </a:rPr>
              <a:t>Immiscible - will not mix (oil &amp; water)</a:t>
            </a:r>
            <a:endParaRPr lang="en-US" sz="2800" baseline="-25000" dirty="0">
              <a:solidFill>
                <a:srgbClr val="000000"/>
              </a:solidFill>
            </a:endParaRPr>
          </a:p>
          <a:p>
            <a:pPr lvl="1">
              <a:lnSpc>
                <a:spcPct val="90000"/>
              </a:lnSpc>
              <a:buFont typeface="Wingdings" pitchFamily="100" charset="2"/>
              <a:buNone/>
            </a:pPr>
            <a:endParaRPr lang="en-US" sz="2400" dirty="0"/>
          </a:p>
          <a:p>
            <a:pPr lvl="1">
              <a:lnSpc>
                <a:spcPct val="90000"/>
              </a:lnSpc>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dirty="0"/>
              <a:t>Solution Types</a:t>
            </a:r>
          </a:p>
        </p:txBody>
      </p:sp>
      <p:graphicFrame>
        <p:nvGraphicFramePr>
          <p:cNvPr id="30754" name="Group 34"/>
          <p:cNvGraphicFramePr>
            <a:graphicFrameLocks noGrp="1"/>
          </p:cNvGraphicFramePr>
          <p:nvPr>
            <p:ph type="tbl" idx="1"/>
          </p:nvPr>
        </p:nvGraphicFramePr>
        <p:xfrm>
          <a:off x="685800" y="1981200"/>
          <a:ext cx="7772400" cy="4543044"/>
        </p:xfrm>
        <a:graphic>
          <a:graphicData uri="http://schemas.openxmlformats.org/drawingml/2006/table">
            <a:tbl>
              <a:tblPr>
                <a:effectLst>
                  <a:innerShdw blurRad="63500" dist="50800" dir="13500000">
                    <a:srgbClr val="000000">
                      <a:alpha val="50000"/>
                    </a:srgbClr>
                  </a:innerShdw>
                </a:effectLst>
              </a:tblPr>
              <a:tblGrid>
                <a:gridCol w="1943100"/>
                <a:gridCol w="1943100"/>
                <a:gridCol w="1943100"/>
                <a:gridCol w="1943100"/>
              </a:tblGrid>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Solvent/ Solute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Gas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Alloys</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Brass(Zn/Cu)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Salt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Liquid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Amalgams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rgbClr val="000000"/>
                          </a:solidFill>
                          <a:effectLst>
                            <a:outerShdw blurRad="38100" dist="38100" dir="2700000" algn="tl">
                              <a:srgbClr val="000000"/>
                            </a:outerShdw>
                          </a:effectLst>
                          <a:latin typeface="Arial" pitchFamily="100" charset="0"/>
                        </a:rPr>
                        <a:t>Alcohol &amp; </a:t>
                      </a:r>
                      <a:r>
                        <a:rPr kumimoji="0" lang="en-US" sz="2800" b="0" i="0" u="none" strike="noStrike" cap="none" normalizeH="0" baseline="0" dirty="0" smtClean="0">
                          <a:ln>
                            <a:noFill/>
                          </a:ln>
                          <a:solidFill>
                            <a:srgbClr val="000000"/>
                          </a:solidFill>
                          <a:effectLst>
                            <a:outerShdw blurRad="38100" dist="38100" dir="2700000" algn="tl">
                              <a:srgbClr val="000000"/>
                            </a:outerShdw>
                          </a:effectLst>
                          <a:latin typeface="Arial" pitchFamily="100" charset="0"/>
                        </a:rPr>
                        <a:t>water</a:t>
                      </a:r>
                      <a:endParaRPr kumimoji="0" lang="en-US" sz="2800" b="0" i="0" u="none" strike="noStrike" cap="none" normalizeH="0" baseline="0" dirty="0">
                        <a:ln>
                          <a:noFill/>
                        </a:ln>
                        <a:solidFill>
                          <a:srgbClr val="000000"/>
                        </a:solidFill>
                        <a:effectLst>
                          <a:outerShdw blurRad="38100" dist="38100" dir="2700000" algn="tl">
                            <a:srgbClr val="000000"/>
                          </a:outerShdw>
                        </a:effectLst>
                        <a:latin typeface="Arial" pitchFamily="10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H</a:t>
                      </a:r>
                      <a:r>
                        <a:rPr kumimoji="0" lang="en-US" sz="2800" b="0" i="0" u="none" strike="noStrike" cap="none" normalizeH="0" baseline="-25000" dirty="0">
                          <a:ln>
                            <a:noFill/>
                          </a:ln>
                          <a:solidFill>
                            <a:schemeClr val="tx1"/>
                          </a:solidFill>
                          <a:effectLst>
                            <a:outerShdw blurRad="38100" dist="38100" dir="2700000" algn="tl">
                              <a:srgbClr val="000000"/>
                            </a:outerShdw>
                          </a:effectLst>
                          <a:latin typeface="Arial" pitchFamily="100" charset="0"/>
                        </a:rPr>
                        <a:t>2</a:t>
                      </a: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 in 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rgbClr val="000000"/>
                          </a:solidFill>
                          <a:effectLst>
                            <a:outerShdw blurRad="38100" dist="38100" dir="2700000" algn="tl">
                              <a:srgbClr val="000000"/>
                            </a:outerShdw>
                          </a:effectLst>
                          <a:latin typeface="Arial" pitchFamily="100" charset="0"/>
                        </a:rPr>
                        <a:t>Soda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dirty="0"/>
              <a:t>Solubility Factors</a:t>
            </a:r>
          </a:p>
        </p:txBody>
      </p:sp>
      <p:sp>
        <p:nvSpPr>
          <p:cNvPr id="34819" name="Rectangle 3"/>
          <p:cNvSpPr>
            <a:spLocks noGrp="1" noChangeArrowheads="1"/>
          </p:cNvSpPr>
          <p:nvPr>
            <p:ph type="body" idx="1"/>
          </p:nvPr>
        </p:nvSpPr>
        <p:spPr/>
        <p:txBody>
          <a:bodyPr/>
          <a:lstStyle/>
          <a:p>
            <a:r>
              <a:rPr lang="en-US" dirty="0"/>
              <a:t>It is important to distinguish between factors that </a:t>
            </a:r>
            <a:r>
              <a:rPr lang="en-US" dirty="0">
                <a:solidFill>
                  <a:schemeClr val="tx2">
                    <a:lumMod val="60000"/>
                    <a:lumOff val="40000"/>
                  </a:schemeClr>
                </a:solidFill>
              </a:rPr>
              <a:t>speed up</a:t>
            </a:r>
            <a:r>
              <a:rPr lang="en-US" dirty="0"/>
              <a:t> solubility and those that </a:t>
            </a:r>
            <a:r>
              <a:rPr lang="en-US" dirty="0">
                <a:solidFill>
                  <a:srgbClr val="558ED5"/>
                </a:solidFill>
              </a:rPr>
              <a:t>change </a:t>
            </a:r>
            <a:r>
              <a:rPr lang="en-US" dirty="0"/>
              <a:t>the </a:t>
            </a:r>
            <a:r>
              <a:rPr lang="en-US" dirty="0">
                <a:solidFill>
                  <a:srgbClr val="558ED5"/>
                </a:solidFill>
              </a:rPr>
              <a:t>solubility</a:t>
            </a:r>
            <a:r>
              <a:rPr lang="en-US" dirty="0"/>
              <a:t>.  The following have an effect on how much will go into solution -</a:t>
            </a:r>
          </a:p>
          <a:p>
            <a:pPr lvl="1"/>
            <a:r>
              <a:rPr lang="en-US" dirty="0">
                <a:solidFill>
                  <a:srgbClr val="558ED5"/>
                </a:solidFill>
              </a:rPr>
              <a:t>Nature of the solute and solvent</a:t>
            </a:r>
          </a:p>
          <a:p>
            <a:pPr lvl="1"/>
            <a:r>
              <a:rPr lang="en-US" dirty="0">
                <a:solidFill>
                  <a:srgbClr val="558ED5"/>
                </a:solidFill>
              </a:rPr>
              <a:t>Temperature</a:t>
            </a:r>
          </a:p>
          <a:p>
            <a:pPr lvl="1"/>
            <a:r>
              <a:rPr lang="en-US" dirty="0">
                <a:solidFill>
                  <a:srgbClr val="558ED5"/>
                </a:solidFill>
              </a:rPr>
              <a:t>Pressure (gases)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a:t>Solubility Factors</a:t>
            </a:r>
          </a:p>
        </p:txBody>
      </p:sp>
      <p:sp>
        <p:nvSpPr>
          <p:cNvPr id="35843" name="Rectangle 3"/>
          <p:cNvSpPr>
            <a:spLocks noGrp="1" noChangeArrowheads="1"/>
          </p:cNvSpPr>
          <p:nvPr>
            <p:ph type="body" idx="1"/>
          </p:nvPr>
        </p:nvSpPr>
        <p:spPr/>
        <p:txBody>
          <a:bodyPr/>
          <a:lstStyle/>
          <a:p>
            <a:r>
              <a:rPr lang="en-US" dirty="0"/>
              <a:t>The following will effect how fast something goes into solution -</a:t>
            </a:r>
          </a:p>
          <a:p>
            <a:pPr lvl="1"/>
            <a:r>
              <a:rPr lang="en-US" dirty="0">
                <a:solidFill>
                  <a:srgbClr val="558ED5"/>
                </a:solidFill>
              </a:rPr>
              <a:t>Surface Area</a:t>
            </a:r>
          </a:p>
          <a:p>
            <a:pPr lvl="1"/>
            <a:r>
              <a:rPr lang="en-US" dirty="0">
                <a:solidFill>
                  <a:srgbClr val="558ED5"/>
                </a:solidFill>
              </a:rPr>
              <a:t>Stirring</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a:t>Nature of the Substances</a:t>
            </a:r>
          </a:p>
        </p:txBody>
      </p:sp>
      <p:graphicFrame>
        <p:nvGraphicFramePr>
          <p:cNvPr id="36891" name="Group 27"/>
          <p:cNvGraphicFramePr>
            <a:graphicFrameLocks noGrp="1"/>
          </p:cNvGraphicFramePr>
          <p:nvPr>
            <p:ph type="tbl" idx="1"/>
          </p:nvPr>
        </p:nvGraphicFramePr>
        <p:xfrm>
          <a:off x="685800" y="1752600"/>
          <a:ext cx="7772400" cy="4117848"/>
        </p:xfrm>
        <a:graphic>
          <a:graphicData uri="http://schemas.openxmlformats.org/drawingml/2006/table">
            <a:tbl>
              <a:tblPr/>
              <a:tblGrid>
                <a:gridCol w="2590800"/>
                <a:gridCol w="2590800"/>
                <a:gridCol w="2590800"/>
              </a:tblGrid>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2">
                              <a:lumMod val="60000"/>
                              <a:lumOff val="40000"/>
                            </a:schemeClr>
                          </a:solidFill>
                          <a:effectLst>
                            <a:outerShdw blurRad="38100" dist="38100" dir="2700000" algn="tl">
                              <a:srgbClr val="000000"/>
                            </a:outerShdw>
                          </a:effectLst>
                          <a:latin typeface="Arial" pitchFamily="100" charset="0"/>
                        </a:rPr>
                        <a:t>Solute</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2">
                              <a:lumMod val="60000"/>
                              <a:lumOff val="40000"/>
                            </a:schemeClr>
                          </a:solidFill>
                          <a:effectLst>
                            <a:outerShdw blurRad="38100" dist="38100" dir="2700000" algn="tl">
                              <a:srgbClr val="000000"/>
                            </a:outerShdw>
                          </a:effectLst>
                          <a:latin typeface="Arial" pitchFamily="100"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rgbClr val="558ED5"/>
                          </a:solidFill>
                          <a:effectLst>
                            <a:outerShdw blurRad="38100" dist="38100" dir="2700000" algn="tl">
                              <a:srgbClr val="000000"/>
                            </a:outerShdw>
                          </a:effectLst>
                          <a:latin typeface="Arial" pitchFamily="100" charset="0"/>
                        </a:rPr>
                        <a:t>Non Polar Solvent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rgbClr val="558ED5"/>
                          </a:solidFill>
                          <a:effectLst>
                            <a:outerShdw blurRad="38100" dist="38100" dir="2700000" algn="tl">
                              <a:srgbClr val="000000"/>
                            </a:outerShdw>
                          </a:effectLst>
                          <a:latin typeface="Arial" pitchFamily="100" charset="0"/>
                        </a:rPr>
                        <a:t>Polar </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rgbClr val="558ED5"/>
                          </a:solidFill>
                          <a:effectLst>
                            <a:outerShdw blurRad="38100" dist="38100" dir="2700000" algn="tl">
                              <a:srgbClr val="000000"/>
                            </a:outerShdw>
                          </a:effectLst>
                          <a:latin typeface="Arial" pitchFamily="100" charset="0"/>
                        </a:rPr>
                        <a:t>Solvent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Nonpolar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Soluble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Insoluble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Polar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Insoluble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Soluble</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Ionic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Insoluble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0"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pitchFamily="100" charset="0"/>
                        </a:rPr>
                        <a:t>Soluble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2" name="AutoShape 28">
            <a:hlinkClick r:id="rId2" highlightClick="1"/>
          </p:cNvPr>
          <p:cNvSpPr>
            <a:spLocks noChangeArrowheads="1"/>
          </p:cNvSpPr>
          <p:nvPr/>
        </p:nvSpPr>
        <p:spPr bwMode="auto">
          <a:xfrm>
            <a:off x="7620000" y="5867400"/>
            <a:ext cx="838200" cy="685800"/>
          </a:xfrm>
          <a:prstGeom prst="actionButtonBlank">
            <a:avLst/>
          </a:prstGeom>
          <a:noFill/>
          <a:ln w="9525">
            <a:solidFill>
              <a:schemeClr val="tx1"/>
            </a:solidFill>
            <a:miter lim="800000"/>
            <a:headEnd/>
            <a:tailEnd/>
          </a:ln>
        </p:spPr>
        <p:txBody>
          <a:bodyPr wrap="none" anchor="ctr">
            <a:prstTxWarp prst="textNoShape">
              <a:avLst/>
            </a:prstTxWarp>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Dissolves Like”</a:t>
            </a:r>
            <a:endParaRPr lang="en-US" dirty="0"/>
          </a:p>
        </p:txBody>
      </p:sp>
      <p:sp>
        <p:nvSpPr>
          <p:cNvPr id="4" name="TextBox 3"/>
          <p:cNvSpPr txBox="1"/>
          <p:nvPr/>
        </p:nvSpPr>
        <p:spPr>
          <a:xfrm>
            <a:off x="1066801" y="1828800"/>
            <a:ext cx="7162800" cy="1569660"/>
          </a:xfrm>
          <a:prstGeom prst="rect">
            <a:avLst/>
          </a:prstGeom>
          <a:noFill/>
        </p:spPr>
        <p:txBody>
          <a:bodyPr wrap="square" rtlCol="0">
            <a:spAutoFit/>
          </a:bodyPr>
          <a:lstStyle/>
          <a:p>
            <a:r>
              <a:rPr lang="en-US" sz="3200" dirty="0" smtClean="0"/>
              <a:t>In chemistry the phrase is used to describe how solutes and solvents will interact with each other.</a:t>
            </a:r>
          </a:p>
          <a:p>
            <a:endParaRPr lang="en-US" sz="3200" dirty="0"/>
          </a:p>
        </p:txBody>
      </p:sp>
      <p:pic>
        <p:nvPicPr>
          <p:cNvPr id="5" name="Picture 4" descr="Picture 1.png"/>
          <p:cNvPicPr>
            <a:picLocks noChangeAspect="1"/>
          </p:cNvPicPr>
          <p:nvPr/>
        </p:nvPicPr>
        <p:blipFill>
          <a:blip r:embed="rId2"/>
          <a:stretch>
            <a:fillRect/>
          </a:stretch>
        </p:blipFill>
        <p:spPr>
          <a:xfrm>
            <a:off x="838200" y="4156982"/>
            <a:ext cx="1909969" cy="1939018"/>
          </a:xfrm>
          <a:prstGeom prst="rect">
            <a:avLst/>
          </a:prstGeom>
        </p:spPr>
      </p:pic>
      <p:pic>
        <p:nvPicPr>
          <p:cNvPr id="6" name="Picture 5" descr="CCl4.png"/>
          <p:cNvPicPr>
            <a:picLocks noChangeAspect="1"/>
          </p:cNvPicPr>
          <p:nvPr/>
        </p:nvPicPr>
        <p:blipFill>
          <a:blip r:embed="rId3"/>
          <a:stretch>
            <a:fillRect/>
          </a:stretch>
        </p:blipFill>
        <p:spPr>
          <a:xfrm>
            <a:off x="2991048" y="4349949"/>
            <a:ext cx="598246" cy="603051"/>
          </a:xfrm>
          <a:prstGeom prst="rect">
            <a:avLst/>
          </a:prstGeom>
        </p:spPr>
      </p:pic>
      <p:pic>
        <p:nvPicPr>
          <p:cNvPr id="7" name="Picture 6" descr="CCl4.png"/>
          <p:cNvPicPr>
            <a:picLocks noChangeAspect="1"/>
          </p:cNvPicPr>
          <p:nvPr/>
        </p:nvPicPr>
        <p:blipFill>
          <a:blip r:embed="rId3"/>
          <a:stretch>
            <a:fillRect/>
          </a:stretch>
        </p:blipFill>
        <p:spPr>
          <a:xfrm>
            <a:off x="2362200" y="4038600"/>
            <a:ext cx="598246" cy="603051"/>
          </a:xfrm>
          <a:prstGeom prst="rect">
            <a:avLst/>
          </a:prstGeom>
        </p:spPr>
      </p:pic>
      <p:pic>
        <p:nvPicPr>
          <p:cNvPr id="8" name="Picture 7" descr="CCl4.png"/>
          <p:cNvPicPr>
            <a:picLocks noChangeAspect="1"/>
          </p:cNvPicPr>
          <p:nvPr/>
        </p:nvPicPr>
        <p:blipFill>
          <a:blip r:embed="rId3"/>
          <a:stretch>
            <a:fillRect/>
          </a:stretch>
        </p:blipFill>
        <p:spPr>
          <a:xfrm>
            <a:off x="2819400" y="5035749"/>
            <a:ext cx="598246" cy="603051"/>
          </a:xfrm>
          <a:prstGeom prst="rect">
            <a:avLst/>
          </a:prstGeom>
        </p:spPr>
      </p:pic>
      <p:sp>
        <p:nvSpPr>
          <p:cNvPr id="9" name="TextBox 8"/>
          <p:cNvSpPr txBox="1"/>
          <p:nvPr/>
        </p:nvSpPr>
        <p:spPr>
          <a:xfrm>
            <a:off x="1371600" y="6107668"/>
            <a:ext cx="672780" cy="307777"/>
          </a:xfrm>
          <a:prstGeom prst="rect">
            <a:avLst/>
          </a:prstGeom>
          <a:noFill/>
        </p:spPr>
        <p:txBody>
          <a:bodyPr wrap="none" rtlCol="0">
            <a:spAutoFit/>
          </a:bodyPr>
          <a:lstStyle/>
          <a:p>
            <a:r>
              <a:rPr lang="en-US" sz="1400" dirty="0" smtClean="0"/>
              <a:t>I</a:t>
            </a:r>
            <a:r>
              <a:rPr lang="en-US" sz="1400" baseline="-25000" dirty="0" smtClean="0"/>
              <a:t>2</a:t>
            </a:r>
            <a:r>
              <a:rPr lang="en-US" sz="1400" dirty="0" smtClean="0"/>
              <a:t> solid</a:t>
            </a:r>
            <a:endParaRPr lang="en-US" sz="1400" dirty="0"/>
          </a:p>
        </p:txBody>
      </p:sp>
      <p:sp>
        <p:nvSpPr>
          <p:cNvPr id="10" name="TextBox 9"/>
          <p:cNvSpPr txBox="1"/>
          <p:nvPr/>
        </p:nvSpPr>
        <p:spPr>
          <a:xfrm>
            <a:off x="2667000" y="5638800"/>
            <a:ext cx="925165" cy="307777"/>
          </a:xfrm>
          <a:prstGeom prst="rect">
            <a:avLst/>
          </a:prstGeom>
          <a:noFill/>
        </p:spPr>
        <p:txBody>
          <a:bodyPr wrap="none" rtlCol="0">
            <a:spAutoFit/>
          </a:bodyPr>
          <a:lstStyle/>
          <a:p>
            <a:r>
              <a:rPr lang="en-US" sz="1400" dirty="0" smtClean="0"/>
              <a:t>CCl</a:t>
            </a:r>
            <a:r>
              <a:rPr lang="en-US" sz="1400" baseline="-25000" dirty="0" smtClean="0"/>
              <a:t>4</a:t>
            </a:r>
            <a:r>
              <a:rPr lang="en-US" sz="1400" dirty="0" smtClean="0"/>
              <a:t> liquid</a:t>
            </a:r>
            <a:endParaRPr lang="en-US" sz="1400" dirty="0"/>
          </a:p>
        </p:txBody>
      </p:sp>
      <p:sp>
        <p:nvSpPr>
          <p:cNvPr id="11" name="Curved Up Arrow 10"/>
          <p:cNvSpPr/>
          <p:nvPr/>
        </p:nvSpPr>
        <p:spPr>
          <a:xfrm rot="19941541">
            <a:off x="2322200" y="6134232"/>
            <a:ext cx="914400" cy="381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2895600" y="6352401"/>
            <a:ext cx="1084251" cy="276999"/>
          </a:xfrm>
          <a:prstGeom prst="rect">
            <a:avLst/>
          </a:prstGeom>
          <a:noFill/>
        </p:spPr>
        <p:txBody>
          <a:bodyPr wrap="none" rtlCol="0">
            <a:spAutoFit/>
          </a:bodyPr>
          <a:lstStyle/>
          <a:p>
            <a:r>
              <a:rPr lang="en-US" sz="1200" dirty="0" smtClean="0"/>
              <a:t>Both nonpolar</a:t>
            </a:r>
            <a:endParaRPr lang="en-US" sz="1200" dirty="0"/>
          </a:p>
        </p:txBody>
      </p:sp>
      <p:pic>
        <p:nvPicPr>
          <p:cNvPr id="13" name="Picture 12" descr="ethanol.png"/>
          <p:cNvPicPr>
            <a:picLocks noChangeAspect="1"/>
          </p:cNvPicPr>
          <p:nvPr/>
        </p:nvPicPr>
        <p:blipFill>
          <a:blip r:embed="rId4"/>
          <a:stretch>
            <a:fillRect/>
          </a:stretch>
        </p:blipFill>
        <p:spPr>
          <a:xfrm>
            <a:off x="5906177" y="4470508"/>
            <a:ext cx="1180423" cy="1092092"/>
          </a:xfrm>
          <a:prstGeom prst="rect">
            <a:avLst/>
          </a:prstGeom>
        </p:spPr>
      </p:pic>
      <p:pic>
        <p:nvPicPr>
          <p:cNvPr id="14" name="Picture 13" descr="water SF.png"/>
          <p:cNvPicPr>
            <a:picLocks noChangeAspect="1"/>
          </p:cNvPicPr>
          <p:nvPr/>
        </p:nvPicPr>
        <p:blipFill>
          <a:blip r:embed="rId5"/>
          <a:stretch>
            <a:fillRect/>
          </a:stretch>
        </p:blipFill>
        <p:spPr>
          <a:xfrm rot="8696257" flipH="1">
            <a:off x="7015604" y="4803099"/>
            <a:ext cx="313036" cy="317384"/>
          </a:xfrm>
          <a:prstGeom prst="rect">
            <a:avLst/>
          </a:prstGeom>
        </p:spPr>
      </p:pic>
      <p:pic>
        <p:nvPicPr>
          <p:cNvPr id="15" name="Picture 14" descr="water SF.png"/>
          <p:cNvPicPr>
            <a:picLocks noChangeAspect="1"/>
          </p:cNvPicPr>
          <p:nvPr/>
        </p:nvPicPr>
        <p:blipFill>
          <a:blip r:embed="rId5"/>
          <a:stretch>
            <a:fillRect/>
          </a:stretch>
        </p:blipFill>
        <p:spPr>
          <a:xfrm rot="14748355" flipH="1">
            <a:off x="6787004" y="5078315"/>
            <a:ext cx="313036" cy="317384"/>
          </a:xfrm>
          <a:prstGeom prst="rect">
            <a:avLst/>
          </a:prstGeom>
        </p:spPr>
      </p:pic>
      <p:pic>
        <p:nvPicPr>
          <p:cNvPr id="16" name="Picture 15" descr="water SF.png"/>
          <p:cNvPicPr>
            <a:picLocks noChangeAspect="1"/>
          </p:cNvPicPr>
          <p:nvPr/>
        </p:nvPicPr>
        <p:blipFill>
          <a:blip r:embed="rId5"/>
          <a:stretch>
            <a:fillRect/>
          </a:stretch>
        </p:blipFill>
        <p:spPr>
          <a:xfrm rot="16456706" flipH="1">
            <a:off x="6615960" y="4473987"/>
            <a:ext cx="313036" cy="317384"/>
          </a:xfrm>
          <a:prstGeom prst="rect">
            <a:avLst/>
          </a:prstGeom>
        </p:spPr>
      </p:pic>
      <p:sp>
        <p:nvSpPr>
          <p:cNvPr id="17" name="TextBox 16"/>
          <p:cNvSpPr txBox="1"/>
          <p:nvPr/>
        </p:nvSpPr>
        <p:spPr>
          <a:xfrm>
            <a:off x="6041761" y="5590401"/>
            <a:ext cx="743701" cy="307777"/>
          </a:xfrm>
          <a:prstGeom prst="rect">
            <a:avLst/>
          </a:prstGeom>
          <a:noFill/>
        </p:spPr>
        <p:txBody>
          <a:bodyPr wrap="none" rtlCol="0">
            <a:spAutoFit/>
          </a:bodyPr>
          <a:lstStyle/>
          <a:p>
            <a:r>
              <a:rPr lang="en-US" sz="1400" dirty="0" smtClean="0"/>
              <a:t>ethanol</a:t>
            </a:r>
            <a:endParaRPr lang="en-US" sz="1400" dirty="0"/>
          </a:p>
        </p:txBody>
      </p:sp>
      <p:sp>
        <p:nvSpPr>
          <p:cNvPr id="18" name="TextBox 17"/>
          <p:cNvSpPr txBox="1"/>
          <p:nvPr/>
        </p:nvSpPr>
        <p:spPr>
          <a:xfrm>
            <a:off x="6723899" y="5334000"/>
            <a:ext cx="607859" cy="307777"/>
          </a:xfrm>
          <a:prstGeom prst="rect">
            <a:avLst/>
          </a:prstGeom>
          <a:noFill/>
        </p:spPr>
        <p:txBody>
          <a:bodyPr wrap="none" rtlCol="0">
            <a:spAutoFit/>
          </a:bodyPr>
          <a:lstStyle/>
          <a:p>
            <a:r>
              <a:rPr lang="en-US" sz="1400" dirty="0" smtClean="0"/>
              <a:t>water</a:t>
            </a:r>
            <a:endParaRPr lang="en-US" sz="1400" dirty="0"/>
          </a:p>
        </p:txBody>
      </p:sp>
      <p:sp>
        <p:nvSpPr>
          <p:cNvPr id="19" name="Curved Up Arrow 18"/>
          <p:cNvSpPr/>
          <p:nvPr/>
        </p:nvSpPr>
        <p:spPr>
          <a:xfrm rot="19941541">
            <a:off x="6513200" y="5752968"/>
            <a:ext cx="914400" cy="381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7086600" y="5971137"/>
            <a:ext cx="841396" cy="276999"/>
          </a:xfrm>
          <a:prstGeom prst="rect">
            <a:avLst/>
          </a:prstGeom>
          <a:noFill/>
        </p:spPr>
        <p:txBody>
          <a:bodyPr wrap="none" rtlCol="0">
            <a:spAutoFit/>
          </a:bodyPr>
          <a:lstStyle/>
          <a:p>
            <a:r>
              <a:rPr lang="en-US" sz="1200" dirty="0" smtClean="0"/>
              <a:t>Both polar</a:t>
            </a:r>
            <a:endParaRPr lang="en-US" sz="1200" dirty="0"/>
          </a:p>
        </p:txBody>
      </p:sp>
      <p:sp>
        <p:nvSpPr>
          <p:cNvPr id="22" name="TextBox 21"/>
          <p:cNvSpPr txBox="1"/>
          <p:nvPr/>
        </p:nvSpPr>
        <p:spPr>
          <a:xfrm>
            <a:off x="2438400" y="3505200"/>
            <a:ext cx="3944935" cy="369332"/>
          </a:xfrm>
          <a:prstGeom prst="rect">
            <a:avLst/>
          </a:prstGeom>
          <a:noFill/>
        </p:spPr>
        <p:txBody>
          <a:bodyPr wrap="none" rtlCol="0">
            <a:spAutoFit/>
          </a:bodyPr>
          <a:lstStyle/>
          <a:p>
            <a:r>
              <a:rPr lang="en-US" dirty="0" smtClean="0"/>
              <a:t>In Both cases the substances are soluble</a:t>
            </a:r>
            <a:endParaRPr lang="en-US" dirty="0"/>
          </a:p>
        </p:txBody>
      </p:sp>
      <p:sp>
        <p:nvSpPr>
          <p:cNvPr id="3" name="Rectangle 2"/>
          <p:cNvSpPr/>
          <p:nvPr/>
        </p:nvSpPr>
        <p:spPr>
          <a:xfrm>
            <a:off x="6324600" y="6459379"/>
            <a:ext cx="2286000" cy="246221"/>
          </a:xfrm>
          <a:prstGeom prst="rect">
            <a:avLst/>
          </a:prstGeom>
        </p:spPr>
        <p:txBody>
          <a:bodyPr wrap="square">
            <a:spAutoFit/>
          </a:bodyPr>
          <a:lstStyle/>
          <a:p>
            <a:r>
              <a:rPr lang="en-US" sz="1000" dirty="0"/>
              <a:t>*Visual from Odyssey by </a:t>
            </a:r>
            <a:r>
              <a:rPr lang="en-US" sz="1000" dirty="0" err="1" smtClean="0"/>
              <a:t>WaveFunction</a:t>
            </a:r>
            <a:endParaRPr lang="en-US" sz="10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TotalTime>
  <Words>2091</Words>
  <Application>Microsoft Macintosh PowerPoint</Application>
  <PresentationFormat>On-screen Show (4:3)</PresentationFormat>
  <Paragraphs>277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SOLUTIONS</vt:lpstr>
      <vt:lpstr>Solution - Definition</vt:lpstr>
      <vt:lpstr>Terminology</vt:lpstr>
      <vt:lpstr>Terminology (cont.)</vt:lpstr>
      <vt:lpstr>Solution Types</vt:lpstr>
      <vt:lpstr>Solubility Factors</vt:lpstr>
      <vt:lpstr>Solubility Factors</vt:lpstr>
      <vt:lpstr>Nature of the Substances</vt:lpstr>
      <vt:lpstr>“Like Dissolves Like”</vt:lpstr>
      <vt:lpstr>Polar vs Nonpolar</vt:lpstr>
      <vt:lpstr>“Like Dissolves Like”</vt:lpstr>
      <vt:lpstr>PowerPoint Presentation</vt:lpstr>
      <vt:lpstr>Nature of the Substances (cont.)</vt:lpstr>
      <vt:lpstr>TEMPERATURE</vt:lpstr>
      <vt:lpstr>Temperature &amp; Solubility</vt:lpstr>
      <vt:lpstr>PRESSURE</vt:lpstr>
      <vt:lpstr>Solution Conditions</vt:lpstr>
      <vt:lpstr>Solution Conditions</vt:lpstr>
      <vt:lpstr>Units of Concentration</vt:lpstr>
      <vt:lpstr>Mass Percent of Solute</vt:lpstr>
      <vt:lpstr>ppm &amp; ppb</vt:lpstr>
      <vt:lpstr>ppm Example</vt:lpstr>
      <vt:lpstr>Molarity</vt:lpstr>
      <vt:lpstr>Molarity Problems</vt:lpstr>
      <vt:lpstr>Molarity Dilution Problems</vt:lpstr>
      <vt:lpstr>Molality (m)</vt:lpstr>
      <vt:lpstr>Colligative Properties</vt:lpstr>
      <vt:lpstr>Vapor Pressure</vt:lpstr>
      <vt:lpstr>Vapor Pressure Lowering</vt:lpstr>
      <vt:lpstr>Vapor Pressure</vt:lpstr>
      <vt:lpstr>Boiling Point</vt:lpstr>
      <vt:lpstr>Boiling Point (cont.)</vt:lpstr>
      <vt:lpstr>Freezing 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Kenneth Schnobrich</dc:creator>
  <cp:lastModifiedBy>Kenneth Schnobrich</cp:lastModifiedBy>
  <cp:revision>65</cp:revision>
  <cp:lastPrinted>2008-03-09T22:29:59Z</cp:lastPrinted>
  <dcterms:created xsi:type="dcterms:W3CDTF">2008-08-19T16:05:23Z</dcterms:created>
  <dcterms:modified xsi:type="dcterms:W3CDTF">2013-05-22T17:51:59Z</dcterms:modified>
</cp:coreProperties>
</file>