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oleObject1.bin" ContentType="application/vnd.openxmlformats-officedocument.oleObject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9" r:id="rId9"/>
    <p:sldId id="270" r:id="rId10"/>
    <p:sldId id="312" r:id="rId11"/>
    <p:sldId id="267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309" r:id="rId35"/>
    <p:sldId id="311" r:id="rId36"/>
    <p:sldId id="310" r:id="rId37"/>
    <p:sldId id="297" r:id="rId38"/>
    <p:sldId id="298" r:id="rId39"/>
    <p:sldId id="299" r:id="rId40"/>
    <p:sldId id="300" r:id="rId41"/>
    <p:sldId id="301" r:id="rId42"/>
    <p:sldId id="303" r:id="rId43"/>
    <p:sldId id="302" r:id="rId44"/>
    <p:sldId id="304" r:id="rId45"/>
    <p:sldId id="305" r:id="rId46"/>
    <p:sldId id="307" r:id="rId47"/>
    <p:sldId id="308" r:id="rId48"/>
    <p:sldId id="306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4EF0D"/>
    <a:srgbClr val="FF7CFF"/>
    <a:srgbClr val="CC081E"/>
    <a:srgbClr val="15CC13"/>
    <a:srgbClr val="CC30B5"/>
    <a:srgbClr val="FFF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096" y="-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28800" cy="18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smtClean="0"/>
            </a:lvl1pPr>
          </a:lstStyle>
          <a:p>
            <a:pPr>
              <a:defRPr/>
            </a:pPr>
            <a:fld id="{47F36DFE-ACD9-BF44-82FB-791782009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6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smtClean="0"/>
            </a:lvl1pPr>
          </a:lstStyle>
          <a:p>
            <a:pPr>
              <a:defRPr/>
            </a:pPr>
            <a:fld id="{BAFA86FC-B844-1F45-9EE9-81044C5B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97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ＭＳ Ｐゴシック" pitchFamily="10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23DE66-8FDC-0A48-99CF-FC3E078C586E}" type="slidenum">
              <a:rPr lang="en-US" sz="1200" b="0" i="0"/>
              <a:pPr/>
              <a:t>1</a:t>
            </a:fld>
            <a:endParaRPr lang="en-US" sz="1200" b="0" i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5832D7-D443-BD48-A017-E96D86273274}" type="slidenum">
              <a:rPr lang="en-US" sz="1200" b="0" i="0"/>
              <a:pPr/>
              <a:t>11</a:t>
            </a:fld>
            <a:endParaRPr lang="en-US" sz="1200" b="0" i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C58B8A-A3BC-B145-A051-8F151C8057F2}" type="slidenum">
              <a:rPr lang="en-US" sz="1200" b="0" i="0"/>
              <a:pPr/>
              <a:t>12</a:t>
            </a:fld>
            <a:endParaRPr lang="en-US" sz="1200" b="0" i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18796-5A24-BA4D-A673-2E6D275E2E16}" type="slidenum">
              <a:rPr lang="en-US" sz="1200" b="0" i="0"/>
              <a:pPr/>
              <a:t>13</a:t>
            </a:fld>
            <a:endParaRPr lang="en-US" sz="1200" b="0" i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252D48-C2BD-8046-8594-9EC37EE04633}" type="slidenum">
              <a:rPr lang="en-US" sz="1200" b="0" i="0"/>
              <a:pPr/>
              <a:t>14</a:t>
            </a:fld>
            <a:endParaRPr lang="en-US" sz="1200" b="0" i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DAF7C2-A8F9-6C40-BAB5-816091ADE729}" type="slidenum">
              <a:rPr lang="en-US" sz="1200" b="0" i="0"/>
              <a:pPr/>
              <a:t>15</a:t>
            </a:fld>
            <a:endParaRPr lang="en-US" sz="1200" b="0" i="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34BBE4-5F4E-4441-9BB0-3DA46D051727}" type="slidenum">
              <a:rPr lang="en-US" sz="1200" b="0" i="0"/>
              <a:pPr/>
              <a:t>16</a:t>
            </a:fld>
            <a:endParaRPr lang="en-US" sz="1200" b="0" i="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78126F-AA21-3D48-8654-58578BE68CEC}" type="slidenum">
              <a:rPr lang="en-US" sz="1200" b="0" i="0"/>
              <a:pPr/>
              <a:t>17</a:t>
            </a:fld>
            <a:endParaRPr lang="en-US" sz="1200" b="0" i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C37CCB-3BC5-6C4B-BF5A-2AACDCE45B19}" type="slidenum">
              <a:rPr lang="en-US" sz="1200" b="0" i="0"/>
              <a:pPr/>
              <a:t>18</a:t>
            </a:fld>
            <a:endParaRPr lang="en-US" sz="1200" b="0" i="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DF4536-3A68-5947-822E-7187FF8347B9}" type="slidenum">
              <a:rPr lang="en-US" sz="1200" b="0" i="0"/>
              <a:pPr/>
              <a:t>19</a:t>
            </a:fld>
            <a:endParaRPr lang="en-US" sz="1200" b="0" i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B9056F-F502-8848-97B5-67404ABA8257}" type="slidenum">
              <a:rPr lang="en-US" sz="1200" b="0" i="0"/>
              <a:pPr/>
              <a:t>20</a:t>
            </a:fld>
            <a:endParaRPr lang="en-US" sz="1200" b="0" i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4CE173-2EC7-3446-AAEA-6AE069B323CB}" type="slidenum">
              <a:rPr lang="en-US" sz="1200" b="0" i="0"/>
              <a:pPr/>
              <a:t>2</a:t>
            </a:fld>
            <a:endParaRPr lang="en-US" sz="1200" b="0" i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2586A7-F6BD-3248-B008-E157014DD263}" type="slidenum">
              <a:rPr lang="en-US" sz="1200" b="0" i="0"/>
              <a:pPr/>
              <a:t>21</a:t>
            </a:fld>
            <a:endParaRPr lang="en-US" sz="1200" b="0" i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FB5252-05B5-3E48-895E-7B15DF2632DD}" type="slidenum">
              <a:rPr lang="en-US" sz="1200" b="0" i="0"/>
              <a:pPr/>
              <a:t>22</a:t>
            </a:fld>
            <a:endParaRPr lang="en-US" sz="1200" b="0" i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3B4A0C-C328-BF40-8ED0-BBB3DF0823AD}" type="slidenum">
              <a:rPr lang="en-US" sz="1200" b="0" i="0"/>
              <a:pPr/>
              <a:t>23</a:t>
            </a:fld>
            <a:endParaRPr lang="en-US" sz="1200" b="0" i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B43B7B-F547-7445-AC4A-F4DCB3939FBE}" type="slidenum">
              <a:rPr lang="en-US" sz="1200" b="0" i="0"/>
              <a:pPr/>
              <a:t>24</a:t>
            </a:fld>
            <a:endParaRPr lang="en-US" sz="1200" b="0" i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B5AF63-31AD-544C-94E9-8C8F0713AFDD}" type="slidenum">
              <a:rPr lang="en-US" sz="1200" b="0" i="0"/>
              <a:pPr/>
              <a:t>25</a:t>
            </a:fld>
            <a:endParaRPr lang="en-US" sz="1200" b="0" i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23CB55-4044-3F4D-A9EF-F5B1EADAA3A6}" type="slidenum">
              <a:rPr lang="en-US" sz="1200" b="0" i="0"/>
              <a:pPr/>
              <a:t>26</a:t>
            </a:fld>
            <a:endParaRPr lang="en-US" sz="1200" b="0" i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B0B44A-0957-8D45-A31B-708C61985DB8}" type="slidenum">
              <a:rPr lang="en-US" sz="1200" b="0" i="0"/>
              <a:pPr/>
              <a:t>27</a:t>
            </a:fld>
            <a:endParaRPr lang="en-US" sz="1200" b="0" i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FDA660-95B2-384C-B7E1-C492EC92F25F}" type="slidenum">
              <a:rPr lang="en-US" sz="1200" b="0" i="0"/>
              <a:pPr/>
              <a:t>28</a:t>
            </a:fld>
            <a:endParaRPr lang="en-US" sz="1200" b="0" i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8278A3-5A4E-EF41-B39D-B5655841A7ED}" type="slidenum">
              <a:rPr lang="en-US" sz="1200" b="0" i="0"/>
              <a:pPr/>
              <a:t>29</a:t>
            </a:fld>
            <a:endParaRPr lang="en-US" sz="1200" b="0" i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CC342D-043B-4546-8161-3CAC95387320}" type="slidenum">
              <a:rPr lang="en-US" sz="1200" b="0" i="0"/>
              <a:pPr/>
              <a:t>30</a:t>
            </a:fld>
            <a:endParaRPr lang="en-US" sz="1200" b="0" i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778056-E6F6-AE41-A2D9-A386F75F3CA4}" type="slidenum">
              <a:rPr lang="en-US" sz="1200" b="0" i="0"/>
              <a:pPr/>
              <a:t>3</a:t>
            </a:fld>
            <a:endParaRPr lang="en-US" sz="1200" b="0" i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3C3DB4-39F4-584D-941E-1DF92DAB14B9}" type="slidenum">
              <a:rPr lang="en-US" sz="1200" b="0" i="0"/>
              <a:pPr/>
              <a:t>31</a:t>
            </a:fld>
            <a:endParaRPr lang="en-US" sz="1200" b="0" i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83EE9E-6215-224D-91BA-B124F09B7EB3}" type="slidenum">
              <a:rPr lang="en-US" sz="1200" b="0" i="0"/>
              <a:pPr/>
              <a:t>32</a:t>
            </a:fld>
            <a:endParaRPr lang="en-US" sz="1200" b="0" i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A83630-2353-694E-B83A-2D33CFFFCC56}" type="slidenum">
              <a:rPr lang="en-US" sz="1200" b="0" i="0"/>
              <a:pPr/>
              <a:t>33</a:t>
            </a:fld>
            <a:endParaRPr lang="en-US" sz="1200" b="0" i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B974EF-2C1D-F84D-82F1-AA01A8903339}" type="slidenum">
              <a:rPr lang="en-US" sz="1200" b="0" i="0"/>
              <a:pPr/>
              <a:t>34</a:t>
            </a:fld>
            <a:endParaRPr lang="en-US" sz="1200" b="0" i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A1F27F-80CD-834C-8C90-3CF964737561}" type="slidenum">
              <a:rPr lang="en-US" sz="1200" b="0" i="0"/>
              <a:pPr/>
              <a:t>35</a:t>
            </a:fld>
            <a:endParaRPr lang="en-US" sz="1200" b="0" i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D4932B-8B8B-FD42-9CAF-F5E55C23041F}" type="slidenum">
              <a:rPr lang="en-US" sz="1200" b="0" i="0"/>
              <a:pPr/>
              <a:t>36</a:t>
            </a:fld>
            <a:endParaRPr lang="en-US" sz="1200" b="0" i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0890C9-33AA-1740-BC6C-E0EB9B71C00F}" type="slidenum">
              <a:rPr lang="en-US" sz="1200" b="0" i="0"/>
              <a:pPr/>
              <a:t>37</a:t>
            </a:fld>
            <a:endParaRPr lang="en-US" sz="1200" b="0" i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4D9475-B34C-2049-85C5-BF4538606862}" type="slidenum">
              <a:rPr lang="en-US" sz="1200" b="0" i="0"/>
              <a:pPr/>
              <a:t>38</a:t>
            </a:fld>
            <a:endParaRPr lang="en-US" sz="1200" b="0" i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732B08-67A0-7247-BCC2-274FA1BC1D72}" type="slidenum">
              <a:rPr lang="en-US" sz="1200" b="0" i="0"/>
              <a:pPr/>
              <a:t>39</a:t>
            </a:fld>
            <a:endParaRPr lang="en-US" sz="1200" b="0" i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62C813-F0DB-AB40-A99D-AFD24FDFF9AE}" type="slidenum">
              <a:rPr lang="en-US" sz="1200" b="0" i="0"/>
              <a:pPr/>
              <a:t>40</a:t>
            </a:fld>
            <a:endParaRPr lang="en-US" sz="1200" b="0" i="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08400E-2ECF-7C4C-9077-401D6696360A}" type="slidenum">
              <a:rPr lang="en-US" sz="1200" b="0" i="0"/>
              <a:pPr/>
              <a:t>4</a:t>
            </a:fld>
            <a:endParaRPr lang="en-US" sz="1200" b="0" i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240AD9-6624-BD47-B7D0-27F123ED08BA}" type="slidenum">
              <a:rPr lang="en-US" sz="1200" b="0" i="0"/>
              <a:pPr/>
              <a:t>41</a:t>
            </a:fld>
            <a:endParaRPr lang="en-US" sz="1200" b="0" i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889872-63EC-5E40-AB5E-616C262DD85E}" type="slidenum">
              <a:rPr lang="en-US" sz="1200" b="0" i="0"/>
              <a:pPr/>
              <a:t>42</a:t>
            </a:fld>
            <a:endParaRPr lang="en-US" sz="1200" b="0" i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2411D5-DD2B-A043-A7B9-A901A01D4C08}" type="slidenum">
              <a:rPr lang="en-US" sz="1200" b="0" i="0"/>
              <a:pPr/>
              <a:t>43</a:t>
            </a:fld>
            <a:endParaRPr lang="en-US" sz="1200" b="0" i="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FFAE99-46C3-2F4D-9241-35EC55E1C957}" type="slidenum">
              <a:rPr lang="en-US" sz="1200" b="0" i="0"/>
              <a:pPr/>
              <a:t>44</a:t>
            </a:fld>
            <a:endParaRPr lang="en-US" sz="1200" b="0" i="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837E97-1400-A34D-A262-D486C2FA7043}" type="slidenum">
              <a:rPr lang="en-US" sz="1200" b="0" i="0"/>
              <a:pPr/>
              <a:t>45</a:t>
            </a:fld>
            <a:endParaRPr lang="en-US" sz="1200" b="0" i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27D1C2-44BD-B749-B4C7-E4BFDAF9D6EF}" type="slidenum">
              <a:rPr lang="en-US" sz="1200" b="0" i="0"/>
              <a:pPr/>
              <a:t>46</a:t>
            </a:fld>
            <a:endParaRPr lang="en-US" sz="1200" b="0" i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7EE582-2EB1-2A47-84D3-3FA674952281}" type="slidenum">
              <a:rPr lang="en-US" sz="1200" b="0" i="0"/>
              <a:pPr/>
              <a:t>47</a:t>
            </a:fld>
            <a:endParaRPr lang="en-US" sz="1200" b="0" i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7D1EE3-8750-E444-A533-EB10BD3F9BCE}" type="slidenum">
              <a:rPr lang="en-US" sz="1200" b="0" i="0"/>
              <a:pPr/>
              <a:t>48</a:t>
            </a:fld>
            <a:endParaRPr lang="en-US" sz="1200" b="0" i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E88AEE-7627-A940-B27A-3731D93AC901}" type="slidenum">
              <a:rPr lang="en-US" sz="1200" b="0" i="0"/>
              <a:pPr/>
              <a:t>5</a:t>
            </a:fld>
            <a:endParaRPr lang="en-US" sz="1200" b="0" i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D1DD63-4796-4B43-9DEA-9FA4EDDAECBD}" type="slidenum">
              <a:rPr lang="en-US" sz="1200" b="0" i="0"/>
              <a:pPr/>
              <a:t>6</a:t>
            </a:fld>
            <a:endParaRPr lang="en-US" sz="1200" b="0" i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22419A-66BA-AA46-8C85-B28EC47F45A7}" type="slidenum">
              <a:rPr lang="en-US" sz="1200" b="0" i="0"/>
              <a:pPr/>
              <a:t>7</a:t>
            </a:fld>
            <a:endParaRPr lang="en-US" sz="1200" b="0" i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FE4AB-079D-DC4B-AA5B-81BBA44C4115}" type="slidenum">
              <a:rPr lang="en-US" sz="1200" b="0" i="0"/>
              <a:pPr/>
              <a:t>8</a:t>
            </a:fld>
            <a:endParaRPr lang="en-US" sz="1200" b="0" i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A802E0-A7BD-2549-A57F-FBBCF4F7343E}" type="slidenum">
              <a:rPr lang="en-US" sz="1200" b="0" i="0"/>
              <a:pPr/>
              <a:t>9</a:t>
            </a:fld>
            <a:endParaRPr lang="en-US" sz="1200" b="0" i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100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E88A9-6678-F54B-A479-AC17F0DD8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0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C1CCC-8E24-CE46-B260-471B46881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7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F73A-6ABF-5449-B6ED-3556CD2BE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05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9D8C2-9160-DB43-88F2-F6FABB8F3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7C9BD-01A9-474F-94FA-8AF97719A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B7BA2-2CA7-4D40-8040-BC594CB4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51F4A-C2FC-F641-80E8-148E16068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7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FBCF0-175B-4D4B-A8E4-119A0A086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7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BDAA4-011A-7343-B734-FF5C50CFE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5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2CF9-82EE-F043-8C1E-65CBA691F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7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A2ADB-2509-B645-9F7C-88EBBCC78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0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2EC8E-AADC-8E45-8AC0-7CE39921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4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smtClean="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latin typeface="Tahoma" charset="0"/>
              </a:defRPr>
            </a:lvl1pPr>
          </a:lstStyle>
          <a:p>
            <a:pPr>
              <a:defRPr/>
            </a:pPr>
            <a:fld id="{162EC3CF-7A21-A646-92D4-03C00A45F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100" charset="0"/>
          <a:ea typeface="ＭＳ Ｐゴシック" pitchFamily="100" charset="-128"/>
          <a:cs typeface="ＭＳ Ｐゴシック" pitchFamily="10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100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100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100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100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\SF6_rotate.GIF" TargetMode="External"/><Relationship Id="rId4" Type="http://schemas.openxmlformats.org/officeDocument/2006/relationships/video" Target="\SF6_rotate.GIF" TargetMode="External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2.gif"/><Relationship Id="rId8" Type="http://schemas.openxmlformats.org/officeDocument/2006/relationships/image" Target="../media/image3.gif"/><Relationship Id="rId1" Type="http://schemas.microsoft.com/office/2007/relationships/media" Target="\CH4_rotate.GIF" TargetMode="External"/><Relationship Id="rId2" Type="http://schemas.openxmlformats.org/officeDocument/2006/relationships/video" Target="\CH4_rotate.GIF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slide" Target="slide28.xml"/><Relationship Id="rId5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http://intro.chem.okstate.edu/1314F97/Chapter9/5BP1LP.html" TargetMode="External"/><Relationship Id="rId12" Type="http://schemas.openxmlformats.org/officeDocument/2006/relationships/hyperlink" Target="http://intro.chem.okstate.edu/APnew/Default.html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intro.chem.okstate.edu/1314F97/Chapter9/2BP.html" TargetMode="External"/><Relationship Id="rId4" Type="http://schemas.openxmlformats.org/officeDocument/2006/relationships/hyperlink" Target="http://intro.chem.okstate.edu/1314F97/Chapter9/4BP.html" TargetMode="External"/><Relationship Id="rId5" Type="http://schemas.openxmlformats.org/officeDocument/2006/relationships/hyperlink" Target="http://intro.chem.okstate.edu/1314F97/Chapter9/3BP1LP.html" TargetMode="External"/><Relationship Id="rId6" Type="http://schemas.openxmlformats.org/officeDocument/2006/relationships/hyperlink" Target="http://intro.chem.okstate.edu/1314F97/Chapter9/2BP2LP.html" TargetMode="External"/><Relationship Id="rId7" Type="http://schemas.openxmlformats.org/officeDocument/2006/relationships/hyperlink" Target="http://intro.chem.okstate.edu/1314F97/Chapter9/6BP.html" TargetMode="External"/><Relationship Id="rId8" Type="http://schemas.openxmlformats.org/officeDocument/2006/relationships/hyperlink" Target="http://intro.chem.okstate.edu/1314F97/Chapter9/4BP2LP.html" TargetMode="External"/><Relationship Id="rId9" Type="http://schemas.openxmlformats.org/officeDocument/2006/relationships/hyperlink" Target="http://intro.chem.okstate.edu/1314F97/Chapter9/3BP2LP.html" TargetMode="External"/><Relationship Id="rId10" Type="http://schemas.openxmlformats.org/officeDocument/2006/relationships/hyperlink" Target="http://intro.chem.okstate.edu/1314F97/Chapter9/4BP1LP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31.xml"/><Relationship Id="rId5" Type="http://schemas.openxmlformats.org/officeDocument/2006/relationships/slide" Target="slide33.xml"/><Relationship Id="rId6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.byu.edu/~stokesh/diamond.htm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slide" Target="slide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4" Type="http://schemas.openxmlformats.org/officeDocument/2006/relationships/slide" Target="slide42.xml"/><Relationship Id="rId5" Type="http://schemas.openxmlformats.org/officeDocument/2006/relationships/slide" Target="slide46.xml"/><Relationship Id="rId6" Type="http://schemas.openxmlformats.org/officeDocument/2006/relationships/slide" Target="slide48.xml"/><Relationship Id="rId7" Type="http://schemas.openxmlformats.org/officeDocument/2006/relationships/slide" Target="slide47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slide" Target="slide37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slide" Target="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m.iastate.edu/group/Greenbowe/sections/projectfolder/flashfiles/thermochem/solutionSalt.html" TargetMode="External"/><Relationship Id="rId4" Type="http://schemas.openxmlformats.org/officeDocument/2006/relationships/slide" Target="slide37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m.iastate.edu/group/Greenbowe/sections/projectfolder/flashfiles/thermochem/solutionSalt.html" TargetMode="External"/><Relationship Id="rId4" Type="http://schemas.openxmlformats.org/officeDocument/2006/relationships/hyperlink" Target="http://www.chem.iastate.edu/group/Greenbowe/sections/projectfolder/flashfiles/electroChem/conductivity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CHEMICAL BONDING</a:t>
            </a:r>
            <a:b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and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447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4400" i="1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MOLECULAR STRUCTURES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CH4_rotate.GIF" descr="CH4_rotate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SF6_rotate.GIF" descr="SF6_rotate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381000" y="6172200"/>
            <a:ext cx="1878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0"/>
              <a:t>Kenneth E. Schnobrich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Ionic Compounds</a:t>
            </a:r>
            <a:br>
              <a:rPr lang="en-US" dirty="0" smtClean="0"/>
            </a:br>
            <a:r>
              <a:rPr lang="en-US" dirty="0" smtClean="0"/>
              <a:t>(cont.)</a:t>
            </a:r>
            <a:endParaRPr lang="en-US" dirty="0"/>
          </a:p>
        </p:txBody>
      </p:sp>
      <p:pic>
        <p:nvPicPr>
          <p:cNvPr id="4" name="Picture 3" descr="L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9" y="2353762"/>
            <a:ext cx="1608667" cy="1697861"/>
          </a:xfrm>
          <a:prstGeom prst="rect">
            <a:avLst/>
          </a:prstGeom>
        </p:spPr>
      </p:pic>
      <p:pic>
        <p:nvPicPr>
          <p:cNvPr id="5" name="Picture 4" descr="M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48176"/>
            <a:ext cx="1904514" cy="1642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4334" y="2929467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/>
              <a:t>Lithium Fluoride (</a:t>
            </a:r>
            <a:r>
              <a:rPr lang="en-US" sz="1200" b="0" i="0" dirty="0" err="1" smtClean="0"/>
              <a:t>LiF</a:t>
            </a:r>
            <a:r>
              <a:rPr lang="en-US" sz="1200" b="0" i="0" dirty="0" smtClean="0"/>
              <a:t>)</a:t>
            </a:r>
            <a:endParaRPr lang="en-US" sz="1200" b="0" i="0" dirty="0"/>
          </a:p>
        </p:txBody>
      </p:sp>
      <p:sp>
        <p:nvSpPr>
          <p:cNvPr id="7" name="TextBox 6"/>
          <p:cNvSpPr txBox="1"/>
          <p:nvPr/>
        </p:nvSpPr>
        <p:spPr>
          <a:xfrm>
            <a:off x="3395086" y="5257800"/>
            <a:ext cx="1896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/>
              <a:t>Magnesium Oxide (</a:t>
            </a:r>
            <a:r>
              <a:rPr lang="en-US" sz="1200" b="0" i="0" dirty="0" err="1" smtClean="0"/>
              <a:t>MgO</a:t>
            </a:r>
            <a:r>
              <a:rPr lang="en-US" sz="1200" b="0" i="0" dirty="0" smtClean="0"/>
              <a:t>)</a:t>
            </a:r>
            <a:endParaRPr lang="en-US" sz="1200" b="0" i="0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231982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/>
              <a:t>Lattice Energies*</a:t>
            </a:r>
            <a:endParaRPr lang="en-US" sz="1200" i="0" dirty="0"/>
          </a:p>
        </p:txBody>
      </p:sp>
      <p:sp>
        <p:nvSpPr>
          <p:cNvPr id="8" name="TextBox 7"/>
          <p:cNvSpPr txBox="1"/>
          <p:nvPr/>
        </p:nvSpPr>
        <p:spPr>
          <a:xfrm>
            <a:off x="6417728" y="2912507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/>
              <a:t>∆H = -1030 kJ/</a:t>
            </a:r>
            <a:r>
              <a:rPr lang="en-US" sz="1200" i="0" dirty="0" err="1" smtClean="0"/>
              <a:t>mol</a:t>
            </a:r>
            <a:endParaRPr lang="en-US" sz="120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6434656" y="5232459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/>
              <a:t>∆H = -3795kJ/</a:t>
            </a:r>
            <a:r>
              <a:rPr lang="en-US" sz="1200" i="0" dirty="0" err="1" smtClean="0"/>
              <a:t>mol</a:t>
            </a:r>
            <a:endParaRPr lang="en-US" sz="12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3149616" y="6138296"/>
            <a:ext cx="548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smtClean="0"/>
              <a:t>*Lattice Energy – the energy needed to separate the ions in a crystal to an infinite distance</a:t>
            </a:r>
            <a:endParaRPr lang="en-US" sz="1000" b="0" i="0" dirty="0"/>
          </a:p>
        </p:txBody>
      </p:sp>
    </p:spTree>
    <p:extLst>
      <p:ext uri="{BB962C8B-B14F-4D97-AF65-F5344CB8AC3E}">
        <p14:creationId xmlns:p14="http://schemas.microsoft.com/office/powerpoint/2010/main" val="237084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COVALENT BONDING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Covalent bonds are generally formed between two nonmetal atoms</a:t>
            </a:r>
          </a:p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Covalent bonds tend to be one of four types:</a:t>
            </a:r>
          </a:p>
          <a:p>
            <a:pPr lvl="2" eaLnBrk="1" hangingPunct="1">
              <a:defRPr/>
            </a:pPr>
            <a:r>
              <a:rPr lang="en-US" sz="2000">
                <a:solidFill>
                  <a:srgbClr val="FFF109"/>
                </a:solidFill>
                <a:latin typeface="Tahoma" charset="0"/>
                <a:ea typeface="ＭＳ Ｐゴシック" charset="0"/>
              </a:rPr>
              <a:t>Nonpolar Covalent Bonds</a:t>
            </a:r>
          </a:p>
          <a:p>
            <a:pPr lvl="2" eaLnBrk="1" hangingPunct="1">
              <a:defRPr/>
            </a:pPr>
            <a:r>
              <a:rPr lang="en-US" sz="2000">
                <a:solidFill>
                  <a:srgbClr val="FFF109"/>
                </a:solidFill>
                <a:latin typeface="Tahoma" charset="0"/>
                <a:ea typeface="ＭＳ Ｐゴシック" charset="0"/>
              </a:rPr>
              <a:t>Polar Covalent Bonds</a:t>
            </a:r>
          </a:p>
          <a:p>
            <a:pPr lvl="2" eaLnBrk="1" hangingPunct="1">
              <a:defRPr/>
            </a:pPr>
            <a:r>
              <a:rPr lang="en-US" sz="2000">
                <a:solidFill>
                  <a:srgbClr val="FFF109"/>
                </a:solidFill>
                <a:latin typeface="Tahoma" charset="0"/>
                <a:ea typeface="ＭＳ Ｐゴシック" charset="0"/>
              </a:rPr>
              <a:t>Coordinate Covalent Bonds</a:t>
            </a:r>
          </a:p>
          <a:p>
            <a:pPr lvl="2" eaLnBrk="1" hangingPunct="1">
              <a:defRPr/>
            </a:pPr>
            <a:r>
              <a:rPr lang="en-US" sz="2000">
                <a:solidFill>
                  <a:srgbClr val="FFF109"/>
                </a:solidFill>
                <a:latin typeface="Tahoma" charset="0"/>
                <a:ea typeface="ＭＳ Ｐゴシック" charset="0"/>
              </a:rPr>
              <a:t>Network Covalent Bonds</a:t>
            </a:r>
            <a:endParaRPr lang="en-US" sz="2000">
              <a:latin typeface="Tahoma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In covalent bonds an electron pair or pairs are shared between two nuclei</a:t>
            </a:r>
          </a:p>
        </p:txBody>
      </p:sp>
      <p:sp>
        <p:nvSpPr>
          <p:cNvPr id="3481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905000" y="3733800"/>
            <a:ext cx="2895600" cy="228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905000" y="4114800"/>
            <a:ext cx="2438400" cy="228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905000" y="4419600"/>
            <a:ext cx="3048000" cy="228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905000" y="4724400"/>
            <a:ext cx="2819400" cy="3048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ction Button: Forward or Next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172200"/>
            <a:ext cx="609600" cy="4572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Nonpolar Covalent Bonds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Nonpolar covalent bonds generally exist between </a:t>
            </a:r>
            <a:r>
              <a:rPr lang="en-US" sz="28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two identical nonmetal atoms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sz="28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two atoms with similar electronegativities</a:t>
            </a:r>
          </a:p>
          <a:p>
            <a:pPr lvl="2" eaLnBrk="1" hangingPunct="1">
              <a:lnSpc>
                <a:spcPct val="14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The </a:t>
            </a:r>
            <a:r>
              <a:rPr lang="en-US" sz="2000">
                <a:solidFill>
                  <a:srgbClr val="FFF109"/>
                </a:solidFill>
                <a:latin typeface="Tahoma" charset="0"/>
                <a:ea typeface="ＭＳ Ｐゴシック" charset="0"/>
              </a:rPr>
              <a:t>diatomic gases</a:t>
            </a:r>
            <a:r>
              <a:rPr lang="en-US" sz="2000">
                <a:latin typeface="Tahoma" charset="0"/>
                <a:ea typeface="ＭＳ Ｐゴシック" charset="0"/>
              </a:rPr>
              <a:t> are excellent examples of nonpolar covalent bonding</a:t>
            </a:r>
          </a:p>
          <a:p>
            <a:pPr lvl="2" eaLnBrk="1" hangingPunct="1">
              <a:lnSpc>
                <a:spcPct val="14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In the diatomic gases we see </a:t>
            </a:r>
            <a:r>
              <a:rPr lang="en-US" sz="2000">
                <a:solidFill>
                  <a:srgbClr val="FFF109"/>
                </a:solidFill>
                <a:latin typeface="Tahoma" charset="0"/>
                <a:ea typeface="ＭＳ Ｐゴシック" charset="0"/>
              </a:rPr>
              <a:t>one, two, and three pairs</a:t>
            </a:r>
            <a:r>
              <a:rPr lang="en-US" sz="2000">
                <a:latin typeface="Tahoma" charset="0"/>
                <a:ea typeface="ＭＳ Ｐゴシック" charset="0"/>
              </a:rPr>
              <a:t> of electrons being shared between two nonmetals</a:t>
            </a:r>
          </a:p>
          <a:p>
            <a:pPr lvl="2" eaLnBrk="1" hangingPunct="1">
              <a:lnSpc>
                <a:spcPct val="14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There is equal or almost equal sharing of electrons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Nonpolar Bonding Examples</a:t>
            </a:r>
          </a:p>
        </p:txBody>
      </p:sp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990600" y="2743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H</a:t>
            </a:r>
            <a:r>
              <a:rPr lang="en-US" b="0" i="0" baseline="-25000"/>
              <a:t>2</a:t>
            </a:r>
            <a:endParaRPr lang="en-US" b="0" i="0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819400" y="2743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H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3276600" y="2743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H</a:t>
            </a:r>
          </a:p>
        </p:txBody>
      </p:sp>
      <p:sp>
        <p:nvSpPr>
          <p:cNvPr id="38917" name="Oval 8"/>
          <p:cNvSpPr>
            <a:spLocks noChangeArrowheads="1"/>
          </p:cNvSpPr>
          <p:nvPr/>
        </p:nvSpPr>
        <p:spPr bwMode="auto">
          <a:xfrm>
            <a:off x="3200400" y="28956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9"/>
          <p:cNvSpPr>
            <a:spLocks noChangeArrowheads="1"/>
          </p:cNvSpPr>
          <p:nvPr/>
        </p:nvSpPr>
        <p:spPr bwMode="auto">
          <a:xfrm>
            <a:off x="3200400" y="30480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990600" y="3657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O</a:t>
            </a:r>
            <a:r>
              <a:rPr lang="en-US" b="0" i="0" baseline="-25000"/>
              <a:t>2</a:t>
            </a:r>
            <a:endParaRPr lang="en-US" b="0" i="0"/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2819400" y="3657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O</a:t>
            </a: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3429000" y="3657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O</a:t>
            </a:r>
          </a:p>
        </p:txBody>
      </p:sp>
      <p:sp>
        <p:nvSpPr>
          <p:cNvPr id="38922" name="Oval 13"/>
          <p:cNvSpPr>
            <a:spLocks noChangeArrowheads="1"/>
          </p:cNvSpPr>
          <p:nvPr/>
        </p:nvSpPr>
        <p:spPr bwMode="auto">
          <a:xfrm>
            <a:off x="3200400" y="38100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4"/>
          <p:cNvSpPr>
            <a:spLocks noChangeArrowheads="1"/>
          </p:cNvSpPr>
          <p:nvPr/>
        </p:nvSpPr>
        <p:spPr bwMode="auto">
          <a:xfrm>
            <a:off x="3200400" y="39624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5"/>
          <p:cNvSpPr>
            <a:spLocks noChangeArrowheads="1"/>
          </p:cNvSpPr>
          <p:nvPr/>
        </p:nvSpPr>
        <p:spPr bwMode="auto">
          <a:xfrm>
            <a:off x="3352800" y="3810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6"/>
          <p:cNvSpPr>
            <a:spLocks noChangeArrowheads="1"/>
          </p:cNvSpPr>
          <p:nvPr/>
        </p:nvSpPr>
        <p:spPr bwMode="auto">
          <a:xfrm>
            <a:off x="3352800" y="39624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7"/>
          <p:cNvSpPr>
            <a:spLocks noChangeArrowheads="1"/>
          </p:cNvSpPr>
          <p:nvPr/>
        </p:nvSpPr>
        <p:spPr bwMode="auto">
          <a:xfrm>
            <a:off x="3505200" y="41148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8"/>
          <p:cNvSpPr>
            <a:spLocks noChangeArrowheads="1"/>
          </p:cNvSpPr>
          <p:nvPr/>
        </p:nvSpPr>
        <p:spPr bwMode="auto">
          <a:xfrm>
            <a:off x="3657600" y="41148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21"/>
          <p:cNvSpPr>
            <a:spLocks noChangeArrowheads="1"/>
          </p:cNvSpPr>
          <p:nvPr/>
        </p:nvSpPr>
        <p:spPr bwMode="auto">
          <a:xfrm>
            <a:off x="3505200" y="35814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22"/>
          <p:cNvSpPr>
            <a:spLocks noChangeArrowheads="1"/>
          </p:cNvSpPr>
          <p:nvPr/>
        </p:nvSpPr>
        <p:spPr bwMode="auto">
          <a:xfrm>
            <a:off x="3657600" y="35814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23"/>
          <p:cNvSpPr>
            <a:spLocks noChangeArrowheads="1"/>
          </p:cNvSpPr>
          <p:nvPr/>
        </p:nvSpPr>
        <p:spPr bwMode="auto">
          <a:xfrm>
            <a:off x="3352800" y="39624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29"/>
          <p:cNvSpPr>
            <a:spLocks noChangeArrowheads="1"/>
          </p:cNvSpPr>
          <p:nvPr/>
        </p:nvSpPr>
        <p:spPr bwMode="auto">
          <a:xfrm>
            <a:off x="2895600" y="35814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30"/>
          <p:cNvSpPr>
            <a:spLocks noChangeArrowheads="1"/>
          </p:cNvSpPr>
          <p:nvPr/>
        </p:nvSpPr>
        <p:spPr bwMode="auto">
          <a:xfrm>
            <a:off x="3048000" y="35814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31"/>
          <p:cNvSpPr>
            <a:spLocks noChangeArrowheads="1"/>
          </p:cNvSpPr>
          <p:nvPr/>
        </p:nvSpPr>
        <p:spPr bwMode="auto">
          <a:xfrm>
            <a:off x="2895600" y="41148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32"/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Text Box 33"/>
          <p:cNvSpPr txBox="1">
            <a:spLocks noChangeArrowheads="1"/>
          </p:cNvSpPr>
          <p:nvPr/>
        </p:nvSpPr>
        <p:spPr bwMode="auto">
          <a:xfrm>
            <a:off x="990600" y="4648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</a:t>
            </a:r>
            <a:r>
              <a:rPr lang="en-US" b="0" i="0" baseline="-25000"/>
              <a:t>2</a:t>
            </a:r>
            <a:endParaRPr lang="en-US" b="0" i="0"/>
          </a:p>
        </p:txBody>
      </p:sp>
      <p:sp>
        <p:nvSpPr>
          <p:cNvPr id="38936" name="Text Box 34"/>
          <p:cNvSpPr txBox="1">
            <a:spLocks noChangeArrowheads="1"/>
          </p:cNvSpPr>
          <p:nvPr/>
        </p:nvSpPr>
        <p:spPr bwMode="auto">
          <a:xfrm>
            <a:off x="2819400" y="4648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</a:t>
            </a:r>
          </a:p>
        </p:txBody>
      </p:sp>
      <p:sp>
        <p:nvSpPr>
          <p:cNvPr id="38937" name="Text Box 35"/>
          <p:cNvSpPr txBox="1">
            <a:spLocks noChangeArrowheads="1"/>
          </p:cNvSpPr>
          <p:nvPr/>
        </p:nvSpPr>
        <p:spPr bwMode="auto">
          <a:xfrm>
            <a:off x="3581400" y="4648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</a:t>
            </a:r>
          </a:p>
        </p:txBody>
      </p:sp>
      <p:sp>
        <p:nvSpPr>
          <p:cNvPr id="38938" name="Oval 36"/>
          <p:cNvSpPr>
            <a:spLocks noChangeArrowheads="1"/>
          </p:cNvSpPr>
          <p:nvPr/>
        </p:nvSpPr>
        <p:spPr bwMode="auto">
          <a:xfrm>
            <a:off x="3200400" y="48006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37"/>
          <p:cNvSpPr>
            <a:spLocks noChangeArrowheads="1"/>
          </p:cNvSpPr>
          <p:nvPr/>
        </p:nvSpPr>
        <p:spPr bwMode="auto">
          <a:xfrm>
            <a:off x="3200400" y="4953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38"/>
          <p:cNvSpPr>
            <a:spLocks noChangeArrowheads="1"/>
          </p:cNvSpPr>
          <p:nvPr/>
        </p:nvSpPr>
        <p:spPr bwMode="auto">
          <a:xfrm>
            <a:off x="3505200" y="48006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39"/>
          <p:cNvSpPr>
            <a:spLocks noChangeArrowheads="1"/>
          </p:cNvSpPr>
          <p:nvPr/>
        </p:nvSpPr>
        <p:spPr bwMode="auto">
          <a:xfrm>
            <a:off x="3505200" y="4953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42"/>
          <p:cNvSpPr>
            <a:spLocks noChangeArrowheads="1"/>
          </p:cNvSpPr>
          <p:nvPr/>
        </p:nvSpPr>
        <p:spPr bwMode="auto">
          <a:xfrm>
            <a:off x="3657600" y="4572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43"/>
          <p:cNvSpPr>
            <a:spLocks noChangeArrowheads="1"/>
          </p:cNvSpPr>
          <p:nvPr/>
        </p:nvSpPr>
        <p:spPr bwMode="auto">
          <a:xfrm>
            <a:off x="3810000" y="4572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44"/>
          <p:cNvSpPr>
            <a:spLocks noChangeArrowheads="1"/>
          </p:cNvSpPr>
          <p:nvPr/>
        </p:nvSpPr>
        <p:spPr bwMode="auto">
          <a:xfrm>
            <a:off x="3505200" y="4953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45"/>
          <p:cNvSpPr>
            <a:spLocks noChangeArrowheads="1"/>
          </p:cNvSpPr>
          <p:nvPr/>
        </p:nvSpPr>
        <p:spPr bwMode="auto">
          <a:xfrm>
            <a:off x="2895600" y="45720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46"/>
          <p:cNvSpPr>
            <a:spLocks noChangeArrowheads="1"/>
          </p:cNvSpPr>
          <p:nvPr/>
        </p:nvSpPr>
        <p:spPr bwMode="auto">
          <a:xfrm>
            <a:off x="3048000" y="45720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49"/>
          <p:cNvSpPr>
            <a:spLocks noChangeArrowheads="1"/>
          </p:cNvSpPr>
          <p:nvPr/>
        </p:nvSpPr>
        <p:spPr bwMode="auto">
          <a:xfrm>
            <a:off x="3352800" y="48006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50"/>
          <p:cNvSpPr>
            <a:spLocks noChangeArrowheads="1"/>
          </p:cNvSpPr>
          <p:nvPr/>
        </p:nvSpPr>
        <p:spPr bwMode="auto">
          <a:xfrm>
            <a:off x="3352800" y="4953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Text Box 51"/>
          <p:cNvSpPr txBox="1">
            <a:spLocks noChangeArrowheads="1"/>
          </p:cNvSpPr>
          <p:nvPr/>
        </p:nvSpPr>
        <p:spPr bwMode="auto">
          <a:xfrm>
            <a:off x="4343400" y="28194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i="0">
                <a:latin typeface="Lucida Grande" charset="0"/>
              </a:rPr>
              <a:t>∆EN = 0</a:t>
            </a:r>
            <a:endParaRPr lang="en-US" b="0" i="0"/>
          </a:p>
        </p:txBody>
      </p:sp>
      <p:sp>
        <p:nvSpPr>
          <p:cNvPr id="38950" name="Text Box 52"/>
          <p:cNvSpPr txBox="1">
            <a:spLocks noChangeArrowheads="1"/>
          </p:cNvSpPr>
          <p:nvPr/>
        </p:nvSpPr>
        <p:spPr bwMode="auto">
          <a:xfrm>
            <a:off x="4343400" y="371792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i="0">
                <a:latin typeface="Lucida Grande" charset="0"/>
              </a:rPr>
              <a:t>∆EN = 0</a:t>
            </a:r>
            <a:endParaRPr lang="en-US" b="0" i="0"/>
          </a:p>
        </p:txBody>
      </p:sp>
      <p:sp>
        <p:nvSpPr>
          <p:cNvPr id="38951" name="Text Box 53"/>
          <p:cNvSpPr txBox="1">
            <a:spLocks noChangeArrowheads="1"/>
          </p:cNvSpPr>
          <p:nvPr/>
        </p:nvSpPr>
        <p:spPr bwMode="auto">
          <a:xfrm>
            <a:off x="4343400" y="470852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i="0">
                <a:latin typeface="Lucida Grande" charset="0"/>
              </a:rPr>
              <a:t>∆EN = 0</a:t>
            </a:r>
            <a:endParaRPr lang="en-US" b="0" i="0"/>
          </a:p>
        </p:txBody>
      </p:sp>
      <p:sp>
        <p:nvSpPr>
          <p:cNvPr id="38952" name="AutoShape 54"/>
          <p:cNvSpPr>
            <a:spLocks/>
          </p:cNvSpPr>
          <p:nvPr/>
        </p:nvSpPr>
        <p:spPr bwMode="auto">
          <a:xfrm>
            <a:off x="5715000" y="3048000"/>
            <a:ext cx="457200" cy="1828800"/>
          </a:xfrm>
          <a:prstGeom prst="rightBracket">
            <a:avLst>
              <a:gd name="adj" fmla="val 3333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Text Box 55"/>
          <p:cNvSpPr txBox="1">
            <a:spLocks noChangeArrowheads="1"/>
          </p:cNvSpPr>
          <p:nvPr/>
        </p:nvSpPr>
        <p:spPr bwMode="auto">
          <a:xfrm>
            <a:off x="6400800" y="34290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>
                <a:solidFill>
                  <a:srgbClr val="FFF109"/>
                </a:solidFill>
              </a:rPr>
              <a:t>Equal sharing of electrons</a:t>
            </a:r>
            <a:endParaRPr lang="en-US" b="0" i="0"/>
          </a:p>
        </p:txBody>
      </p:sp>
      <p:sp>
        <p:nvSpPr>
          <p:cNvPr id="38954" name="Text Box 56"/>
          <p:cNvSpPr txBox="1">
            <a:spLocks noChangeArrowheads="1"/>
          </p:cNvSpPr>
          <p:nvPr/>
        </p:nvSpPr>
        <p:spPr bwMode="auto">
          <a:xfrm>
            <a:off x="1143000" y="5526088"/>
            <a:ext cx="6970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If the </a:t>
            </a:r>
            <a:r>
              <a:rPr lang="en-US" b="0" i="0">
                <a:solidFill>
                  <a:srgbClr val="FFF109"/>
                </a:solidFill>
              </a:rPr>
              <a:t>∆EN</a:t>
            </a:r>
            <a:r>
              <a:rPr lang="en-US" b="0" i="0"/>
              <a:t> is something </a:t>
            </a:r>
            <a:r>
              <a:rPr lang="en-US" b="0" i="0">
                <a:solidFill>
                  <a:srgbClr val="FFF109"/>
                </a:solidFill>
              </a:rPr>
              <a:t>&lt; 0.5</a:t>
            </a:r>
            <a:r>
              <a:rPr lang="en-US" b="0" i="0"/>
              <a:t> the bond is </a:t>
            </a:r>
            <a:r>
              <a:rPr lang="en-US" b="0" i="0">
                <a:solidFill>
                  <a:srgbClr val="FFF109"/>
                </a:solidFill>
              </a:rPr>
              <a:t>nonpolar</a:t>
            </a:r>
            <a:endParaRPr lang="en-US" b="0" i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One More Example</a:t>
            </a:r>
          </a:p>
        </p:txBody>
      </p:sp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676400" y="3163888"/>
            <a:ext cx="1158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4400" b="0" i="0"/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920875" y="3200400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N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1844675" y="2438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Cl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844675" y="3962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Cl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2682875" y="32004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Cl</a:t>
            </a:r>
          </a:p>
        </p:txBody>
      </p:sp>
      <p:sp>
        <p:nvSpPr>
          <p:cNvPr id="40967" name="Oval 9"/>
          <p:cNvSpPr>
            <a:spLocks noChangeArrowheads="1"/>
          </p:cNvSpPr>
          <p:nvPr/>
        </p:nvSpPr>
        <p:spPr bwMode="auto">
          <a:xfrm>
            <a:off x="1768475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10"/>
          <p:cNvSpPr>
            <a:spLocks noChangeArrowheads="1"/>
          </p:cNvSpPr>
          <p:nvPr/>
        </p:nvSpPr>
        <p:spPr bwMode="auto">
          <a:xfrm>
            <a:off x="1768475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11"/>
          <p:cNvSpPr>
            <a:spLocks noChangeArrowheads="1"/>
          </p:cNvSpPr>
          <p:nvPr/>
        </p:nvSpPr>
        <p:spPr bwMode="auto">
          <a:xfrm>
            <a:off x="2073275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2"/>
          <p:cNvSpPr>
            <a:spLocks noChangeArrowheads="1"/>
          </p:cNvSpPr>
          <p:nvPr/>
        </p:nvSpPr>
        <p:spPr bwMode="auto">
          <a:xfrm>
            <a:off x="2073275" y="3886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3"/>
          <p:cNvSpPr>
            <a:spLocks noChangeArrowheads="1"/>
          </p:cNvSpPr>
          <p:nvPr/>
        </p:nvSpPr>
        <p:spPr bwMode="auto">
          <a:xfrm>
            <a:off x="2530475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72" name="Group 20"/>
          <p:cNvGrpSpPr>
            <a:grpSpLocks/>
          </p:cNvGrpSpPr>
          <p:nvPr/>
        </p:nvGrpSpPr>
        <p:grpSpPr bwMode="auto">
          <a:xfrm rot="5361250">
            <a:off x="3368675" y="3581400"/>
            <a:ext cx="228600" cy="76200"/>
            <a:chOff x="1680" y="1968"/>
            <a:chExt cx="144" cy="48"/>
          </a:xfrm>
        </p:grpSpPr>
        <p:sp>
          <p:nvSpPr>
            <p:cNvPr id="41044" name="Oval 14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Oval 15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73" name="Oval 16"/>
          <p:cNvSpPr>
            <a:spLocks noChangeArrowheads="1"/>
          </p:cNvSpPr>
          <p:nvPr/>
        </p:nvSpPr>
        <p:spPr bwMode="auto">
          <a:xfrm>
            <a:off x="2225675" y="32004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8"/>
          <p:cNvSpPr>
            <a:spLocks noChangeArrowheads="1"/>
          </p:cNvSpPr>
          <p:nvPr/>
        </p:nvSpPr>
        <p:spPr bwMode="auto">
          <a:xfrm>
            <a:off x="2530475" y="36576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9"/>
          <p:cNvSpPr>
            <a:spLocks noChangeArrowheads="1"/>
          </p:cNvSpPr>
          <p:nvPr/>
        </p:nvSpPr>
        <p:spPr bwMode="auto">
          <a:xfrm>
            <a:off x="2225675" y="38862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76" name="Group 21"/>
          <p:cNvGrpSpPr>
            <a:grpSpLocks/>
          </p:cNvGrpSpPr>
          <p:nvPr/>
        </p:nvGrpSpPr>
        <p:grpSpPr bwMode="auto">
          <a:xfrm>
            <a:off x="2073275" y="4724400"/>
            <a:ext cx="228600" cy="76200"/>
            <a:chOff x="1680" y="1968"/>
            <a:chExt cx="144" cy="48"/>
          </a:xfrm>
        </p:grpSpPr>
        <p:sp>
          <p:nvSpPr>
            <p:cNvPr id="41042" name="Oval 22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Oval 23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77" name="Group 24"/>
          <p:cNvGrpSpPr>
            <a:grpSpLocks/>
          </p:cNvGrpSpPr>
          <p:nvPr/>
        </p:nvGrpSpPr>
        <p:grpSpPr bwMode="auto">
          <a:xfrm>
            <a:off x="2073275" y="2438400"/>
            <a:ext cx="228600" cy="76200"/>
            <a:chOff x="1680" y="1968"/>
            <a:chExt cx="144" cy="48"/>
          </a:xfrm>
        </p:grpSpPr>
        <p:sp>
          <p:nvSpPr>
            <p:cNvPr id="41040" name="Oval 25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Oval 26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78" name="Group 27"/>
          <p:cNvGrpSpPr>
            <a:grpSpLocks/>
          </p:cNvGrpSpPr>
          <p:nvPr/>
        </p:nvGrpSpPr>
        <p:grpSpPr bwMode="auto">
          <a:xfrm rot="5361250">
            <a:off x="1616075" y="4267200"/>
            <a:ext cx="228600" cy="76200"/>
            <a:chOff x="1680" y="1968"/>
            <a:chExt cx="144" cy="48"/>
          </a:xfrm>
        </p:grpSpPr>
        <p:sp>
          <p:nvSpPr>
            <p:cNvPr id="41038" name="Oval 28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Oval 29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79" name="Group 30"/>
          <p:cNvGrpSpPr>
            <a:grpSpLocks/>
          </p:cNvGrpSpPr>
          <p:nvPr/>
        </p:nvGrpSpPr>
        <p:grpSpPr bwMode="auto">
          <a:xfrm rot="5361250">
            <a:off x="2530475" y="2819400"/>
            <a:ext cx="228600" cy="76200"/>
            <a:chOff x="1680" y="1968"/>
            <a:chExt cx="144" cy="48"/>
          </a:xfrm>
        </p:grpSpPr>
        <p:sp>
          <p:nvSpPr>
            <p:cNvPr id="41036" name="Oval 31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Oval 32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80" name="Group 33"/>
          <p:cNvGrpSpPr>
            <a:grpSpLocks/>
          </p:cNvGrpSpPr>
          <p:nvPr/>
        </p:nvGrpSpPr>
        <p:grpSpPr bwMode="auto">
          <a:xfrm rot="5361250">
            <a:off x="1616075" y="2819400"/>
            <a:ext cx="228600" cy="76200"/>
            <a:chOff x="1680" y="1968"/>
            <a:chExt cx="144" cy="48"/>
          </a:xfrm>
        </p:grpSpPr>
        <p:sp>
          <p:nvSpPr>
            <p:cNvPr id="41034" name="Oval 34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Oval 35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81" name="Group 36"/>
          <p:cNvGrpSpPr>
            <a:grpSpLocks/>
          </p:cNvGrpSpPr>
          <p:nvPr/>
        </p:nvGrpSpPr>
        <p:grpSpPr bwMode="auto">
          <a:xfrm rot="5361250">
            <a:off x="2530475" y="4267200"/>
            <a:ext cx="228600" cy="76200"/>
            <a:chOff x="1680" y="1968"/>
            <a:chExt cx="144" cy="48"/>
          </a:xfrm>
        </p:grpSpPr>
        <p:sp>
          <p:nvSpPr>
            <p:cNvPr id="41032" name="Oval 37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Oval 38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82" name="Group 39"/>
          <p:cNvGrpSpPr>
            <a:grpSpLocks/>
          </p:cNvGrpSpPr>
          <p:nvPr/>
        </p:nvGrpSpPr>
        <p:grpSpPr bwMode="auto">
          <a:xfrm>
            <a:off x="2911475" y="3124200"/>
            <a:ext cx="228600" cy="76200"/>
            <a:chOff x="1680" y="1968"/>
            <a:chExt cx="144" cy="48"/>
          </a:xfrm>
        </p:grpSpPr>
        <p:sp>
          <p:nvSpPr>
            <p:cNvPr id="41030" name="Oval 40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Oval 41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83" name="Group 42"/>
          <p:cNvGrpSpPr>
            <a:grpSpLocks/>
          </p:cNvGrpSpPr>
          <p:nvPr/>
        </p:nvGrpSpPr>
        <p:grpSpPr bwMode="auto">
          <a:xfrm>
            <a:off x="2911475" y="3962400"/>
            <a:ext cx="228600" cy="76200"/>
            <a:chOff x="1680" y="1968"/>
            <a:chExt cx="144" cy="48"/>
          </a:xfrm>
        </p:grpSpPr>
        <p:sp>
          <p:nvSpPr>
            <p:cNvPr id="41028" name="Oval 43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Oval 44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84" name="AutoShape 45"/>
          <p:cNvSpPr>
            <a:spLocks noChangeArrowheads="1"/>
          </p:cNvSpPr>
          <p:nvPr/>
        </p:nvSpPr>
        <p:spPr bwMode="auto">
          <a:xfrm rot="5380703">
            <a:off x="2476500" y="33909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46"/>
          <p:cNvSpPr>
            <a:spLocks noChangeArrowheads="1"/>
          </p:cNvSpPr>
          <p:nvPr/>
        </p:nvSpPr>
        <p:spPr bwMode="auto">
          <a:xfrm>
            <a:off x="2057400" y="30480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AutoShape 47"/>
          <p:cNvSpPr>
            <a:spLocks noChangeArrowheads="1"/>
          </p:cNvSpPr>
          <p:nvPr/>
        </p:nvSpPr>
        <p:spPr bwMode="auto">
          <a:xfrm>
            <a:off x="2057400" y="37338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Text Box 48"/>
          <p:cNvSpPr txBox="1">
            <a:spLocks noChangeArrowheads="1"/>
          </p:cNvSpPr>
          <p:nvPr/>
        </p:nvSpPr>
        <p:spPr bwMode="auto">
          <a:xfrm>
            <a:off x="5546725" y="3163888"/>
            <a:ext cx="1158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4400" b="0" i="0"/>
          </a:p>
        </p:txBody>
      </p:sp>
      <p:sp>
        <p:nvSpPr>
          <p:cNvPr id="40988" name="Text Box 49"/>
          <p:cNvSpPr txBox="1">
            <a:spLocks noChangeArrowheads="1"/>
          </p:cNvSpPr>
          <p:nvPr/>
        </p:nvSpPr>
        <p:spPr bwMode="auto">
          <a:xfrm>
            <a:off x="5791200" y="3200400"/>
            <a:ext cx="68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N</a:t>
            </a:r>
          </a:p>
        </p:txBody>
      </p:sp>
      <p:sp>
        <p:nvSpPr>
          <p:cNvPr id="40989" name="Text Box 50"/>
          <p:cNvSpPr txBox="1">
            <a:spLocks noChangeArrowheads="1"/>
          </p:cNvSpPr>
          <p:nvPr/>
        </p:nvSpPr>
        <p:spPr bwMode="auto">
          <a:xfrm>
            <a:off x="5715000" y="2438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Cl</a:t>
            </a:r>
          </a:p>
        </p:txBody>
      </p:sp>
      <p:sp>
        <p:nvSpPr>
          <p:cNvPr id="40990" name="Text Box 51"/>
          <p:cNvSpPr txBox="1">
            <a:spLocks noChangeArrowheads="1"/>
          </p:cNvSpPr>
          <p:nvPr/>
        </p:nvSpPr>
        <p:spPr bwMode="auto">
          <a:xfrm>
            <a:off x="5715000" y="3962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Cl</a:t>
            </a:r>
          </a:p>
        </p:txBody>
      </p:sp>
      <p:sp>
        <p:nvSpPr>
          <p:cNvPr id="40991" name="Text Box 52"/>
          <p:cNvSpPr txBox="1">
            <a:spLocks noChangeArrowheads="1"/>
          </p:cNvSpPr>
          <p:nvPr/>
        </p:nvSpPr>
        <p:spPr bwMode="auto">
          <a:xfrm>
            <a:off x="6553200" y="32004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Cl</a:t>
            </a:r>
          </a:p>
        </p:txBody>
      </p:sp>
      <p:sp>
        <p:nvSpPr>
          <p:cNvPr id="40992" name="Oval 53"/>
          <p:cNvSpPr>
            <a:spLocks noChangeArrowheads="1"/>
          </p:cNvSpPr>
          <p:nvPr/>
        </p:nvSpPr>
        <p:spPr bwMode="auto">
          <a:xfrm>
            <a:off x="5638800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54"/>
          <p:cNvSpPr>
            <a:spLocks noChangeArrowheads="1"/>
          </p:cNvSpPr>
          <p:nvPr/>
        </p:nvSpPr>
        <p:spPr bwMode="auto">
          <a:xfrm>
            <a:off x="5638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55"/>
          <p:cNvSpPr>
            <a:spLocks noChangeArrowheads="1"/>
          </p:cNvSpPr>
          <p:nvPr/>
        </p:nvSpPr>
        <p:spPr bwMode="auto">
          <a:xfrm>
            <a:off x="59436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56"/>
          <p:cNvSpPr>
            <a:spLocks noChangeArrowheads="1"/>
          </p:cNvSpPr>
          <p:nvPr/>
        </p:nvSpPr>
        <p:spPr bwMode="auto">
          <a:xfrm>
            <a:off x="5943600" y="3886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57"/>
          <p:cNvSpPr>
            <a:spLocks noChangeArrowheads="1"/>
          </p:cNvSpPr>
          <p:nvPr/>
        </p:nvSpPr>
        <p:spPr bwMode="auto">
          <a:xfrm>
            <a:off x="6400800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97" name="Group 58"/>
          <p:cNvGrpSpPr>
            <a:grpSpLocks/>
          </p:cNvGrpSpPr>
          <p:nvPr/>
        </p:nvGrpSpPr>
        <p:grpSpPr bwMode="auto">
          <a:xfrm rot="5361250">
            <a:off x="7239000" y="3581400"/>
            <a:ext cx="228600" cy="76200"/>
            <a:chOff x="1680" y="1968"/>
            <a:chExt cx="144" cy="48"/>
          </a:xfrm>
        </p:grpSpPr>
        <p:sp>
          <p:nvSpPr>
            <p:cNvPr id="41026" name="Oval 59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Oval 60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98" name="Oval 61"/>
          <p:cNvSpPr>
            <a:spLocks noChangeArrowheads="1"/>
          </p:cNvSpPr>
          <p:nvPr/>
        </p:nvSpPr>
        <p:spPr bwMode="auto">
          <a:xfrm>
            <a:off x="6096000" y="32004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62"/>
          <p:cNvSpPr>
            <a:spLocks noChangeArrowheads="1"/>
          </p:cNvSpPr>
          <p:nvPr/>
        </p:nvSpPr>
        <p:spPr bwMode="auto">
          <a:xfrm>
            <a:off x="6400800" y="36576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63"/>
          <p:cNvSpPr>
            <a:spLocks noChangeArrowheads="1"/>
          </p:cNvSpPr>
          <p:nvPr/>
        </p:nvSpPr>
        <p:spPr bwMode="auto">
          <a:xfrm>
            <a:off x="6096000" y="3886200"/>
            <a:ext cx="76200" cy="76200"/>
          </a:xfrm>
          <a:prstGeom prst="ellipse">
            <a:avLst/>
          </a:prstGeom>
          <a:solidFill>
            <a:srgbClr val="CC30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01" name="Group 64"/>
          <p:cNvGrpSpPr>
            <a:grpSpLocks/>
          </p:cNvGrpSpPr>
          <p:nvPr/>
        </p:nvGrpSpPr>
        <p:grpSpPr bwMode="auto">
          <a:xfrm>
            <a:off x="5943600" y="4724400"/>
            <a:ext cx="228600" cy="76200"/>
            <a:chOff x="1680" y="1968"/>
            <a:chExt cx="144" cy="48"/>
          </a:xfrm>
        </p:grpSpPr>
        <p:sp>
          <p:nvSpPr>
            <p:cNvPr id="41024" name="Oval 65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Oval 66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2" name="Group 67"/>
          <p:cNvGrpSpPr>
            <a:grpSpLocks/>
          </p:cNvGrpSpPr>
          <p:nvPr/>
        </p:nvGrpSpPr>
        <p:grpSpPr bwMode="auto">
          <a:xfrm>
            <a:off x="5943600" y="2438400"/>
            <a:ext cx="228600" cy="76200"/>
            <a:chOff x="1680" y="1968"/>
            <a:chExt cx="144" cy="48"/>
          </a:xfrm>
        </p:grpSpPr>
        <p:sp>
          <p:nvSpPr>
            <p:cNvPr id="41022" name="Oval 68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Oval 69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3" name="Group 70"/>
          <p:cNvGrpSpPr>
            <a:grpSpLocks/>
          </p:cNvGrpSpPr>
          <p:nvPr/>
        </p:nvGrpSpPr>
        <p:grpSpPr bwMode="auto">
          <a:xfrm rot="5361250">
            <a:off x="5486400" y="4267200"/>
            <a:ext cx="228600" cy="76200"/>
            <a:chOff x="1680" y="1968"/>
            <a:chExt cx="144" cy="48"/>
          </a:xfrm>
        </p:grpSpPr>
        <p:sp>
          <p:nvSpPr>
            <p:cNvPr id="41020" name="Oval 71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Oval 72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4" name="Group 73"/>
          <p:cNvGrpSpPr>
            <a:grpSpLocks/>
          </p:cNvGrpSpPr>
          <p:nvPr/>
        </p:nvGrpSpPr>
        <p:grpSpPr bwMode="auto">
          <a:xfrm rot="5361250">
            <a:off x="6400800" y="2819400"/>
            <a:ext cx="228600" cy="76200"/>
            <a:chOff x="1680" y="1968"/>
            <a:chExt cx="144" cy="48"/>
          </a:xfrm>
        </p:grpSpPr>
        <p:sp>
          <p:nvSpPr>
            <p:cNvPr id="41018" name="Oval 74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Oval 75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5" name="Group 76"/>
          <p:cNvGrpSpPr>
            <a:grpSpLocks/>
          </p:cNvGrpSpPr>
          <p:nvPr/>
        </p:nvGrpSpPr>
        <p:grpSpPr bwMode="auto">
          <a:xfrm rot="5361250">
            <a:off x="5486400" y="2819400"/>
            <a:ext cx="228600" cy="76200"/>
            <a:chOff x="1680" y="1968"/>
            <a:chExt cx="144" cy="48"/>
          </a:xfrm>
        </p:grpSpPr>
        <p:sp>
          <p:nvSpPr>
            <p:cNvPr id="41016" name="Oval 77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Oval 78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6" name="Group 79"/>
          <p:cNvGrpSpPr>
            <a:grpSpLocks/>
          </p:cNvGrpSpPr>
          <p:nvPr/>
        </p:nvGrpSpPr>
        <p:grpSpPr bwMode="auto">
          <a:xfrm rot="5361250">
            <a:off x="6400800" y="4267200"/>
            <a:ext cx="228600" cy="76200"/>
            <a:chOff x="1680" y="1968"/>
            <a:chExt cx="144" cy="48"/>
          </a:xfrm>
        </p:grpSpPr>
        <p:sp>
          <p:nvSpPr>
            <p:cNvPr id="41014" name="Oval 80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Oval 81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7" name="Group 82"/>
          <p:cNvGrpSpPr>
            <a:grpSpLocks/>
          </p:cNvGrpSpPr>
          <p:nvPr/>
        </p:nvGrpSpPr>
        <p:grpSpPr bwMode="auto">
          <a:xfrm>
            <a:off x="6781800" y="3124200"/>
            <a:ext cx="228600" cy="76200"/>
            <a:chOff x="1680" y="1968"/>
            <a:chExt cx="144" cy="48"/>
          </a:xfrm>
        </p:grpSpPr>
        <p:sp>
          <p:nvSpPr>
            <p:cNvPr id="41012" name="Oval 83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Oval 84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08" name="Group 85"/>
          <p:cNvGrpSpPr>
            <a:grpSpLocks/>
          </p:cNvGrpSpPr>
          <p:nvPr/>
        </p:nvGrpSpPr>
        <p:grpSpPr bwMode="auto">
          <a:xfrm>
            <a:off x="6781800" y="3962400"/>
            <a:ext cx="228600" cy="76200"/>
            <a:chOff x="1680" y="1968"/>
            <a:chExt cx="144" cy="48"/>
          </a:xfrm>
        </p:grpSpPr>
        <p:sp>
          <p:nvSpPr>
            <p:cNvPr id="41010" name="Oval 86"/>
            <p:cNvSpPr>
              <a:spLocks noChangeArrowheads="1"/>
            </p:cNvSpPr>
            <p:nvPr/>
          </p:nvSpPr>
          <p:spPr bwMode="auto">
            <a:xfrm>
              <a:off x="1680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Oval 87"/>
            <p:cNvSpPr>
              <a:spLocks noChangeArrowheads="1"/>
            </p:cNvSpPr>
            <p:nvPr/>
          </p:nvSpPr>
          <p:spPr bwMode="auto">
            <a:xfrm>
              <a:off x="1776" y="1968"/>
              <a:ext cx="48" cy="48"/>
            </a:xfrm>
            <a:prstGeom prst="ellipse">
              <a:avLst/>
            </a:prstGeom>
            <a:solidFill>
              <a:srgbClr val="CC30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09" name="Text Box 88"/>
          <p:cNvSpPr txBox="1">
            <a:spLocks noChangeArrowheads="1"/>
          </p:cNvSpPr>
          <p:nvPr/>
        </p:nvSpPr>
        <p:spPr bwMode="auto">
          <a:xfrm>
            <a:off x="1905000" y="54102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Since the ∆E = 0 the bond is nonpolar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Nonpolar Covalent Bonding (Practice)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819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For each of the following</a:t>
            </a:r>
          </a:p>
          <a:p>
            <a:pPr lvl="2" eaLnBrk="1" hangingPunct="1"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Write the electron arrangement for each atom before bonding</a:t>
            </a:r>
          </a:p>
          <a:p>
            <a:pPr lvl="2" eaLnBrk="1" hangingPunct="1"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Draw the Lewis Dot structure to show how they bond chemically</a:t>
            </a:r>
          </a:p>
          <a:p>
            <a:pPr lvl="2" eaLnBrk="1" hangingPunct="1"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Draw the electron arrangement after bonding and indicate what inert gas arrangement it has achieved</a:t>
            </a:r>
          </a:p>
          <a:p>
            <a:pPr lvl="2" eaLnBrk="1" hangingPunct="1"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What is the ∆EN between the two atoms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4267200" y="4854575"/>
            <a:ext cx="10509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0" i="0"/>
              <a:t>CH</a:t>
            </a:r>
            <a:r>
              <a:rPr lang="en-US" b="0" i="0" baseline="-25000"/>
              <a:t>4</a:t>
            </a:r>
          </a:p>
          <a:p>
            <a:pPr>
              <a:lnSpc>
                <a:spcPct val="110000"/>
              </a:lnSpc>
            </a:pPr>
            <a:r>
              <a:rPr lang="en-US" b="0" i="0"/>
              <a:t>Cl</a:t>
            </a:r>
            <a:r>
              <a:rPr lang="en-US" b="0" i="0" baseline="-25000"/>
              <a:t>2</a:t>
            </a:r>
            <a:endParaRPr lang="en-US" b="0" i="0"/>
          </a:p>
          <a:p>
            <a:pPr>
              <a:lnSpc>
                <a:spcPct val="110000"/>
              </a:lnSpc>
            </a:pPr>
            <a:r>
              <a:rPr lang="en-US" b="0" i="0"/>
              <a:t>Br</a:t>
            </a:r>
            <a:r>
              <a:rPr lang="en-US" b="0" i="0" baseline="-25000"/>
              <a:t>2</a:t>
            </a:r>
            <a:endParaRPr lang="en-US" b="0" i="0"/>
          </a:p>
          <a:p>
            <a:pPr>
              <a:lnSpc>
                <a:spcPct val="110000"/>
              </a:lnSpc>
            </a:pPr>
            <a:r>
              <a:rPr lang="en-US" b="0" i="0"/>
              <a:t>NBr</a:t>
            </a:r>
            <a:r>
              <a:rPr lang="en-US" b="0" i="0" baseline="-25000"/>
              <a:t>3</a:t>
            </a:r>
            <a:endParaRPr lang="en-US" b="0" i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POLAR COVALENT BONDING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Polar covalent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bonds are formed between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two nonmetal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atoms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where the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sharing of the electron pair(s) is not equal</a:t>
            </a:r>
          </a:p>
          <a:p>
            <a:pPr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The difference in electronegativity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(∆EN)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is generally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0.5 or greater but less than 1.7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unequal sharing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can result in a molecule that is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polar or nonpolar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depending on its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symmetry</a:t>
            </a:r>
          </a:p>
          <a:p>
            <a:pPr lvl="2" eaLnBrk="1" hangingPunct="1">
              <a:defRPr/>
            </a:pPr>
            <a:r>
              <a:rPr lang="en-US" sz="1800">
                <a:latin typeface="Tahoma" charset="0"/>
                <a:ea typeface="ＭＳ Ｐゴシック" charset="0"/>
              </a:rPr>
              <a:t>If it is </a:t>
            </a:r>
            <a:r>
              <a:rPr lang="en-US" sz="1800">
                <a:solidFill>
                  <a:srgbClr val="FFF109"/>
                </a:solidFill>
                <a:latin typeface="Tahoma" charset="0"/>
                <a:ea typeface="ＭＳ Ｐゴシック" charset="0"/>
              </a:rPr>
              <a:t>symmetrical</a:t>
            </a:r>
            <a:r>
              <a:rPr lang="en-US" sz="1800">
                <a:latin typeface="Tahoma" charset="0"/>
                <a:ea typeface="ＭＳ Ｐゴシック" charset="0"/>
              </a:rPr>
              <a:t> it is </a:t>
            </a:r>
            <a:r>
              <a:rPr lang="en-US" sz="1800">
                <a:solidFill>
                  <a:srgbClr val="FFF109"/>
                </a:solidFill>
                <a:latin typeface="Tahoma" charset="0"/>
                <a:ea typeface="ＭＳ Ｐゴシック" charset="0"/>
              </a:rPr>
              <a:t>nonpolar</a:t>
            </a:r>
            <a:endParaRPr lang="en-US" sz="1800">
              <a:latin typeface="Tahoma" charset="0"/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1800">
                <a:latin typeface="Tahoma" charset="0"/>
                <a:ea typeface="ＭＳ Ｐゴシック" charset="0"/>
              </a:rPr>
              <a:t>If it is </a:t>
            </a:r>
            <a:r>
              <a:rPr lang="en-US" sz="1800">
                <a:solidFill>
                  <a:srgbClr val="FFF109"/>
                </a:solidFill>
                <a:latin typeface="Tahoma" charset="0"/>
                <a:ea typeface="ＭＳ Ｐゴシック" charset="0"/>
              </a:rPr>
              <a:t>asymmetrical</a:t>
            </a:r>
            <a:r>
              <a:rPr lang="en-US" sz="1800">
                <a:latin typeface="Tahoma" charset="0"/>
                <a:ea typeface="ＭＳ Ｐゴシック" charset="0"/>
              </a:rPr>
              <a:t> it is </a:t>
            </a:r>
            <a:r>
              <a:rPr lang="en-US" sz="1800">
                <a:solidFill>
                  <a:srgbClr val="FFF109"/>
                </a:solidFill>
                <a:latin typeface="Tahoma" charset="0"/>
                <a:ea typeface="ＭＳ Ｐゴシック" charset="0"/>
              </a:rPr>
              <a:t>polar</a:t>
            </a:r>
            <a:endParaRPr lang="en-US" sz="1800"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Polar Covalent Bonding</a:t>
            </a:r>
          </a:p>
        </p:txBody>
      </p:sp>
      <p:pic>
        <p:nvPicPr>
          <p:cNvPr id="2" name="wat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608" y="2658503"/>
            <a:ext cx="2743200" cy="1660207"/>
          </a:xfrm>
          <a:prstGeom prst="rect">
            <a:avLst/>
          </a:prstGeom>
        </p:spPr>
      </p:pic>
      <p:pic>
        <p:nvPicPr>
          <p:cNvPr id="3" name="ammonia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8991" y="2660123"/>
            <a:ext cx="2781318" cy="1683277"/>
          </a:xfrm>
          <a:prstGeom prst="rect">
            <a:avLst/>
          </a:prstGeom>
        </p:spPr>
      </p:pic>
      <p:pic>
        <p:nvPicPr>
          <p:cNvPr id="4" name="Picture 3" descr="NH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33" y="4555067"/>
            <a:ext cx="1579391" cy="1341966"/>
          </a:xfrm>
          <a:prstGeom prst="rect">
            <a:avLst/>
          </a:prstGeom>
        </p:spPr>
      </p:pic>
      <p:pic>
        <p:nvPicPr>
          <p:cNvPr id="5" name="Picture 4" descr="H2Ospacefil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33" y="4555066"/>
            <a:ext cx="1363133" cy="1482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5134" y="6223000"/>
            <a:ext cx="72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/>
              <a:t>Water</a:t>
            </a:r>
            <a:endParaRPr lang="en-US" sz="12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502567" y="6231461"/>
            <a:ext cx="1159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/>
              <a:t>Ammonia</a:t>
            </a:r>
            <a:endParaRPr lang="en-US" sz="1200" b="0" i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Water Molecule</a:t>
            </a:r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295400" y="1524000"/>
            <a:ext cx="647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In the case of the water molecule the two atoms, hydrogen and oxygen, have a large difference in electronegativity (∆EN = 1.4).</a:t>
            </a:r>
          </a:p>
        </p:txBody>
      </p:sp>
      <p:grpSp>
        <p:nvGrpSpPr>
          <p:cNvPr id="49155" name="Group 7"/>
          <p:cNvGrpSpPr>
            <a:grpSpLocks/>
          </p:cNvGrpSpPr>
          <p:nvPr/>
        </p:nvGrpSpPr>
        <p:grpSpPr bwMode="auto">
          <a:xfrm>
            <a:off x="1447800" y="3048000"/>
            <a:ext cx="914400" cy="1143000"/>
            <a:chOff x="864" y="2256"/>
            <a:chExt cx="576" cy="720"/>
          </a:xfrm>
        </p:grpSpPr>
        <p:sp>
          <p:nvSpPr>
            <p:cNvPr id="49174" name="Oval 5"/>
            <p:cNvSpPr>
              <a:spLocks noChangeArrowheads="1"/>
            </p:cNvSpPr>
            <p:nvPr/>
          </p:nvSpPr>
          <p:spPr bwMode="auto">
            <a:xfrm>
              <a:off x="1200" y="273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5" name="Oval 4"/>
            <p:cNvSpPr>
              <a:spLocks noChangeArrowheads="1"/>
            </p:cNvSpPr>
            <p:nvPr/>
          </p:nvSpPr>
          <p:spPr bwMode="auto">
            <a:xfrm>
              <a:off x="864" y="2304"/>
              <a:ext cx="576" cy="576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Oval 6"/>
            <p:cNvSpPr>
              <a:spLocks noChangeArrowheads="1"/>
            </p:cNvSpPr>
            <p:nvPr/>
          </p:nvSpPr>
          <p:spPr bwMode="auto">
            <a:xfrm>
              <a:off x="1200" y="225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5737225" y="30480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sp>
        <p:nvSpPr>
          <p:cNvPr id="49157" name="Oval 10"/>
          <p:cNvSpPr>
            <a:spLocks noChangeArrowheads="1"/>
          </p:cNvSpPr>
          <p:nvPr/>
        </p:nvSpPr>
        <p:spPr bwMode="auto">
          <a:xfrm>
            <a:off x="5889625" y="3733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Oval 11"/>
          <p:cNvSpPr>
            <a:spLocks noChangeArrowheads="1"/>
          </p:cNvSpPr>
          <p:nvPr/>
        </p:nvSpPr>
        <p:spPr bwMode="auto">
          <a:xfrm>
            <a:off x="6346825" y="3352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Oval 12"/>
          <p:cNvSpPr>
            <a:spLocks noChangeArrowheads="1"/>
          </p:cNvSpPr>
          <p:nvPr/>
        </p:nvSpPr>
        <p:spPr bwMode="auto">
          <a:xfrm>
            <a:off x="6346825" y="35052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Oval 13"/>
          <p:cNvSpPr>
            <a:spLocks noChangeArrowheads="1"/>
          </p:cNvSpPr>
          <p:nvPr/>
        </p:nvSpPr>
        <p:spPr bwMode="auto">
          <a:xfrm>
            <a:off x="6042025" y="37338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Oval 14"/>
          <p:cNvSpPr>
            <a:spLocks noChangeArrowheads="1"/>
          </p:cNvSpPr>
          <p:nvPr/>
        </p:nvSpPr>
        <p:spPr bwMode="auto">
          <a:xfrm>
            <a:off x="4495800" y="36576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2" name="Group 18"/>
          <p:cNvGrpSpPr>
            <a:grpSpLocks/>
          </p:cNvGrpSpPr>
          <p:nvPr/>
        </p:nvGrpSpPr>
        <p:grpSpPr bwMode="auto">
          <a:xfrm>
            <a:off x="5661025" y="3352800"/>
            <a:ext cx="76200" cy="228600"/>
            <a:chOff x="3120" y="2352"/>
            <a:chExt cx="48" cy="144"/>
          </a:xfrm>
        </p:grpSpPr>
        <p:sp>
          <p:nvSpPr>
            <p:cNvPr id="49172" name="Oval 15"/>
            <p:cNvSpPr>
              <a:spLocks noChangeArrowheads="1"/>
            </p:cNvSpPr>
            <p:nvPr/>
          </p:nvSpPr>
          <p:spPr bwMode="auto">
            <a:xfrm>
              <a:off x="3120" y="235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Oval 16"/>
            <p:cNvSpPr>
              <a:spLocks noChangeArrowheads="1"/>
            </p:cNvSpPr>
            <p:nvPr/>
          </p:nvSpPr>
          <p:spPr bwMode="auto">
            <a:xfrm>
              <a:off x="3120" y="244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63" name="Oval 17"/>
          <p:cNvSpPr>
            <a:spLocks noChangeArrowheads="1"/>
          </p:cNvSpPr>
          <p:nvPr/>
        </p:nvSpPr>
        <p:spPr bwMode="auto">
          <a:xfrm>
            <a:off x="4267200" y="3429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4" name="Group 19"/>
          <p:cNvGrpSpPr>
            <a:grpSpLocks/>
          </p:cNvGrpSpPr>
          <p:nvPr/>
        </p:nvGrpSpPr>
        <p:grpSpPr bwMode="auto">
          <a:xfrm rot="5485849">
            <a:off x="5965825" y="2971800"/>
            <a:ext cx="76200" cy="228600"/>
            <a:chOff x="3120" y="2352"/>
            <a:chExt cx="48" cy="144"/>
          </a:xfrm>
        </p:grpSpPr>
        <p:sp>
          <p:nvSpPr>
            <p:cNvPr id="49170" name="Oval 20"/>
            <p:cNvSpPr>
              <a:spLocks noChangeArrowheads="1"/>
            </p:cNvSpPr>
            <p:nvPr/>
          </p:nvSpPr>
          <p:spPr bwMode="auto">
            <a:xfrm>
              <a:off x="3120" y="235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Oval 21"/>
            <p:cNvSpPr>
              <a:spLocks noChangeArrowheads="1"/>
            </p:cNvSpPr>
            <p:nvPr/>
          </p:nvSpPr>
          <p:spPr bwMode="auto">
            <a:xfrm>
              <a:off x="3120" y="244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65" name="Text Box 22"/>
          <p:cNvSpPr txBox="1">
            <a:spLocks noChangeArrowheads="1"/>
          </p:cNvSpPr>
          <p:nvPr/>
        </p:nvSpPr>
        <p:spPr bwMode="auto">
          <a:xfrm>
            <a:off x="6423025" y="30480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49166" name="Text Box 23"/>
          <p:cNvSpPr txBox="1">
            <a:spLocks noChangeArrowheads="1"/>
          </p:cNvSpPr>
          <p:nvPr/>
        </p:nvSpPr>
        <p:spPr bwMode="auto">
          <a:xfrm>
            <a:off x="5737225" y="3733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49167" name="Oval 24"/>
          <p:cNvSpPr>
            <a:spLocks noChangeArrowheads="1"/>
          </p:cNvSpPr>
          <p:nvPr/>
        </p:nvSpPr>
        <p:spPr bwMode="auto">
          <a:xfrm>
            <a:off x="5715000" y="2895600"/>
            <a:ext cx="6096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Oval 25"/>
          <p:cNvSpPr>
            <a:spLocks noChangeArrowheads="1"/>
          </p:cNvSpPr>
          <p:nvPr/>
        </p:nvSpPr>
        <p:spPr bwMode="auto">
          <a:xfrm rot="5206427">
            <a:off x="5334000" y="3352800"/>
            <a:ext cx="6096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Text Box 27"/>
          <p:cNvSpPr txBox="1">
            <a:spLocks noChangeArrowheads="1"/>
          </p:cNvSpPr>
          <p:nvPr/>
        </p:nvSpPr>
        <p:spPr bwMode="auto">
          <a:xfrm>
            <a:off x="1295400" y="4191000"/>
            <a:ext cx="6477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The two circled pairs of electrons are called </a:t>
            </a:r>
            <a:r>
              <a:rPr lang="en-US" b="0" i="0">
                <a:solidFill>
                  <a:srgbClr val="FFF109"/>
                </a:solidFill>
              </a:rPr>
              <a:t>lone-pairs</a:t>
            </a:r>
            <a:r>
              <a:rPr lang="en-US" b="0" i="0"/>
              <a:t> (because they are not bonded to anything).  The </a:t>
            </a:r>
            <a:r>
              <a:rPr lang="en-US" b="0" i="0">
                <a:solidFill>
                  <a:srgbClr val="FFF109"/>
                </a:solidFill>
              </a:rPr>
              <a:t>lone-pairs prevent the molecule from being symmetrical.</a:t>
            </a:r>
            <a:r>
              <a:rPr lang="en-US" b="0" i="0"/>
              <a:t>  The molecule is described as bent, V-shaped, or angular.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Water Molecule</a:t>
            </a: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295400" y="1524000"/>
            <a:ext cx="647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The </a:t>
            </a:r>
            <a:r>
              <a:rPr lang="en-US" b="0" i="0">
                <a:solidFill>
                  <a:srgbClr val="FFF109"/>
                </a:solidFill>
              </a:rPr>
              <a:t>asymmetry</a:t>
            </a:r>
            <a:r>
              <a:rPr lang="en-US" b="0" i="0"/>
              <a:t> of the water molecule causes the charges to be distributed so that it is a </a:t>
            </a:r>
            <a:r>
              <a:rPr lang="en-US" b="0" i="0">
                <a:solidFill>
                  <a:srgbClr val="FFF109"/>
                </a:solidFill>
              </a:rPr>
              <a:t>polar molecule</a:t>
            </a:r>
            <a:r>
              <a:rPr lang="en-US" b="0" i="0"/>
              <a:t> with </a:t>
            </a:r>
            <a:r>
              <a:rPr lang="en-US" b="0" i="0">
                <a:solidFill>
                  <a:srgbClr val="FFF109"/>
                </a:solidFill>
              </a:rPr>
              <a:t>polar covalent bonding</a:t>
            </a:r>
            <a:r>
              <a:rPr lang="en-US" b="0" i="0"/>
              <a:t>.</a:t>
            </a:r>
          </a:p>
        </p:txBody>
      </p:sp>
      <p:grpSp>
        <p:nvGrpSpPr>
          <p:cNvPr id="51203" name="Group 4"/>
          <p:cNvGrpSpPr>
            <a:grpSpLocks/>
          </p:cNvGrpSpPr>
          <p:nvPr/>
        </p:nvGrpSpPr>
        <p:grpSpPr bwMode="auto">
          <a:xfrm>
            <a:off x="1828800" y="3124200"/>
            <a:ext cx="914400" cy="1143000"/>
            <a:chOff x="864" y="2256"/>
            <a:chExt cx="576" cy="720"/>
          </a:xfrm>
        </p:grpSpPr>
        <p:sp>
          <p:nvSpPr>
            <p:cNvPr id="51225" name="Oval 5"/>
            <p:cNvSpPr>
              <a:spLocks noChangeArrowheads="1"/>
            </p:cNvSpPr>
            <p:nvPr/>
          </p:nvSpPr>
          <p:spPr bwMode="auto">
            <a:xfrm>
              <a:off x="1200" y="273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6" name="Oval 6"/>
            <p:cNvSpPr>
              <a:spLocks noChangeArrowheads="1"/>
            </p:cNvSpPr>
            <p:nvPr/>
          </p:nvSpPr>
          <p:spPr bwMode="auto">
            <a:xfrm>
              <a:off x="864" y="2304"/>
              <a:ext cx="576" cy="576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Oval 7"/>
            <p:cNvSpPr>
              <a:spLocks noChangeArrowheads="1"/>
            </p:cNvSpPr>
            <p:nvPr/>
          </p:nvSpPr>
          <p:spPr bwMode="auto">
            <a:xfrm>
              <a:off x="1200" y="225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6118225" y="31242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sp>
        <p:nvSpPr>
          <p:cNvPr id="51205" name="Oval 9"/>
          <p:cNvSpPr>
            <a:spLocks noChangeArrowheads="1"/>
          </p:cNvSpPr>
          <p:nvPr/>
        </p:nvSpPr>
        <p:spPr bwMode="auto">
          <a:xfrm>
            <a:off x="6270625" y="3810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Oval 10"/>
          <p:cNvSpPr>
            <a:spLocks noChangeArrowheads="1"/>
          </p:cNvSpPr>
          <p:nvPr/>
        </p:nvSpPr>
        <p:spPr bwMode="auto">
          <a:xfrm>
            <a:off x="6727825" y="3429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Oval 11"/>
          <p:cNvSpPr>
            <a:spLocks noChangeArrowheads="1"/>
          </p:cNvSpPr>
          <p:nvPr/>
        </p:nvSpPr>
        <p:spPr bwMode="auto">
          <a:xfrm>
            <a:off x="6727825" y="35814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Oval 12"/>
          <p:cNvSpPr>
            <a:spLocks noChangeArrowheads="1"/>
          </p:cNvSpPr>
          <p:nvPr/>
        </p:nvSpPr>
        <p:spPr bwMode="auto">
          <a:xfrm>
            <a:off x="6423025" y="3810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09" name="Group 14"/>
          <p:cNvGrpSpPr>
            <a:grpSpLocks/>
          </p:cNvGrpSpPr>
          <p:nvPr/>
        </p:nvGrpSpPr>
        <p:grpSpPr bwMode="auto">
          <a:xfrm>
            <a:off x="6042025" y="3429000"/>
            <a:ext cx="76200" cy="228600"/>
            <a:chOff x="3120" y="2352"/>
            <a:chExt cx="48" cy="144"/>
          </a:xfrm>
        </p:grpSpPr>
        <p:sp>
          <p:nvSpPr>
            <p:cNvPr id="51223" name="Oval 15"/>
            <p:cNvSpPr>
              <a:spLocks noChangeArrowheads="1"/>
            </p:cNvSpPr>
            <p:nvPr/>
          </p:nvSpPr>
          <p:spPr bwMode="auto">
            <a:xfrm>
              <a:off x="3120" y="235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4" name="Oval 16"/>
            <p:cNvSpPr>
              <a:spLocks noChangeArrowheads="1"/>
            </p:cNvSpPr>
            <p:nvPr/>
          </p:nvSpPr>
          <p:spPr bwMode="auto">
            <a:xfrm>
              <a:off x="3120" y="244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10" name="Group 18"/>
          <p:cNvGrpSpPr>
            <a:grpSpLocks/>
          </p:cNvGrpSpPr>
          <p:nvPr/>
        </p:nvGrpSpPr>
        <p:grpSpPr bwMode="auto">
          <a:xfrm rot="5485849">
            <a:off x="6346825" y="3048000"/>
            <a:ext cx="76200" cy="228600"/>
            <a:chOff x="3120" y="2352"/>
            <a:chExt cx="48" cy="144"/>
          </a:xfrm>
        </p:grpSpPr>
        <p:sp>
          <p:nvSpPr>
            <p:cNvPr id="51221" name="Oval 19"/>
            <p:cNvSpPr>
              <a:spLocks noChangeArrowheads="1"/>
            </p:cNvSpPr>
            <p:nvPr/>
          </p:nvSpPr>
          <p:spPr bwMode="auto">
            <a:xfrm>
              <a:off x="3120" y="235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2" name="Oval 20"/>
            <p:cNvSpPr>
              <a:spLocks noChangeArrowheads="1"/>
            </p:cNvSpPr>
            <p:nvPr/>
          </p:nvSpPr>
          <p:spPr bwMode="auto">
            <a:xfrm>
              <a:off x="3120" y="244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11" name="Text Box 21"/>
          <p:cNvSpPr txBox="1">
            <a:spLocks noChangeArrowheads="1"/>
          </p:cNvSpPr>
          <p:nvPr/>
        </p:nvSpPr>
        <p:spPr bwMode="auto">
          <a:xfrm>
            <a:off x="6804025" y="31242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1212" name="Text Box 22"/>
          <p:cNvSpPr txBox="1">
            <a:spLocks noChangeArrowheads="1"/>
          </p:cNvSpPr>
          <p:nvPr/>
        </p:nvSpPr>
        <p:spPr bwMode="auto">
          <a:xfrm>
            <a:off x="6118225" y="38100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1213" name="Oval 23"/>
          <p:cNvSpPr>
            <a:spLocks noChangeArrowheads="1"/>
          </p:cNvSpPr>
          <p:nvPr/>
        </p:nvSpPr>
        <p:spPr bwMode="auto">
          <a:xfrm>
            <a:off x="6096000" y="2971800"/>
            <a:ext cx="6096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Oval 24"/>
          <p:cNvSpPr>
            <a:spLocks noChangeArrowheads="1"/>
          </p:cNvSpPr>
          <p:nvPr/>
        </p:nvSpPr>
        <p:spPr bwMode="auto">
          <a:xfrm rot="5206427">
            <a:off x="5715000" y="3429000"/>
            <a:ext cx="609600" cy="304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Text Box 29"/>
          <p:cNvSpPr txBox="1">
            <a:spLocks noChangeArrowheads="1"/>
          </p:cNvSpPr>
          <p:nvPr/>
        </p:nvSpPr>
        <p:spPr bwMode="auto">
          <a:xfrm>
            <a:off x="1447800" y="33528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51216" name="Text Box 30"/>
          <p:cNvSpPr txBox="1">
            <a:spLocks noChangeArrowheads="1"/>
          </p:cNvSpPr>
          <p:nvPr/>
        </p:nvSpPr>
        <p:spPr bwMode="auto">
          <a:xfrm>
            <a:off x="2533650" y="4191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</a:t>
            </a:r>
          </a:p>
        </p:txBody>
      </p:sp>
      <p:sp>
        <p:nvSpPr>
          <p:cNvPr id="51217" name="Text Box 31"/>
          <p:cNvSpPr txBox="1">
            <a:spLocks noChangeArrowheads="1"/>
          </p:cNvSpPr>
          <p:nvPr/>
        </p:nvSpPr>
        <p:spPr bwMode="auto">
          <a:xfrm>
            <a:off x="2667000" y="28956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</a:t>
            </a:r>
          </a:p>
        </p:txBody>
      </p:sp>
      <p:sp>
        <p:nvSpPr>
          <p:cNvPr id="51218" name="AutoShape 32"/>
          <p:cNvSpPr>
            <a:spLocks noChangeArrowheads="1"/>
          </p:cNvSpPr>
          <p:nvPr/>
        </p:nvSpPr>
        <p:spPr bwMode="auto">
          <a:xfrm rot="5400000">
            <a:off x="6210300" y="3619500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AutoShape 33"/>
          <p:cNvSpPr>
            <a:spLocks noChangeArrowheads="1"/>
          </p:cNvSpPr>
          <p:nvPr/>
        </p:nvSpPr>
        <p:spPr bwMode="auto">
          <a:xfrm>
            <a:off x="6400800" y="3429000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Text Box 34"/>
          <p:cNvSpPr txBox="1">
            <a:spLocks noChangeArrowheads="1"/>
          </p:cNvSpPr>
          <p:nvPr/>
        </p:nvSpPr>
        <p:spPr bwMode="auto">
          <a:xfrm>
            <a:off x="1295400" y="4832350"/>
            <a:ext cx="647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Since the </a:t>
            </a:r>
            <a:r>
              <a:rPr lang="en-US" b="0" i="0">
                <a:solidFill>
                  <a:srgbClr val="FFF109"/>
                </a:solidFill>
              </a:rPr>
              <a:t>molecule is polar (has a positive and negative end)</a:t>
            </a:r>
            <a:r>
              <a:rPr lang="en-US" b="0" i="0"/>
              <a:t> these molecules show attraction for one another.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is a Bond?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It is the force of attraction that exists between two atoms (or ions) as a result of:</a:t>
            </a:r>
          </a:p>
          <a:p>
            <a:pPr lvl="2" eaLnBrk="1" hangingPunct="1">
              <a:defRPr/>
            </a:pPr>
            <a:r>
              <a:rPr lang="en-US">
                <a:latin typeface="Tahoma" charset="0"/>
                <a:ea typeface="ＭＳ Ｐゴシック" charset="0"/>
              </a:rPr>
              <a:t>The loss and gain of electrons to form oppositely charged ions</a:t>
            </a:r>
          </a:p>
          <a:p>
            <a:pPr lvl="2" eaLnBrk="1" hangingPunct="1">
              <a:defRPr/>
            </a:pPr>
            <a:r>
              <a:rPr lang="en-US">
                <a:latin typeface="Tahoma" charset="0"/>
                <a:ea typeface="ＭＳ Ｐゴシック" charset="0"/>
              </a:rPr>
              <a:t>The equal sharing of one or more pairs of electrons between two atomic nuclei</a:t>
            </a:r>
          </a:p>
          <a:p>
            <a:pPr lvl="2" eaLnBrk="1" hangingPunct="1">
              <a:defRPr/>
            </a:pPr>
            <a:r>
              <a:rPr lang="en-US">
                <a:latin typeface="Tahoma" charset="0"/>
                <a:ea typeface="ＭＳ Ｐゴシック" charset="0"/>
              </a:rPr>
              <a:t>The unequal sharing of one or more pairs of electrons between two atomic nuclei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Ammonia Molecule</a:t>
            </a:r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1143000" y="2057400"/>
            <a:ext cx="6781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In the case of the ammonia molecule (NH</a:t>
            </a:r>
            <a:r>
              <a:rPr lang="en-US" b="0" i="0" baseline="-25000"/>
              <a:t>3</a:t>
            </a:r>
            <a:r>
              <a:rPr lang="en-US" b="0" i="0"/>
              <a:t>) the nitrogen and hydrogen have an </a:t>
            </a:r>
            <a:r>
              <a:rPr lang="en-US" b="0" i="0">
                <a:solidFill>
                  <a:srgbClr val="FFF109"/>
                </a:solidFill>
              </a:rPr>
              <a:t>electronegativity difference of 0.9</a:t>
            </a:r>
            <a:r>
              <a:rPr lang="en-US" b="0" i="0"/>
              <a:t>.  The difference is still great enough to produce a </a:t>
            </a:r>
            <a:r>
              <a:rPr lang="en-US" b="0" i="0">
                <a:solidFill>
                  <a:srgbClr val="FFF109"/>
                </a:solidFill>
              </a:rPr>
              <a:t>polar covalent bond</a:t>
            </a:r>
            <a:r>
              <a:rPr lang="en-US" b="0" i="0"/>
              <a:t>. </a:t>
            </a:r>
          </a:p>
        </p:txBody>
      </p:sp>
      <p:sp>
        <p:nvSpPr>
          <p:cNvPr id="53251" name="Oval 6"/>
          <p:cNvSpPr>
            <a:spLocks noChangeArrowheads="1"/>
          </p:cNvSpPr>
          <p:nvPr/>
        </p:nvSpPr>
        <p:spPr bwMode="auto">
          <a:xfrm>
            <a:off x="2209800" y="53340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1828800" y="4267200"/>
            <a:ext cx="1219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Oval 7"/>
          <p:cNvSpPr>
            <a:spLocks noChangeArrowheads="1"/>
          </p:cNvSpPr>
          <p:nvPr/>
        </p:nvSpPr>
        <p:spPr bwMode="auto">
          <a:xfrm>
            <a:off x="2819400" y="4800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Oval 5"/>
          <p:cNvSpPr>
            <a:spLocks noChangeArrowheads="1"/>
          </p:cNvSpPr>
          <p:nvPr/>
        </p:nvSpPr>
        <p:spPr bwMode="auto">
          <a:xfrm>
            <a:off x="1524000" y="46482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5965825" y="4495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N</a:t>
            </a:r>
          </a:p>
        </p:txBody>
      </p:sp>
      <p:sp>
        <p:nvSpPr>
          <p:cNvPr id="53256" name="AutoShape 10"/>
          <p:cNvSpPr>
            <a:spLocks noChangeArrowheads="1"/>
          </p:cNvSpPr>
          <p:nvPr/>
        </p:nvSpPr>
        <p:spPr bwMode="auto">
          <a:xfrm>
            <a:off x="6096000" y="52578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AutoShape 11"/>
          <p:cNvSpPr>
            <a:spLocks noChangeArrowheads="1"/>
          </p:cNvSpPr>
          <p:nvPr/>
        </p:nvSpPr>
        <p:spPr bwMode="auto">
          <a:xfrm>
            <a:off x="6553200" y="4724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AutoShape 12"/>
          <p:cNvSpPr>
            <a:spLocks noChangeArrowheads="1"/>
          </p:cNvSpPr>
          <p:nvPr/>
        </p:nvSpPr>
        <p:spPr bwMode="auto">
          <a:xfrm>
            <a:off x="5791200" y="4724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AutoShape 13"/>
          <p:cNvSpPr>
            <a:spLocks noChangeArrowheads="1"/>
          </p:cNvSpPr>
          <p:nvPr/>
        </p:nvSpPr>
        <p:spPr bwMode="auto">
          <a:xfrm>
            <a:off x="6248400" y="4419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AutoShape 14"/>
          <p:cNvSpPr>
            <a:spLocks noChangeArrowheads="1"/>
          </p:cNvSpPr>
          <p:nvPr/>
        </p:nvSpPr>
        <p:spPr bwMode="auto">
          <a:xfrm>
            <a:off x="6096000" y="4419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Text Box 15"/>
          <p:cNvSpPr txBox="1">
            <a:spLocks noChangeArrowheads="1"/>
          </p:cNvSpPr>
          <p:nvPr/>
        </p:nvSpPr>
        <p:spPr bwMode="auto">
          <a:xfrm>
            <a:off x="6629400" y="4495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3262" name="Text Box 16"/>
          <p:cNvSpPr txBox="1">
            <a:spLocks noChangeArrowheads="1"/>
          </p:cNvSpPr>
          <p:nvPr/>
        </p:nvSpPr>
        <p:spPr bwMode="auto">
          <a:xfrm>
            <a:off x="5203825" y="4495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3263" name="Text Box 17"/>
          <p:cNvSpPr txBox="1">
            <a:spLocks noChangeArrowheads="1"/>
          </p:cNvSpPr>
          <p:nvPr/>
        </p:nvSpPr>
        <p:spPr bwMode="auto">
          <a:xfrm>
            <a:off x="5943600" y="53340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3264" name="AutoShape 18"/>
          <p:cNvSpPr>
            <a:spLocks noChangeArrowheads="1"/>
          </p:cNvSpPr>
          <p:nvPr/>
        </p:nvSpPr>
        <p:spPr bwMode="auto">
          <a:xfrm>
            <a:off x="5791200" y="4876800"/>
            <a:ext cx="76200" cy="76200"/>
          </a:xfrm>
          <a:prstGeom prst="flowChartConnector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AutoShape 19"/>
          <p:cNvSpPr>
            <a:spLocks noChangeArrowheads="1"/>
          </p:cNvSpPr>
          <p:nvPr/>
        </p:nvSpPr>
        <p:spPr bwMode="auto">
          <a:xfrm>
            <a:off x="6248400" y="5257800"/>
            <a:ext cx="76200" cy="76200"/>
          </a:xfrm>
          <a:prstGeom prst="flowChartConnector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AutoShape 20"/>
          <p:cNvSpPr>
            <a:spLocks noChangeArrowheads="1"/>
          </p:cNvSpPr>
          <p:nvPr/>
        </p:nvSpPr>
        <p:spPr bwMode="auto">
          <a:xfrm>
            <a:off x="6553200" y="4876800"/>
            <a:ext cx="76200" cy="76200"/>
          </a:xfrm>
          <a:prstGeom prst="flowChartConnector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Ammonia Molecule</a:t>
            </a:r>
          </a:p>
        </p:txBody>
      </p:sp>
      <p:sp>
        <p:nvSpPr>
          <p:cNvPr id="55298" name="Oval 4"/>
          <p:cNvSpPr>
            <a:spLocks noChangeArrowheads="1"/>
          </p:cNvSpPr>
          <p:nvPr/>
        </p:nvSpPr>
        <p:spPr bwMode="auto">
          <a:xfrm>
            <a:off x="2209800" y="33528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Oval 5"/>
          <p:cNvSpPr>
            <a:spLocks noChangeArrowheads="1"/>
          </p:cNvSpPr>
          <p:nvPr/>
        </p:nvSpPr>
        <p:spPr bwMode="auto">
          <a:xfrm>
            <a:off x="1828800" y="2286000"/>
            <a:ext cx="1219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Oval 6"/>
          <p:cNvSpPr>
            <a:spLocks noChangeArrowheads="1"/>
          </p:cNvSpPr>
          <p:nvPr/>
        </p:nvSpPr>
        <p:spPr bwMode="auto">
          <a:xfrm>
            <a:off x="2819400" y="28194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Oval 7"/>
          <p:cNvSpPr>
            <a:spLocks noChangeArrowheads="1"/>
          </p:cNvSpPr>
          <p:nvPr/>
        </p:nvSpPr>
        <p:spPr bwMode="auto">
          <a:xfrm>
            <a:off x="1524000" y="26670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5965825" y="25146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N</a:t>
            </a:r>
          </a:p>
        </p:txBody>
      </p:sp>
      <p:sp>
        <p:nvSpPr>
          <p:cNvPr id="55303" name="AutoShape 9"/>
          <p:cNvSpPr>
            <a:spLocks noChangeArrowheads="1"/>
          </p:cNvSpPr>
          <p:nvPr/>
        </p:nvSpPr>
        <p:spPr bwMode="auto">
          <a:xfrm>
            <a:off x="6172200" y="32766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AutoShape 10"/>
          <p:cNvSpPr>
            <a:spLocks noChangeArrowheads="1"/>
          </p:cNvSpPr>
          <p:nvPr/>
        </p:nvSpPr>
        <p:spPr bwMode="auto">
          <a:xfrm>
            <a:off x="6553200" y="2743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AutoShape 11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AutoShape 12"/>
          <p:cNvSpPr>
            <a:spLocks noChangeArrowheads="1"/>
          </p:cNvSpPr>
          <p:nvPr/>
        </p:nvSpPr>
        <p:spPr bwMode="auto">
          <a:xfrm>
            <a:off x="6248400" y="2438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AutoShape 13"/>
          <p:cNvSpPr>
            <a:spLocks noChangeArrowheads="1"/>
          </p:cNvSpPr>
          <p:nvPr/>
        </p:nvSpPr>
        <p:spPr bwMode="auto">
          <a:xfrm>
            <a:off x="6096000" y="2438400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Text Box 14"/>
          <p:cNvSpPr txBox="1">
            <a:spLocks noChangeArrowheads="1"/>
          </p:cNvSpPr>
          <p:nvPr/>
        </p:nvSpPr>
        <p:spPr bwMode="auto">
          <a:xfrm>
            <a:off x="6629400" y="25146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5309" name="Text Box 15"/>
          <p:cNvSpPr txBox="1">
            <a:spLocks noChangeArrowheads="1"/>
          </p:cNvSpPr>
          <p:nvPr/>
        </p:nvSpPr>
        <p:spPr bwMode="auto">
          <a:xfrm>
            <a:off x="5203825" y="25146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5310" name="Text Box 16"/>
          <p:cNvSpPr txBox="1">
            <a:spLocks noChangeArrowheads="1"/>
          </p:cNvSpPr>
          <p:nvPr/>
        </p:nvSpPr>
        <p:spPr bwMode="auto">
          <a:xfrm>
            <a:off x="5943600" y="3352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5311" name="AutoShape 17"/>
          <p:cNvSpPr>
            <a:spLocks noChangeArrowheads="1"/>
          </p:cNvSpPr>
          <p:nvPr/>
        </p:nvSpPr>
        <p:spPr bwMode="auto">
          <a:xfrm>
            <a:off x="5791200" y="2895600"/>
            <a:ext cx="76200" cy="76200"/>
          </a:xfrm>
          <a:prstGeom prst="flowChartConnector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2" name="AutoShape 18"/>
          <p:cNvSpPr>
            <a:spLocks noChangeArrowheads="1"/>
          </p:cNvSpPr>
          <p:nvPr/>
        </p:nvSpPr>
        <p:spPr bwMode="auto">
          <a:xfrm>
            <a:off x="6324600" y="3276600"/>
            <a:ext cx="76200" cy="76200"/>
          </a:xfrm>
          <a:prstGeom prst="flowChartConnector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AutoShape 19"/>
          <p:cNvSpPr>
            <a:spLocks noChangeArrowheads="1"/>
          </p:cNvSpPr>
          <p:nvPr/>
        </p:nvSpPr>
        <p:spPr bwMode="auto">
          <a:xfrm>
            <a:off x="6553200" y="2895600"/>
            <a:ext cx="76200" cy="76200"/>
          </a:xfrm>
          <a:prstGeom prst="flowChartConnector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Text Box 20"/>
          <p:cNvSpPr txBox="1">
            <a:spLocks noChangeArrowheads="1"/>
          </p:cNvSpPr>
          <p:nvPr/>
        </p:nvSpPr>
        <p:spPr bwMode="auto">
          <a:xfrm>
            <a:off x="2305050" y="19050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55315" name="Text Box 21"/>
          <p:cNvSpPr txBox="1">
            <a:spLocks noChangeArrowheads="1"/>
          </p:cNvSpPr>
          <p:nvPr/>
        </p:nvSpPr>
        <p:spPr bwMode="auto">
          <a:xfrm>
            <a:off x="1295400" y="2971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</a:t>
            </a:r>
          </a:p>
        </p:txBody>
      </p:sp>
      <p:sp>
        <p:nvSpPr>
          <p:cNvPr id="55316" name="Text Box 22"/>
          <p:cNvSpPr txBox="1">
            <a:spLocks noChangeArrowheads="1"/>
          </p:cNvSpPr>
          <p:nvPr/>
        </p:nvSpPr>
        <p:spPr bwMode="auto">
          <a:xfrm>
            <a:off x="2209800" y="3733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</a:t>
            </a:r>
          </a:p>
        </p:txBody>
      </p:sp>
      <p:sp>
        <p:nvSpPr>
          <p:cNvPr id="55317" name="Text Box 23"/>
          <p:cNvSpPr txBox="1">
            <a:spLocks noChangeArrowheads="1"/>
          </p:cNvSpPr>
          <p:nvPr/>
        </p:nvSpPr>
        <p:spPr bwMode="auto">
          <a:xfrm>
            <a:off x="3143250" y="3124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</a:t>
            </a:r>
          </a:p>
        </p:txBody>
      </p:sp>
      <p:sp>
        <p:nvSpPr>
          <p:cNvPr id="55318" name="Oval 24"/>
          <p:cNvSpPr>
            <a:spLocks noChangeArrowheads="1"/>
          </p:cNvSpPr>
          <p:nvPr/>
        </p:nvSpPr>
        <p:spPr bwMode="auto">
          <a:xfrm>
            <a:off x="5867400" y="2362200"/>
            <a:ext cx="685800" cy="228600"/>
          </a:xfrm>
          <a:prstGeom prst="ellipse">
            <a:avLst/>
          </a:prstGeom>
          <a:noFill/>
          <a:ln w="19050">
            <a:solidFill>
              <a:srgbClr val="FFF1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Text Box 25"/>
          <p:cNvSpPr txBox="1">
            <a:spLocks noChangeArrowheads="1"/>
          </p:cNvSpPr>
          <p:nvPr/>
        </p:nvSpPr>
        <p:spPr bwMode="auto">
          <a:xfrm>
            <a:off x="1143000" y="4191000"/>
            <a:ext cx="7315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Notice that the </a:t>
            </a:r>
            <a:r>
              <a:rPr lang="en-US" b="0" i="0">
                <a:solidFill>
                  <a:srgbClr val="FFF109"/>
                </a:solidFill>
              </a:rPr>
              <a:t>lone-pair of electrons</a:t>
            </a:r>
            <a:r>
              <a:rPr lang="en-US" b="0" i="0"/>
              <a:t> again </a:t>
            </a:r>
            <a:r>
              <a:rPr lang="en-US" b="0" i="0">
                <a:solidFill>
                  <a:srgbClr val="FFF109"/>
                </a:solidFill>
              </a:rPr>
              <a:t>prevents</a:t>
            </a:r>
            <a:r>
              <a:rPr lang="en-US" b="0" i="0"/>
              <a:t> the molecule </a:t>
            </a:r>
            <a:r>
              <a:rPr lang="en-US" b="0" i="0">
                <a:solidFill>
                  <a:srgbClr val="FFF109"/>
                </a:solidFill>
              </a:rPr>
              <a:t>from being symmetrical</a:t>
            </a:r>
            <a:r>
              <a:rPr lang="en-US" b="0" i="0"/>
              <a:t>.  This </a:t>
            </a:r>
            <a:r>
              <a:rPr lang="en-US" b="0" i="0">
                <a:solidFill>
                  <a:srgbClr val="FFF109"/>
                </a:solidFill>
              </a:rPr>
              <a:t>molecule is polar with polar covalent bonds</a:t>
            </a:r>
            <a:r>
              <a:rPr lang="en-US" b="0" i="0"/>
              <a:t> and is described as </a:t>
            </a:r>
            <a:r>
              <a:rPr lang="en-US" b="0" i="0">
                <a:solidFill>
                  <a:srgbClr val="FFF109"/>
                </a:solidFill>
              </a:rPr>
              <a:t>pyramidal (like a tripod).</a:t>
            </a:r>
            <a:endParaRPr lang="en-US" b="0" i="0"/>
          </a:p>
        </p:txBody>
      </p:sp>
      <p:sp>
        <p:nvSpPr>
          <p:cNvPr id="55320" name="AutoShape 26"/>
          <p:cNvSpPr>
            <a:spLocks noChangeArrowheads="1"/>
          </p:cNvSpPr>
          <p:nvPr/>
        </p:nvSpPr>
        <p:spPr bwMode="auto">
          <a:xfrm rot="-5400000">
            <a:off x="6362700" y="2705100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AutoShape 27"/>
          <p:cNvSpPr>
            <a:spLocks noChangeArrowheads="1"/>
          </p:cNvSpPr>
          <p:nvPr/>
        </p:nvSpPr>
        <p:spPr bwMode="auto">
          <a:xfrm rot="5400000">
            <a:off x="5981700" y="2705100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2" name="AutoShape 28"/>
          <p:cNvSpPr>
            <a:spLocks noChangeArrowheads="1"/>
          </p:cNvSpPr>
          <p:nvPr/>
        </p:nvSpPr>
        <p:spPr bwMode="auto">
          <a:xfrm>
            <a:off x="6172200" y="2895600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Hydrogen Chloride Molecule</a:t>
            </a:r>
          </a:p>
        </p:txBody>
      </p:sp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1295400" y="2057400"/>
            <a:ext cx="67056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In the case of of HCl the </a:t>
            </a:r>
            <a:r>
              <a:rPr lang="en-US" b="0" i="0">
                <a:solidFill>
                  <a:srgbClr val="FFF109"/>
                </a:solidFill>
              </a:rPr>
              <a:t>∆EN = 0.9</a:t>
            </a:r>
            <a:r>
              <a:rPr lang="en-US" b="0" i="0"/>
              <a:t>.  The difference is large enough to produce a </a:t>
            </a:r>
            <a:r>
              <a:rPr lang="en-US" b="0" i="0">
                <a:solidFill>
                  <a:srgbClr val="FFF109"/>
                </a:solidFill>
              </a:rPr>
              <a:t>polar covalent bond</a:t>
            </a:r>
            <a:r>
              <a:rPr lang="en-US" b="0" i="0"/>
              <a:t>.  The </a:t>
            </a:r>
            <a:r>
              <a:rPr lang="en-US" b="0" i="0">
                <a:solidFill>
                  <a:srgbClr val="FFF109"/>
                </a:solidFill>
              </a:rPr>
              <a:t>lone-pairs</a:t>
            </a:r>
            <a:r>
              <a:rPr lang="en-US" b="0" i="0"/>
              <a:t> of electrons produce a molecule that is </a:t>
            </a:r>
            <a:r>
              <a:rPr lang="en-US" b="0" i="0">
                <a:solidFill>
                  <a:srgbClr val="FFF109"/>
                </a:solidFill>
              </a:rPr>
              <a:t>asymmetrical</a:t>
            </a:r>
            <a:r>
              <a:rPr lang="en-US" b="0" i="0"/>
              <a:t> and thus it is </a:t>
            </a:r>
            <a:r>
              <a:rPr lang="en-US" b="0" i="0">
                <a:solidFill>
                  <a:srgbClr val="FFF109"/>
                </a:solidFill>
              </a:rPr>
              <a:t>polar molecule</a:t>
            </a:r>
            <a:r>
              <a:rPr lang="en-US" b="0" i="0"/>
              <a:t>.  It is described as a </a:t>
            </a:r>
            <a:r>
              <a:rPr lang="en-US" b="0" i="0">
                <a:solidFill>
                  <a:srgbClr val="FFF109"/>
                </a:solidFill>
              </a:rPr>
              <a:t>linear</a:t>
            </a:r>
            <a:r>
              <a:rPr lang="en-US" b="0" i="0"/>
              <a:t>.</a:t>
            </a:r>
          </a:p>
        </p:txBody>
      </p:sp>
      <p:sp>
        <p:nvSpPr>
          <p:cNvPr id="57347" name="Oval 5"/>
          <p:cNvSpPr>
            <a:spLocks noChangeArrowheads="1"/>
          </p:cNvSpPr>
          <p:nvPr/>
        </p:nvSpPr>
        <p:spPr bwMode="auto">
          <a:xfrm>
            <a:off x="2895600" y="5486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1752600" y="5029200"/>
            <a:ext cx="1295400" cy="1295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5562600" y="51054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6299200" y="5105400"/>
            <a:ext cx="71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Cl</a:t>
            </a:r>
          </a:p>
        </p:txBody>
      </p:sp>
      <p:sp>
        <p:nvSpPr>
          <p:cNvPr id="57351" name="Oval 9"/>
          <p:cNvSpPr>
            <a:spLocks noChangeArrowheads="1"/>
          </p:cNvSpPr>
          <p:nvPr/>
        </p:nvSpPr>
        <p:spPr bwMode="auto">
          <a:xfrm>
            <a:off x="6172200" y="55626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10"/>
          <p:cNvSpPr>
            <a:spLocks noChangeArrowheads="1"/>
          </p:cNvSpPr>
          <p:nvPr/>
        </p:nvSpPr>
        <p:spPr bwMode="auto">
          <a:xfrm>
            <a:off x="6553200" y="58674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Oval 11"/>
          <p:cNvSpPr>
            <a:spLocks noChangeArrowheads="1"/>
          </p:cNvSpPr>
          <p:nvPr/>
        </p:nvSpPr>
        <p:spPr bwMode="auto">
          <a:xfrm>
            <a:off x="6705600" y="58674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Oval 12"/>
          <p:cNvSpPr>
            <a:spLocks noChangeArrowheads="1"/>
          </p:cNvSpPr>
          <p:nvPr/>
        </p:nvSpPr>
        <p:spPr bwMode="auto">
          <a:xfrm>
            <a:off x="7086600" y="55626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Oval 13"/>
          <p:cNvSpPr>
            <a:spLocks noChangeArrowheads="1"/>
          </p:cNvSpPr>
          <p:nvPr/>
        </p:nvSpPr>
        <p:spPr bwMode="auto">
          <a:xfrm>
            <a:off x="7086600" y="54102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Oval 14"/>
          <p:cNvSpPr>
            <a:spLocks noChangeArrowheads="1"/>
          </p:cNvSpPr>
          <p:nvPr/>
        </p:nvSpPr>
        <p:spPr bwMode="auto">
          <a:xfrm>
            <a:off x="6629400" y="50292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15"/>
          <p:cNvSpPr>
            <a:spLocks noChangeArrowheads="1"/>
          </p:cNvSpPr>
          <p:nvPr/>
        </p:nvSpPr>
        <p:spPr bwMode="auto">
          <a:xfrm>
            <a:off x="6477000" y="50292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Oval 16"/>
          <p:cNvSpPr>
            <a:spLocks noChangeArrowheads="1"/>
          </p:cNvSpPr>
          <p:nvPr/>
        </p:nvSpPr>
        <p:spPr bwMode="auto">
          <a:xfrm>
            <a:off x="6172200" y="5410200"/>
            <a:ext cx="76200" cy="762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Text Box 17"/>
          <p:cNvSpPr txBox="1">
            <a:spLocks noChangeArrowheads="1"/>
          </p:cNvSpPr>
          <p:nvPr/>
        </p:nvSpPr>
        <p:spPr bwMode="auto">
          <a:xfrm>
            <a:off x="1295400" y="5486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57360" name="Text Box 18"/>
          <p:cNvSpPr txBox="1">
            <a:spLocks noChangeArrowheads="1"/>
          </p:cNvSpPr>
          <p:nvPr/>
        </p:nvSpPr>
        <p:spPr bwMode="auto">
          <a:xfrm>
            <a:off x="3429000" y="5486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</a:t>
            </a:r>
          </a:p>
        </p:txBody>
      </p:sp>
      <p:sp>
        <p:nvSpPr>
          <p:cNvPr id="57361" name="AutoShape 19"/>
          <p:cNvSpPr>
            <a:spLocks noChangeArrowheads="1"/>
          </p:cNvSpPr>
          <p:nvPr/>
        </p:nvSpPr>
        <p:spPr bwMode="auto">
          <a:xfrm>
            <a:off x="6248400" y="54102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Big Question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Can the Bonding be Polar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the Molecule Nonpolar?</a:t>
            </a:r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898525" y="2554288"/>
            <a:ext cx="458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0" i="0"/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838200" y="2667000"/>
            <a:ext cx="7543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>
                <a:solidFill>
                  <a:srgbClr val="FFF109"/>
                </a:solidFill>
              </a:rPr>
              <a:t>The answer lies in the symmetry</a:t>
            </a:r>
            <a:r>
              <a:rPr lang="en-US" b="0" i="0"/>
              <a:t>.  If there are </a:t>
            </a:r>
            <a:r>
              <a:rPr lang="en-US" b="0" i="0">
                <a:solidFill>
                  <a:srgbClr val="FFF109"/>
                </a:solidFill>
              </a:rPr>
              <a:t>no lone-pairs of electrons</a:t>
            </a:r>
            <a:r>
              <a:rPr lang="en-US" b="0" i="0"/>
              <a:t> around the </a:t>
            </a:r>
            <a:r>
              <a:rPr lang="en-US" b="0" i="0">
                <a:solidFill>
                  <a:srgbClr val="FFF109"/>
                </a:solidFill>
              </a:rPr>
              <a:t>central atom</a:t>
            </a:r>
            <a:r>
              <a:rPr lang="en-US" b="0" i="0"/>
              <a:t> the molecule can be </a:t>
            </a:r>
            <a:r>
              <a:rPr lang="en-US" b="0" i="0">
                <a:solidFill>
                  <a:srgbClr val="FFF109"/>
                </a:solidFill>
              </a:rPr>
              <a:t>symmetrical</a:t>
            </a:r>
            <a:r>
              <a:rPr lang="en-US" b="0" i="0"/>
              <a:t> and have polar covalent bonds.</a:t>
            </a:r>
          </a:p>
        </p:txBody>
      </p:sp>
      <p:sp>
        <p:nvSpPr>
          <p:cNvPr id="59396" name="Oval 6"/>
          <p:cNvSpPr>
            <a:spLocks noChangeArrowheads="1"/>
          </p:cNvSpPr>
          <p:nvPr/>
        </p:nvSpPr>
        <p:spPr bwMode="auto">
          <a:xfrm>
            <a:off x="3048000" y="4724400"/>
            <a:ext cx="838200" cy="838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Oval 7"/>
          <p:cNvSpPr>
            <a:spLocks noChangeArrowheads="1"/>
          </p:cNvSpPr>
          <p:nvPr/>
        </p:nvSpPr>
        <p:spPr bwMode="auto">
          <a:xfrm>
            <a:off x="1371600" y="4724400"/>
            <a:ext cx="838200" cy="838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Oval 5"/>
          <p:cNvSpPr>
            <a:spLocks noChangeArrowheads="1"/>
          </p:cNvSpPr>
          <p:nvPr/>
        </p:nvSpPr>
        <p:spPr bwMode="auto">
          <a:xfrm>
            <a:off x="1905000" y="4419600"/>
            <a:ext cx="14478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Oval 9"/>
          <p:cNvSpPr>
            <a:spLocks noChangeArrowheads="1"/>
          </p:cNvSpPr>
          <p:nvPr/>
        </p:nvSpPr>
        <p:spPr bwMode="auto">
          <a:xfrm>
            <a:off x="6705600" y="48768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Oval 11"/>
          <p:cNvSpPr>
            <a:spLocks noChangeArrowheads="1"/>
          </p:cNvSpPr>
          <p:nvPr/>
        </p:nvSpPr>
        <p:spPr bwMode="auto">
          <a:xfrm>
            <a:off x="5181600" y="48768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Oval 8"/>
          <p:cNvSpPr>
            <a:spLocks noChangeArrowheads="1"/>
          </p:cNvSpPr>
          <p:nvPr/>
        </p:nvSpPr>
        <p:spPr bwMode="auto">
          <a:xfrm>
            <a:off x="5486400" y="4267200"/>
            <a:ext cx="14478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Oval 10"/>
          <p:cNvSpPr>
            <a:spLocks noChangeArrowheads="1"/>
          </p:cNvSpPr>
          <p:nvPr/>
        </p:nvSpPr>
        <p:spPr bwMode="auto">
          <a:xfrm>
            <a:off x="5943600" y="54102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Oval 12"/>
          <p:cNvSpPr>
            <a:spLocks noChangeArrowheads="1"/>
          </p:cNvSpPr>
          <p:nvPr/>
        </p:nvSpPr>
        <p:spPr bwMode="auto">
          <a:xfrm>
            <a:off x="5943600" y="39624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CO</a:t>
            </a:r>
            <a:r>
              <a:rPr lang="en-US" b="0" i="0" baseline="-25000"/>
              <a:t>2</a:t>
            </a:r>
            <a:endParaRPr lang="en-US" b="0" i="0"/>
          </a:p>
        </p:txBody>
      </p:sp>
      <p:sp>
        <p:nvSpPr>
          <p:cNvPr id="59405" name="Text Box 14"/>
          <p:cNvSpPr txBox="1">
            <a:spLocks noChangeArrowheads="1"/>
          </p:cNvSpPr>
          <p:nvPr/>
        </p:nvSpPr>
        <p:spPr bwMode="auto">
          <a:xfrm>
            <a:off x="6019800" y="6019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CF</a:t>
            </a:r>
            <a:r>
              <a:rPr lang="en-US" b="0" i="0" baseline="-25000"/>
              <a:t>4</a:t>
            </a:r>
            <a:endParaRPr lang="en-US" b="0" i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Big Question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Can the Bonding be Polar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the Molecule Nonpolar?</a:t>
            </a:r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898525" y="2554288"/>
            <a:ext cx="458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0" i="0"/>
          </a:p>
        </p:txBody>
      </p:sp>
      <p:sp>
        <p:nvSpPr>
          <p:cNvPr id="61443" name="Oval 5"/>
          <p:cNvSpPr>
            <a:spLocks noChangeArrowheads="1"/>
          </p:cNvSpPr>
          <p:nvPr/>
        </p:nvSpPr>
        <p:spPr bwMode="auto">
          <a:xfrm>
            <a:off x="3048000" y="3048000"/>
            <a:ext cx="838200" cy="838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Oval 6"/>
          <p:cNvSpPr>
            <a:spLocks noChangeArrowheads="1"/>
          </p:cNvSpPr>
          <p:nvPr/>
        </p:nvSpPr>
        <p:spPr bwMode="auto">
          <a:xfrm>
            <a:off x="1371600" y="3048000"/>
            <a:ext cx="838200" cy="838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Oval 7"/>
          <p:cNvSpPr>
            <a:spLocks noChangeArrowheads="1"/>
          </p:cNvSpPr>
          <p:nvPr/>
        </p:nvSpPr>
        <p:spPr bwMode="auto">
          <a:xfrm>
            <a:off x="1905000" y="2743200"/>
            <a:ext cx="14478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Oval 8"/>
          <p:cNvSpPr>
            <a:spLocks noChangeArrowheads="1"/>
          </p:cNvSpPr>
          <p:nvPr/>
        </p:nvSpPr>
        <p:spPr bwMode="auto">
          <a:xfrm>
            <a:off x="6705600" y="32004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Oval 9"/>
          <p:cNvSpPr>
            <a:spLocks noChangeArrowheads="1"/>
          </p:cNvSpPr>
          <p:nvPr/>
        </p:nvSpPr>
        <p:spPr bwMode="auto">
          <a:xfrm>
            <a:off x="5181600" y="32004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Oval 10"/>
          <p:cNvSpPr>
            <a:spLocks noChangeArrowheads="1"/>
          </p:cNvSpPr>
          <p:nvPr/>
        </p:nvSpPr>
        <p:spPr bwMode="auto">
          <a:xfrm>
            <a:off x="5486400" y="2590800"/>
            <a:ext cx="14478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Oval 11"/>
          <p:cNvSpPr>
            <a:spLocks noChangeArrowheads="1"/>
          </p:cNvSpPr>
          <p:nvPr/>
        </p:nvSpPr>
        <p:spPr bwMode="auto">
          <a:xfrm>
            <a:off x="5943600" y="37338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Oval 12"/>
          <p:cNvSpPr>
            <a:spLocks noChangeArrowheads="1"/>
          </p:cNvSpPr>
          <p:nvPr/>
        </p:nvSpPr>
        <p:spPr bwMode="auto">
          <a:xfrm>
            <a:off x="5943600" y="22860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Text Box 13"/>
          <p:cNvSpPr txBox="1">
            <a:spLocks noChangeArrowheads="1"/>
          </p:cNvSpPr>
          <p:nvPr/>
        </p:nvSpPr>
        <p:spPr bwMode="auto">
          <a:xfrm>
            <a:off x="2362200" y="4343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CO</a:t>
            </a:r>
            <a:r>
              <a:rPr lang="en-US" b="0" i="0" baseline="-25000"/>
              <a:t>2</a:t>
            </a:r>
            <a:endParaRPr lang="en-US" b="0" i="0"/>
          </a:p>
        </p:txBody>
      </p:sp>
      <p:sp>
        <p:nvSpPr>
          <p:cNvPr id="61452" name="Text Box 14"/>
          <p:cNvSpPr txBox="1">
            <a:spLocks noChangeArrowheads="1"/>
          </p:cNvSpPr>
          <p:nvPr/>
        </p:nvSpPr>
        <p:spPr bwMode="auto">
          <a:xfrm>
            <a:off x="6019800" y="4343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CF</a:t>
            </a:r>
            <a:r>
              <a:rPr lang="en-US" b="0" i="0" baseline="-25000"/>
              <a:t>4</a:t>
            </a:r>
            <a:endParaRPr lang="en-US" b="0" i="0"/>
          </a:p>
        </p:txBody>
      </p:sp>
      <p:sp>
        <p:nvSpPr>
          <p:cNvPr id="61453" name="Text Box 15"/>
          <p:cNvSpPr txBox="1">
            <a:spLocks noChangeArrowheads="1"/>
          </p:cNvSpPr>
          <p:nvPr/>
        </p:nvSpPr>
        <p:spPr bwMode="auto">
          <a:xfrm>
            <a:off x="2514600" y="5426075"/>
            <a:ext cx="477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C</a:t>
            </a:r>
          </a:p>
        </p:txBody>
      </p:sp>
      <p:sp>
        <p:nvSpPr>
          <p:cNvPr id="61454" name="Text Box 17"/>
          <p:cNvSpPr txBox="1">
            <a:spLocks noChangeArrowheads="1"/>
          </p:cNvSpPr>
          <p:nvPr/>
        </p:nvSpPr>
        <p:spPr bwMode="auto">
          <a:xfrm>
            <a:off x="3200400" y="5440363"/>
            <a:ext cx="500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O</a:t>
            </a:r>
          </a:p>
        </p:txBody>
      </p:sp>
      <p:sp>
        <p:nvSpPr>
          <p:cNvPr id="61455" name="Text Box 18"/>
          <p:cNvSpPr txBox="1">
            <a:spLocks noChangeArrowheads="1"/>
          </p:cNvSpPr>
          <p:nvPr/>
        </p:nvSpPr>
        <p:spPr bwMode="auto">
          <a:xfrm>
            <a:off x="1676400" y="5440363"/>
            <a:ext cx="500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O</a:t>
            </a:r>
          </a:p>
        </p:txBody>
      </p:sp>
      <p:sp>
        <p:nvSpPr>
          <p:cNvPr id="61456" name="Oval 19"/>
          <p:cNvSpPr>
            <a:spLocks noChangeArrowheads="1"/>
          </p:cNvSpPr>
          <p:nvPr/>
        </p:nvSpPr>
        <p:spPr bwMode="auto">
          <a:xfrm>
            <a:off x="2971800" y="5638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7" name="Oval 20"/>
          <p:cNvSpPr>
            <a:spLocks noChangeArrowheads="1"/>
          </p:cNvSpPr>
          <p:nvPr/>
        </p:nvSpPr>
        <p:spPr bwMode="auto">
          <a:xfrm>
            <a:off x="29718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8" name="Oval 21"/>
          <p:cNvSpPr>
            <a:spLocks noChangeArrowheads="1"/>
          </p:cNvSpPr>
          <p:nvPr/>
        </p:nvSpPr>
        <p:spPr bwMode="auto">
          <a:xfrm>
            <a:off x="24384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Oval 22"/>
          <p:cNvSpPr>
            <a:spLocks noChangeArrowheads="1"/>
          </p:cNvSpPr>
          <p:nvPr/>
        </p:nvSpPr>
        <p:spPr bwMode="auto">
          <a:xfrm>
            <a:off x="2438400" y="5638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0" name="Oval 24"/>
          <p:cNvSpPr>
            <a:spLocks noChangeArrowheads="1"/>
          </p:cNvSpPr>
          <p:nvPr/>
        </p:nvSpPr>
        <p:spPr bwMode="auto">
          <a:xfrm>
            <a:off x="6553200" y="5943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1" name="Oval 25"/>
          <p:cNvSpPr>
            <a:spLocks noChangeArrowheads="1"/>
          </p:cNvSpPr>
          <p:nvPr/>
        </p:nvSpPr>
        <p:spPr bwMode="auto">
          <a:xfrm>
            <a:off x="2286000" y="5638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2" name="Oval 26"/>
          <p:cNvSpPr>
            <a:spLocks noChangeArrowheads="1"/>
          </p:cNvSpPr>
          <p:nvPr/>
        </p:nvSpPr>
        <p:spPr bwMode="auto">
          <a:xfrm>
            <a:off x="3124200" y="5638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Oval 27"/>
          <p:cNvSpPr>
            <a:spLocks noChangeArrowheads="1"/>
          </p:cNvSpPr>
          <p:nvPr/>
        </p:nvSpPr>
        <p:spPr bwMode="auto">
          <a:xfrm>
            <a:off x="3124200" y="5791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Oval 28"/>
          <p:cNvSpPr>
            <a:spLocks noChangeArrowheads="1"/>
          </p:cNvSpPr>
          <p:nvPr/>
        </p:nvSpPr>
        <p:spPr bwMode="auto">
          <a:xfrm>
            <a:off x="2286000" y="5791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5" name="Oval 29"/>
          <p:cNvSpPr>
            <a:spLocks noChangeArrowheads="1"/>
          </p:cNvSpPr>
          <p:nvPr/>
        </p:nvSpPr>
        <p:spPr bwMode="auto">
          <a:xfrm>
            <a:off x="24384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66" name="Group 37"/>
          <p:cNvGrpSpPr>
            <a:grpSpLocks/>
          </p:cNvGrpSpPr>
          <p:nvPr/>
        </p:nvGrpSpPr>
        <p:grpSpPr bwMode="auto">
          <a:xfrm rot="5400000">
            <a:off x="1905000" y="5334000"/>
            <a:ext cx="76200" cy="228600"/>
            <a:chOff x="1824" y="3216"/>
            <a:chExt cx="48" cy="144"/>
          </a:xfrm>
        </p:grpSpPr>
        <p:sp>
          <p:nvSpPr>
            <p:cNvPr id="61530" name="Oval 35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1" name="Oval 36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67" name="Group 38"/>
          <p:cNvGrpSpPr>
            <a:grpSpLocks/>
          </p:cNvGrpSpPr>
          <p:nvPr/>
        </p:nvGrpSpPr>
        <p:grpSpPr bwMode="auto">
          <a:xfrm rot="5400000">
            <a:off x="1905000" y="5867400"/>
            <a:ext cx="76200" cy="228600"/>
            <a:chOff x="1824" y="3216"/>
            <a:chExt cx="48" cy="144"/>
          </a:xfrm>
        </p:grpSpPr>
        <p:sp>
          <p:nvSpPr>
            <p:cNvPr id="61528" name="Oval 39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9" name="Oval 40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68" name="Group 41"/>
          <p:cNvGrpSpPr>
            <a:grpSpLocks/>
          </p:cNvGrpSpPr>
          <p:nvPr/>
        </p:nvGrpSpPr>
        <p:grpSpPr bwMode="auto">
          <a:xfrm rot="5400000">
            <a:off x="3429000" y="5867400"/>
            <a:ext cx="76200" cy="228600"/>
            <a:chOff x="1824" y="3216"/>
            <a:chExt cx="48" cy="144"/>
          </a:xfrm>
        </p:grpSpPr>
        <p:sp>
          <p:nvSpPr>
            <p:cNvPr id="61526" name="Oval 42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7" name="Oval 43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69" name="Group 44"/>
          <p:cNvGrpSpPr>
            <a:grpSpLocks/>
          </p:cNvGrpSpPr>
          <p:nvPr/>
        </p:nvGrpSpPr>
        <p:grpSpPr bwMode="auto">
          <a:xfrm rot="5400000">
            <a:off x="3429000" y="5334000"/>
            <a:ext cx="76200" cy="228600"/>
            <a:chOff x="1824" y="3216"/>
            <a:chExt cx="48" cy="144"/>
          </a:xfrm>
        </p:grpSpPr>
        <p:sp>
          <p:nvSpPr>
            <p:cNvPr id="61524" name="Oval 45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5" name="Oval 46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70" name="Text Box 47"/>
          <p:cNvSpPr txBox="1">
            <a:spLocks noChangeArrowheads="1"/>
          </p:cNvSpPr>
          <p:nvPr/>
        </p:nvSpPr>
        <p:spPr bwMode="auto">
          <a:xfrm>
            <a:off x="6248400" y="5410200"/>
            <a:ext cx="477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C</a:t>
            </a:r>
          </a:p>
        </p:txBody>
      </p:sp>
      <p:sp>
        <p:nvSpPr>
          <p:cNvPr id="61471" name="Oval 48"/>
          <p:cNvSpPr>
            <a:spLocks noChangeArrowheads="1"/>
          </p:cNvSpPr>
          <p:nvPr/>
        </p:nvSpPr>
        <p:spPr bwMode="auto">
          <a:xfrm>
            <a:off x="60960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2" name="Oval 49"/>
          <p:cNvSpPr>
            <a:spLocks noChangeArrowheads="1"/>
          </p:cNvSpPr>
          <p:nvPr/>
        </p:nvSpPr>
        <p:spPr bwMode="auto">
          <a:xfrm>
            <a:off x="67818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3" name="Oval 50"/>
          <p:cNvSpPr>
            <a:spLocks noChangeArrowheads="1"/>
          </p:cNvSpPr>
          <p:nvPr/>
        </p:nvSpPr>
        <p:spPr bwMode="auto">
          <a:xfrm>
            <a:off x="6324600" y="5334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74" name="Group 52"/>
          <p:cNvGrpSpPr>
            <a:grpSpLocks/>
          </p:cNvGrpSpPr>
          <p:nvPr/>
        </p:nvGrpSpPr>
        <p:grpSpPr bwMode="auto">
          <a:xfrm rot="5400000">
            <a:off x="6019800" y="5029200"/>
            <a:ext cx="228600" cy="76200"/>
            <a:chOff x="2784" y="3216"/>
            <a:chExt cx="144" cy="48"/>
          </a:xfrm>
        </p:grpSpPr>
        <p:sp>
          <p:nvSpPr>
            <p:cNvPr id="61522" name="Oval 23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3" name="Oval 51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75" name="Group 53"/>
          <p:cNvGrpSpPr>
            <a:grpSpLocks/>
          </p:cNvGrpSpPr>
          <p:nvPr/>
        </p:nvGrpSpPr>
        <p:grpSpPr bwMode="auto">
          <a:xfrm>
            <a:off x="5715000" y="6019800"/>
            <a:ext cx="228600" cy="76200"/>
            <a:chOff x="2784" y="3216"/>
            <a:chExt cx="144" cy="48"/>
          </a:xfrm>
        </p:grpSpPr>
        <p:sp>
          <p:nvSpPr>
            <p:cNvPr id="61520" name="Oval 54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1" name="Oval 55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76" name="Group 56"/>
          <p:cNvGrpSpPr>
            <a:grpSpLocks/>
          </p:cNvGrpSpPr>
          <p:nvPr/>
        </p:nvGrpSpPr>
        <p:grpSpPr bwMode="auto">
          <a:xfrm>
            <a:off x="5715000" y="5334000"/>
            <a:ext cx="228600" cy="76200"/>
            <a:chOff x="2784" y="3216"/>
            <a:chExt cx="144" cy="48"/>
          </a:xfrm>
        </p:grpSpPr>
        <p:sp>
          <p:nvSpPr>
            <p:cNvPr id="61518" name="Oval 57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9" name="Oval 58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77" name="Group 59"/>
          <p:cNvGrpSpPr>
            <a:grpSpLocks/>
          </p:cNvGrpSpPr>
          <p:nvPr/>
        </p:nvGrpSpPr>
        <p:grpSpPr bwMode="auto">
          <a:xfrm rot="5400000">
            <a:off x="5486400" y="5638800"/>
            <a:ext cx="228600" cy="76200"/>
            <a:chOff x="2784" y="3216"/>
            <a:chExt cx="144" cy="48"/>
          </a:xfrm>
        </p:grpSpPr>
        <p:sp>
          <p:nvSpPr>
            <p:cNvPr id="61516" name="Oval 60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7" name="Oval 61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78" name="Group 62"/>
          <p:cNvGrpSpPr>
            <a:grpSpLocks/>
          </p:cNvGrpSpPr>
          <p:nvPr/>
        </p:nvGrpSpPr>
        <p:grpSpPr bwMode="auto">
          <a:xfrm>
            <a:off x="6324600" y="6477000"/>
            <a:ext cx="228600" cy="76200"/>
            <a:chOff x="2784" y="3216"/>
            <a:chExt cx="144" cy="48"/>
          </a:xfrm>
        </p:grpSpPr>
        <p:sp>
          <p:nvSpPr>
            <p:cNvPr id="61514" name="Oval 63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5" name="Oval 64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79" name="Group 65"/>
          <p:cNvGrpSpPr>
            <a:grpSpLocks/>
          </p:cNvGrpSpPr>
          <p:nvPr/>
        </p:nvGrpSpPr>
        <p:grpSpPr bwMode="auto">
          <a:xfrm>
            <a:off x="6324600" y="4800600"/>
            <a:ext cx="228600" cy="76200"/>
            <a:chOff x="2784" y="3216"/>
            <a:chExt cx="144" cy="48"/>
          </a:xfrm>
        </p:grpSpPr>
        <p:sp>
          <p:nvSpPr>
            <p:cNvPr id="61512" name="Oval 66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3" name="Oval 67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80" name="Oval 69"/>
          <p:cNvSpPr>
            <a:spLocks noChangeArrowheads="1"/>
          </p:cNvSpPr>
          <p:nvPr/>
        </p:nvSpPr>
        <p:spPr bwMode="auto">
          <a:xfrm>
            <a:off x="6400800" y="59436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1" name="Oval 70"/>
          <p:cNvSpPr>
            <a:spLocks noChangeArrowheads="1"/>
          </p:cNvSpPr>
          <p:nvPr/>
        </p:nvSpPr>
        <p:spPr bwMode="auto">
          <a:xfrm>
            <a:off x="6781800" y="57150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82" name="Group 71"/>
          <p:cNvGrpSpPr>
            <a:grpSpLocks/>
          </p:cNvGrpSpPr>
          <p:nvPr/>
        </p:nvGrpSpPr>
        <p:grpSpPr bwMode="auto">
          <a:xfrm rot="5400000">
            <a:off x="7239000" y="5715000"/>
            <a:ext cx="228600" cy="76200"/>
            <a:chOff x="2784" y="3216"/>
            <a:chExt cx="144" cy="48"/>
          </a:xfrm>
        </p:grpSpPr>
        <p:sp>
          <p:nvSpPr>
            <p:cNvPr id="61510" name="Oval 72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1" name="Oval 73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83" name="Group 74"/>
          <p:cNvGrpSpPr>
            <a:grpSpLocks/>
          </p:cNvGrpSpPr>
          <p:nvPr/>
        </p:nvGrpSpPr>
        <p:grpSpPr bwMode="auto">
          <a:xfrm>
            <a:off x="6934200" y="6019800"/>
            <a:ext cx="228600" cy="76200"/>
            <a:chOff x="2784" y="3216"/>
            <a:chExt cx="144" cy="48"/>
          </a:xfrm>
        </p:grpSpPr>
        <p:sp>
          <p:nvSpPr>
            <p:cNvPr id="61508" name="Oval 75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9" name="Oval 76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84" name="Group 77"/>
          <p:cNvGrpSpPr>
            <a:grpSpLocks/>
          </p:cNvGrpSpPr>
          <p:nvPr/>
        </p:nvGrpSpPr>
        <p:grpSpPr bwMode="auto">
          <a:xfrm>
            <a:off x="6934200" y="5334000"/>
            <a:ext cx="228600" cy="76200"/>
            <a:chOff x="2784" y="3216"/>
            <a:chExt cx="144" cy="48"/>
          </a:xfrm>
        </p:grpSpPr>
        <p:sp>
          <p:nvSpPr>
            <p:cNvPr id="61506" name="Oval 78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7" name="Oval 79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85" name="Text Box 80"/>
          <p:cNvSpPr txBox="1">
            <a:spLocks noChangeArrowheads="1"/>
          </p:cNvSpPr>
          <p:nvPr/>
        </p:nvSpPr>
        <p:spPr bwMode="auto">
          <a:xfrm>
            <a:off x="6883400" y="54102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1486" name="Text Box 81"/>
          <p:cNvSpPr txBox="1">
            <a:spLocks noChangeArrowheads="1"/>
          </p:cNvSpPr>
          <p:nvPr/>
        </p:nvSpPr>
        <p:spPr bwMode="auto">
          <a:xfrm>
            <a:off x="6248400" y="5973763"/>
            <a:ext cx="43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1487" name="Text Box 82"/>
          <p:cNvSpPr txBox="1">
            <a:spLocks noChangeArrowheads="1"/>
          </p:cNvSpPr>
          <p:nvPr/>
        </p:nvSpPr>
        <p:spPr bwMode="auto">
          <a:xfrm>
            <a:off x="5638800" y="5440363"/>
            <a:ext cx="43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1488" name="Text Box 83"/>
          <p:cNvSpPr txBox="1">
            <a:spLocks noChangeArrowheads="1"/>
          </p:cNvSpPr>
          <p:nvPr/>
        </p:nvSpPr>
        <p:spPr bwMode="auto">
          <a:xfrm>
            <a:off x="6248400" y="48006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1489" name="Oval 84"/>
          <p:cNvSpPr>
            <a:spLocks noChangeArrowheads="1"/>
          </p:cNvSpPr>
          <p:nvPr/>
        </p:nvSpPr>
        <p:spPr bwMode="auto">
          <a:xfrm>
            <a:off x="6477000" y="53340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0" name="Oval 85"/>
          <p:cNvSpPr>
            <a:spLocks noChangeArrowheads="1"/>
          </p:cNvSpPr>
          <p:nvPr/>
        </p:nvSpPr>
        <p:spPr bwMode="auto">
          <a:xfrm>
            <a:off x="6096000" y="57150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91" name="Group 86"/>
          <p:cNvGrpSpPr>
            <a:grpSpLocks/>
          </p:cNvGrpSpPr>
          <p:nvPr/>
        </p:nvGrpSpPr>
        <p:grpSpPr bwMode="auto">
          <a:xfrm rot="5400000">
            <a:off x="6019800" y="6248400"/>
            <a:ext cx="228600" cy="76200"/>
            <a:chOff x="2784" y="3216"/>
            <a:chExt cx="144" cy="48"/>
          </a:xfrm>
        </p:grpSpPr>
        <p:sp>
          <p:nvSpPr>
            <p:cNvPr id="61504" name="Oval 87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5" name="Oval 88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92" name="Group 89"/>
          <p:cNvGrpSpPr>
            <a:grpSpLocks/>
          </p:cNvGrpSpPr>
          <p:nvPr/>
        </p:nvGrpSpPr>
        <p:grpSpPr bwMode="auto">
          <a:xfrm rot="5400000">
            <a:off x="6629400" y="6248400"/>
            <a:ext cx="228600" cy="76200"/>
            <a:chOff x="2784" y="3216"/>
            <a:chExt cx="144" cy="48"/>
          </a:xfrm>
        </p:grpSpPr>
        <p:sp>
          <p:nvSpPr>
            <p:cNvPr id="61502" name="Oval 90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3" name="Oval 91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93" name="Group 92"/>
          <p:cNvGrpSpPr>
            <a:grpSpLocks/>
          </p:cNvGrpSpPr>
          <p:nvPr/>
        </p:nvGrpSpPr>
        <p:grpSpPr bwMode="auto">
          <a:xfrm rot="5400000">
            <a:off x="6629400" y="5029200"/>
            <a:ext cx="228600" cy="76200"/>
            <a:chOff x="2784" y="3216"/>
            <a:chExt cx="144" cy="48"/>
          </a:xfrm>
        </p:grpSpPr>
        <p:sp>
          <p:nvSpPr>
            <p:cNvPr id="61500" name="Oval 93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1" name="Oval 94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94" name="Text Box 95"/>
          <p:cNvSpPr txBox="1">
            <a:spLocks noChangeArrowheads="1"/>
          </p:cNvSpPr>
          <p:nvPr/>
        </p:nvSpPr>
        <p:spPr bwMode="auto">
          <a:xfrm>
            <a:off x="100965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1495" name="Text Box 96"/>
          <p:cNvSpPr txBox="1">
            <a:spLocks noChangeArrowheads="1"/>
          </p:cNvSpPr>
          <p:nvPr/>
        </p:nvSpPr>
        <p:spPr bwMode="auto">
          <a:xfrm>
            <a:off x="390525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1496" name="Text Box 97"/>
          <p:cNvSpPr txBox="1">
            <a:spLocks noChangeArrowheads="1"/>
          </p:cNvSpPr>
          <p:nvPr/>
        </p:nvSpPr>
        <p:spPr bwMode="auto">
          <a:xfrm>
            <a:off x="733425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1497" name="Text Box 98"/>
          <p:cNvSpPr txBox="1">
            <a:spLocks noChangeArrowheads="1"/>
          </p:cNvSpPr>
          <p:nvPr/>
        </p:nvSpPr>
        <p:spPr bwMode="auto">
          <a:xfrm>
            <a:off x="487680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1498" name="Text Box 99"/>
          <p:cNvSpPr txBox="1">
            <a:spLocks noChangeArrowheads="1"/>
          </p:cNvSpPr>
          <p:nvPr/>
        </p:nvSpPr>
        <p:spPr bwMode="auto">
          <a:xfrm>
            <a:off x="6496050" y="40386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1499" name="Text Box 100"/>
          <p:cNvSpPr txBox="1">
            <a:spLocks noChangeArrowheads="1"/>
          </p:cNvSpPr>
          <p:nvPr/>
        </p:nvSpPr>
        <p:spPr bwMode="auto">
          <a:xfrm>
            <a:off x="5638800" y="22098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These are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nonpolar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because they have an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equal charge distribution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and are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symmetrical 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- one being linear and the other being tetrahedral.  But they do have </a:t>
            </a:r>
            <a:r>
              <a:rPr lang="en-US" sz="2400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polar covalent bonds.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898525" y="2554288"/>
            <a:ext cx="458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0" i="0"/>
          </a:p>
        </p:txBody>
      </p:sp>
      <p:sp>
        <p:nvSpPr>
          <p:cNvPr id="63491" name="Oval 4"/>
          <p:cNvSpPr>
            <a:spLocks noChangeArrowheads="1"/>
          </p:cNvSpPr>
          <p:nvPr/>
        </p:nvSpPr>
        <p:spPr bwMode="auto">
          <a:xfrm>
            <a:off x="3048000" y="3048000"/>
            <a:ext cx="838200" cy="838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Oval 5"/>
          <p:cNvSpPr>
            <a:spLocks noChangeArrowheads="1"/>
          </p:cNvSpPr>
          <p:nvPr/>
        </p:nvSpPr>
        <p:spPr bwMode="auto">
          <a:xfrm>
            <a:off x="1371600" y="3048000"/>
            <a:ext cx="838200" cy="838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Oval 6"/>
          <p:cNvSpPr>
            <a:spLocks noChangeArrowheads="1"/>
          </p:cNvSpPr>
          <p:nvPr/>
        </p:nvSpPr>
        <p:spPr bwMode="auto">
          <a:xfrm>
            <a:off x="1905000" y="2743200"/>
            <a:ext cx="14478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Oval 7"/>
          <p:cNvSpPr>
            <a:spLocks noChangeArrowheads="1"/>
          </p:cNvSpPr>
          <p:nvPr/>
        </p:nvSpPr>
        <p:spPr bwMode="auto">
          <a:xfrm>
            <a:off x="6705600" y="32004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Oval 8"/>
          <p:cNvSpPr>
            <a:spLocks noChangeArrowheads="1"/>
          </p:cNvSpPr>
          <p:nvPr/>
        </p:nvSpPr>
        <p:spPr bwMode="auto">
          <a:xfrm>
            <a:off x="5181600" y="32004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Oval 9"/>
          <p:cNvSpPr>
            <a:spLocks noChangeArrowheads="1"/>
          </p:cNvSpPr>
          <p:nvPr/>
        </p:nvSpPr>
        <p:spPr bwMode="auto">
          <a:xfrm>
            <a:off x="5486400" y="2590800"/>
            <a:ext cx="1447800" cy="144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Oval 10"/>
          <p:cNvSpPr>
            <a:spLocks noChangeArrowheads="1"/>
          </p:cNvSpPr>
          <p:nvPr/>
        </p:nvSpPr>
        <p:spPr bwMode="auto">
          <a:xfrm>
            <a:off x="5943600" y="37338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Oval 11"/>
          <p:cNvSpPr>
            <a:spLocks noChangeArrowheads="1"/>
          </p:cNvSpPr>
          <p:nvPr/>
        </p:nvSpPr>
        <p:spPr bwMode="auto">
          <a:xfrm>
            <a:off x="5943600" y="2286000"/>
            <a:ext cx="6096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2362200" y="4343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CO</a:t>
            </a:r>
            <a:r>
              <a:rPr lang="en-US" b="0" i="0" baseline="-25000"/>
              <a:t>2</a:t>
            </a:r>
            <a:endParaRPr lang="en-US" b="0" i="0"/>
          </a:p>
        </p:txBody>
      </p:sp>
      <p:sp>
        <p:nvSpPr>
          <p:cNvPr id="63500" name="Text Box 13"/>
          <p:cNvSpPr txBox="1">
            <a:spLocks noChangeArrowheads="1"/>
          </p:cNvSpPr>
          <p:nvPr/>
        </p:nvSpPr>
        <p:spPr bwMode="auto">
          <a:xfrm>
            <a:off x="6019800" y="4343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CF</a:t>
            </a:r>
            <a:r>
              <a:rPr lang="en-US" b="0" i="0" baseline="-25000"/>
              <a:t>4</a:t>
            </a:r>
            <a:endParaRPr lang="en-US" b="0" i="0"/>
          </a:p>
        </p:txBody>
      </p:sp>
      <p:sp>
        <p:nvSpPr>
          <p:cNvPr id="63501" name="Text Box 14"/>
          <p:cNvSpPr txBox="1">
            <a:spLocks noChangeArrowheads="1"/>
          </p:cNvSpPr>
          <p:nvPr/>
        </p:nvSpPr>
        <p:spPr bwMode="auto">
          <a:xfrm>
            <a:off x="2514600" y="5426075"/>
            <a:ext cx="477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C</a:t>
            </a: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3200400" y="5440363"/>
            <a:ext cx="500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O</a:t>
            </a:r>
          </a:p>
        </p:txBody>
      </p:sp>
      <p:sp>
        <p:nvSpPr>
          <p:cNvPr id="63503" name="Text Box 16"/>
          <p:cNvSpPr txBox="1">
            <a:spLocks noChangeArrowheads="1"/>
          </p:cNvSpPr>
          <p:nvPr/>
        </p:nvSpPr>
        <p:spPr bwMode="auto">
          <a:xfrm>
            <a:off x="1676400" y="5440363"/>
            <a:ext cx="500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O</a:t>
            </a:r>
          </a:p>
        </p:txBody>
      </p:sp>
      <p:sp>
        <p:nvSpPr>
          <p:cNvPr id="63504" name="Oval 17"/>
          <p:cNvSpPr>
            <a:spLocks noChangeArrowheads="1"/>
          </p:cNvSpPr>
          <p:nvPr/>
        </p:nvSpPr>
        <p:spPr bwMode="auto">
          <a:xfrm>
            <a:off x="2971800" y="5638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Oval 18"/>
          <p:cNvSpPr>
            <a:spLocks noChangeArrowheads="1"/>
          </p:cNvSpPr>
          <p:nvPr/>
        </p:nvSpPr>
        <p:spPr bwMode="auto">
          <a:xfrm>
            <a:off x="29718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Oval 19"/>
          <p:cNvSpPr>
            <a:spLocks noChangeArrowheads="1"/>
          </p:cNvSpPr>
          <p:nvPr/>
        </p:nvSpPr>
        <p:spPr bwMode="auto">
          <a:xfrm>
            <a:off x="2438400" y="5791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Oval 20"/>
          <p:cNvSpPr>
            <a:spLocks noChangeArrowheads="1"/>
          </p:cNvSpPr>
          <p:nvPr/>
        </p:nvSpPr>
        <p:spPr bwMode="auto">
          <a:xfrm>
            <a:off x="2438400" y="56388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8" name="Oval 21"/>
          <p:cNvSpPr>
            <a:spLocks noChangeArrowheads="1"/>
          </p:cNvSpPr>
          <p:nvPr/>
        </p:nvSpPr>
        <p:spPr bwMode="auto">
          <a:xfrm>
            <a:off x="6553200" y="5943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Oval 22"/>
          <p:cNvSpPr>
            <a:spLocks noChangeArrowheads="1"/>
          </p:cNvSpPr>
          <p:nvPr/>
        </p:nvSpPr>
        <p:spPr bwMode="auto">
          <a:xfrm>
            <a:off x="2286000" y="5638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0" name="Oval 23"/>
          <p:cNvSpPr>
            <a:spLocks noChangeArrowheads="1"/>
          </p:cNvSpPr>
          <p:nvPr/>
        </p:nvSpPr>
        <p:spPr bwMode="auto">
          <a:xfrm>
            <a:off x="3124200" y="5638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1" name="Oval 24"/>
          <p:cNvSpPr>
            <a:spLocks noChangeArrowheads="1"/>
          </p:cNvSpPr>
          <p:nvPr/>
        </p:nvSpPr>
        <p:spPr bwMode="auto">
          <a:xfrm>
            <a:off x="3124200" y="5791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2" name="Oval 25"/>
          <p:cNvSpPr>
            <a:spLocks noChangeArrowheads="1"/>
          </p:cNvSpPr>
          <p:nvPr/>
        </p:nvSpPr>
        <p:spPr bwMode="auto">
          <a:xfrm>
            <a:off x="2286000" y="5791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3" name="Oval 26"/>
          <p:cNvSpPr>
            <a:spLocks noChangeArrowheads="1"/>
          </p:cNvSpPr>
          <p:nvPr/>
        </p:nvSpPr>
        <p:spPr bwMode="auto">
          <a:xfrm>
            <a:off x="2438400" y="5791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14" name="Group 27"/>
          <p:cNvGrpSpPr>
            <a:grpSpLocks/>
          </p:cNvGrpSpPr>
          <p:nvPr/>
        </p:nvGrpSpPr>
        <p:grpSpPr bwMode="auto">
          <a:xfrm rot="5400000">
            <a:off x="1905000" y="5334000"/>
            <a:ext cx="76200" cy="228600"/>
            <a:chOff x="1824" y="3216"/>
            <a:chExt cx="48" cy="144"/>
          </a:xfrm>
        </p:grpSpPr>
        <p:sp>
          <p:nvSpPr>
            <p:cNvPr id="63578" name="Oval 28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9" name="Oval 29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15" name="Group 30"/>
          <p:cNvGrpSpPr>
            <a:grpSpLocks/>
          </p:cNvGrpSpPr>
          <p:nvPr/>
        </p:nvGrpSpPr>
        <p:grpSpPr bwMode="auto">
          <a:xfrm rot="5400000">
            <a:off x="1905000" y="5867400"/>
            <a:ext cx="76200" cy="228600"/>
            <a:chOff x="1824" y="3216"/>
            <a:chExt cx="48" cy="144"/>
          </a:xfrm>
        </p:grpSpPr>
        <p:sp>
          <p:nvSpPr>
            <p:cNvPr id="63576" name="Oval 31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7" name="Oval 32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16" name="Group 33"/>
          <p:cNvGrpSpPr>
            <a:grpSpLocks/>
          </p:cNvGrpSpPr>
          <p:nvPr/>
        </p:nvGrpSpPr>
        <p:grpSpPr bwMode="auto">
          <a:xfrm rot="5400000">
            <a:off x="3429000" y="5867400"/>
            <a:ext cx="76200" cy="228600"/>
            <a:chOff x="1824" y="3216"/>
            <a:chExt cx="48" cy="144"/>
          </a:xfrm>
        </p:grpSpPr>
        <p:sp>
          <p:nvSpPr>
            <p:cNvPr id="63574" name="Oval 34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5" name="Oval 35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17" name="Group 36"/>
          <p:cNvGrpSpPr>
            <a:grpSpLocks/>
          </p:cNvGrpSpPr>
          <p:nvPr/>
        </p:nvGrpSpPr>
        <p:grpSpPr bwMode="auto">
          <a:xfrm rot="5400000">
            <a:off x="3429000" y="5334000"/>
            <a:ext cx="76200" cy="228600"/>
            <a:chOff x="1824" y="3216"/>
            <a:chExt cx="48" cy="144"/>
          </a:xfrm>
        </p:grpSpPr>
        <p:sp>
          <p:nvSpPr>
            <p:cNvPr id="63572" name="Oval 37"/>
            <p:cNvSpPr>
              <a:spLocks noChangeArrowheads="1"/>
            </p:cNvSpPr>
            <p:nvPr/>
          </p:nvSpPr>
          <p:spPr bwMode="auto">
            <a:xfrm rot="-5400000">
              <a:off x="1824" y="3216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3" name="Oval 38"/>
            <p:cNvSpPr>
              <a:spLocks noChangeArrowheads="1"/>
            </p:cNvSpPr>
            <p:nvPr/>
          </p:nvSpPr>
          <p:spPr bwMode="auto">
            <a:xfrm rot="-5400000">
              <a:off x="1824" y="331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18" name="Text Box 39"/>
          <p:cNvSpPr txBox="1">
            <a:spLocks noChangeArrowheads="1"/>
          </p:cNvSpPr>
          <p:nvPr/>
        </p:nvSpPr>
        <p:spPr bwMode="auto">
          <a:xfrm>
            <a:off x="6248400" y="5410200"/>
            <a:ext cx="477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C</a:t>
            </a:r>
          </a:p>
        </p:txBody>
      </p:sp>
      <p:sp>
        <p:nvSpPr>
          <p:cNvPr id="63519" name="Oval 40"/>
          <p:cNvSpPr>
            <a:spLocks noChangeArrowheads="1"/>
          </p:cNvSpPr>
          <p:nvPr/>
        </p:nvSpPr>
        <p:spPr bwMode="auto">
          <a:xfrm>
            <a:off x="60960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0" name="Oval 41"/>
          <p:cNvSpPr>
            <a:spLocks noChangeArrowheads="1"/>
          </p:cNvSpPr>
          <p:nvPr/>
        </p:nvSpPr>
        <p:spPr bwMode="auto">
          <a:xfrm>
            <a:off x="6781800" y="55626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1" name="Oval 42"/>
          <p:cNvSpPr>
            <a:spLocks noChangeArrowheads="1"/>
          </p:cNvSpPr>
          <p:nvPr/>
        </p:nvSpPr>
        <p:spPr bwMode="auto">
          <a:xfrm>
            <a:off x="6324600" y="5334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22" name="Group 43"/>
          <p:cNvGrpSpPr>
            <a:grpSpLocks/>
          </p:cNvGrpSpPr>
          <p:nvPr/>
        </p:nvGrpSpPr>
        <p:grpSpPr bwMode="auto">
          <a:xfrm rot="5400000">
            <a:off x="6019800" y="5029200"/>
            <a:ext cx="228600" cy="76200"/>
            <a:chOff x="2784" y="3216"/>
            <a:chExt cx="144" cy="48"/>
          </a:xfrm>
        </p:grpSpPr>
        <p:sp>
          <p:nvSpPr>
            <p:cNvPr id="63570" name="Oval 44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1" name="Oval 45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23" name="Group 46"/>
          <p:cNvGrpSpPr>
            <a:grpSpLocks/>
          </p:cNvGrpSpPr>
          <p:nvPr/>
        </p:nvGrpSpPr>
        <p:grpSpPr bwMode="auto">
          <a:xfrm>
            <a:off x="5715000" y="6019800"/>
            <a:ext cx="228600" cy="76200"/>
            <a:chOff x="2784" y="3216"/>
            <a:chExt cx="144" cy="48"/>
          </a:xfrm>
        </p:grpSpPr>
        <p:sp>
          <p:nvSpPr>
            <p:cNvPr id="63568" name="Oval 47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9" name="Oval 48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24" name="Group 49"/>
          <p:cNvGrpSpPr>
            <a:grpSpLocks/>
          </p:cNvGrpSpPr>
          <p:nvPr/>
        </p:nvGrpSpPr>
        <p:grpSpPr bwMode="auto">
          <a:xfrm>
            <a:off x="5715000" y="5334000"/>
            <a:ext cx="228600" cy="76200"/>
            <a:chOff x="2784" y="3216"/>
            <a:chExt cx="144" cy="48"/>
          </a:xfrm>
        </p:grpSpPr>
        <p:sp>
          <p:nvSpPr>
            <p:cNvPr id="63566" name="Oval 50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7" name="Oval 51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25" name="Group 52"/>
          <p:cNvGrpSpPr>
            <a:grpSpLocks/>
          </p:cNvGrpSpPr>
          <p:nvPr/>
        </p:nvGrpSpPr>
        <p:grpSpPr bwMode="auto">
          <a:xfrm rot="5400000">
            <a:off x="5486400" y="5638800"/>
            <a:ext cx="228600" cy="76200"/>
            <a:chOff x="2784" y="3216"/>
            <a:chExt cx="144" cy="48"/>
          </a:xfrm>
        </p:grpSpPr>
        <p:sp>
          <p:nvSpPr>
            <p:cNvPr id="63564" name="Oval 53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5" name="Oval 54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26" name="Group 55"/>
          <p:cNvGrpSpPr>
            <a:grpSpLocks/>
          </p:cNvGrpSpPr>
          <p:nvPr/>
        </p:nvGrpSpPr>
        <p:grpSpPr bwMode="auto">
          <a:xfrm>
            <a:off x="6324600" y="6477000"/>
            <a:ext cx="228600" cy="76200"/>
            <a:chOff x="2784" y="3216"/>
            <a:chExt cx="144" cy="48"/>
          </a:xfrm>
        </p:grpSpPr>
        <p:sp>
          <p:nvSpPr>
            <p:cNvPr id="63562" name="Oval 56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3" name="Oval 57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27" name="Group 58"/>
          <p:cNvGrpSpPr>
            <a:grpSpLocks/>
          </p:cNvGrpSpPr>
          <p:nvPr/>
        </p:nvGrpSpPr>
        <p:grpSpPr bwMode="auto">
          <a:xfrm>
            <a:off x="6324600" y="4800600"/>
            <a:ext cx="228600" cy="76200"/>
            <a:chOff x="2784" y="3216"/>
            <a:chExt cx="144" cy="48"/>
          </a:xfrm>
        </p:grpSpPr>
        <p:sp>
          <p:nvSpPr>
            <p:cNvPr id="63560" name="Oval 59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1" name="Oval 60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28" name="Oval 61"/>
          <p:cNvSpPr>
            <a:spLocks noChangeArrowheads="1"/>
          </p:cNvSpPr>
          <p:nvPr/>
        </p:nvSpPr>
        <p:spPr bwMode="auto">
          <a:xfrm>
            <a:off x="6400800" y="59436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9" name="Oval 62"/>
          <p:cNvSpPr>
            <a:spLocks noChangeArrowheads="1"/>
          </p:cNvSpPr>
          <p:nvPr/>
        </p:nvSpPr>
        <p:spPr bwMode="auto">
          <a:xfrm>
            <a:off x="6781800" y="57150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30" name="Group 63"/>
          <p:cNvGrpSpPr>
            <a:grpSpLocks/>
          </p:cNvGrpSpPr>
          <p:nvPr/>
        </p:nvGrpSpPr>
        <p:grpSpPr bwMode="auto">
          <a:xfrm rot="5400000">
            <a:off x="7239000" y="5715000"/>
            <a:ext cx="228600" cy="76200"/>
            <a:chOff x="2784" y="3216"/>
            <a:chExt cx="144" cy="48"/>
          </a:xfrm>
        </p:grpSpPr>
        <p:sp>
          <p:nvSpPr>
            <p:cNvPr id="63558" name="Oval 64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59" name="Oval 65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31" name="Group 66"/>
          <p:cNvGrpSpPr>
            <a:grpSpLocks/>
          </p:cNvGrpSpPr>
          <p:nvPr/>
        </p:nvGrpSpPr>
        <p:grpSpPr bwMode="auto">
          <a:xfrm>
            <a:off x="6934200" y="6019800"/>
            <a:ext cx="228600" cy="76200"/>
            <a:chOff x="2784" y="3216"/>
            <a:chExt cx="144" cy="48"/>
          </a:xfrm>
        </p:grpSpPr>
        <p:sp>
          <p:nvSpPr>
            <p:cNvPr id="63556" name="Oval 67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57" name="Oval 68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32" name="Group 69"/>
          <p:cNvGrpSpPr>
            <a:grpSpLocks/>
          </p:cNvGrpSpPr>
          <p:nvPr/>
        </p:nvGrpSpPr>
        <p:grpSpPr bwMode="auto">
          <a:xfrm>
            <a:off x="6934200" y="5334000"/>
            <a:ext cx="228600" cy="76200"/>
            <a:chOff x="2784" y="3216"/>
            <a:chExt cx="144" cy="48"/>
          </a:xfrm>
        </p:grpSpPr>
        <p:sp>
          <p:nvSpPr>
            <p:cNvPr id="63554" name="Oval 70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55" name="Oval 71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33" name="Text Box 72"/>
          <p:cNvSpPr txBox="1">
            <a:spLocks noChangeArrowheads="1"/>
          </p:cNvSpPr>
          <p:nvPr/>
        </p:nvSpPr>
        <p:spPr bwMode="auto">
          <a:xfrm>
            <a:off x="6883400" y="54102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3534" name="Text Box 73"/>
          <p:cNvSpPr txBox="1">
            <a:spLocks noChangeArrowheads="1"/>
          </p:cNvSpPr>
          <p:nvPr/>
        </p:nvSpPr>
        <p:spPr bwMode="auto">
          <a:xfrm>
            <a:off x="6248400" y="5973763"/>
            <a:ext cx="43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3535" name="Text Box 74"/>
          <p:cNvSpPr txBox="1">
            <a:spLocks noChangeArrowheads="1"/>
          </p:cNvSpPr>
          <p:nvPr/>
        </p:nvSpPr>
        <p:spPr bwMode="auto">
          <a:xfrm>
            <a:off x="5638800" y="5440363"/>
            <a:ext cx="43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3536" name="Text Box 75"/>
          <p:cNvSpPr txBox="1">
            <a:spLocks noChangeArrowheads="1"/>
          </p:cNvSpPr>
          <p:nvPr/>
        </p:nvSpPr>
        <p:spPr bwMode="auto">
          <a:xfrm>
            <a:off x="6248400" y="4800600"/>
            <a:ext cx="43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i="0"/>
              <a:t>F</a:t>
            </a:r>
          </a:p>
        </p:txBody>
      </p:sp>
      <p:sp>
        <p:nvSpPr>
          <p:cNvPr id="63537" name="Oval 76"/>
          <p:cNvSpPr>
            <a:spLocks noChangeArrowheads="1"/>
          </p:cNvSpPr>
          <p:nvPr/>
        </p:nvSpPr>
        <p:spPr bwMode="auto">
          <a:xfrm>
            <a:off x="6477000" y="53340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38" name="Oval 77"/>
          <p:cNvSpPr>
            <a:spLocks noChangeArrowheads="1"/>
          </p:cNvSpPr>
          <p:nvPr/>
        </p:nvSpPr>
        <p:spPr bwMode="auto">
          <a:xfrm>
            <a:off x="6096000" y="5715000"/>
            <a:ext cx="76200" cy="76200"/>
          </a:xfrm>
          <a:prstGeom prst="ellipse">
            <a:avLst/>
          </a:prstGeom>
          <a:solidFill>
            <a:srgbClr val="15CC1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39" name="Group 78"/>
          <p:cNvGrpSpPr>
            <a:grpSpLocks/>
          </p:cNvGrpSpPr>
          <p:nvPr/>
        </p:nvGrpSpPr>
        <p:grpSpPr bwMode="auto">
          <a:xfrm rot="5400000">
            <a:off x="6019800" y="6248400"/>
            <a:ext cx="228600" cy="76200"/>
            <a:chOff x="2784" y="3216"/>
            <a:chExt cx="144" cy="48"/>
          </a:xfrm>
        </p:grpSpPr>
        <p:sp>
          <p:nvSpPr>
            <p:cNvPr id="63552" name="Oval 79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53" name="Oval 80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40" name="Group 81"/>
          <p:cNvGrpSpPr>
            <a:grpSpLocks/>
          </p:cNvGrpSpPr>
          <p:nvPr/>
        </p:nvGrpSpPr>
        <p:grpSpPr bwMode="auto">
          <a:xfrm rot="5400000">
            <a:off x="6629400" y="6248400"/>
            <a:ext cx="228600" cy="76200"/>
            <a:chOff x="2784" y="3216"/>
            <a:chExt cx="144" cy="48"/>
          </a:xfrm>
        </p:grpSpPr>
        <p:sp>
          <p:nvSpPr>
            <p:cNvPr id="63550" name="Oval 82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51" name="Oval 83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41" name="Group 84"/>
          <p:cNvGrpSpPr>
            <a:grpSpLocks/>
          </p:cNvGrpSpPr>
          <p:nvPr/>
        </p:nvGrpSpPr>
        <p:grpSpPr bwMode="auto">
          <a:xfrm rot="5400000">
            <a:off x="6629400" y="5029200"/>
            <a:ext cx="228600" cy="76200"/>
            <a:chOff x="2784" y="3216"/>
            <a:chExt cx="144" cy="48"/>
          </a:xfrm>
        </p:grpSpPr>
        <p:sp>
          <p:nvSpPr>
            <p:cNvPr id="63548" name="Oval 85"/>
            <p:cNvSpPr>
              <a:spLocks noChangeArrowheads="1"/>
            </p:cNvSpPr>
            <p:nvPr/>
          </p:nvSpPr>
          <p:spPr bwMode="auto">
            <a:xfrm>
              <a:off x="2784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49" name="Oval 86"/>
            <p:cNvSpPr>
              <a:spLocks noChangeArrowheads="1"/>
            </p:cNvSpPr>
            <p:nvPr/>
          </p:nvSpPr>
          <p:spPr bwMode="auto">
            <a:xfrm>
              <a:off x="2880" y="3216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542" name="Text Box 87"/>
          <p:cNvSpPr txBox="1">
            <a:spLocks noChangeArrowheads="1"/>
          </p:cNvSpPr>
          <p:nvPr/>
        </p:nvSpPr>
        <p:spPr bwMode="auto">
          <a:xfrm>
            <a:off x="100965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3543" name="Text Box 88"/>
          <p:cNvSpPr txBox="1">
            <a:spLocks noChangeArrowheads="1"/>
          </p:cNvSpPr>
          <p:nvPr/>
        </p:nvSpPr>
        <p:spPr bwMode="auto">
          <a:xfrm>
            <a:off x="390525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3544" name="Text Box 89"/>
          <p:cNvSpPr txBox="1">
            <a:spLocks noChangeArrowheads="1"/>
          </p:cNvSpPr>
          <p:nvPr/>
        </p:nvSpPr>
        <p:spPr bwMode="auto">
          <a:xfrm>
            <a:off x="733425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3545" name="Text Box 90"/>
          <p:cNvSpPr txBox="1">
            <a:spLocks noChangeArrowheads="1"/>
          </p:cNvSpPr>
          <p:nvPr/>
        </p:nvSpPr>
        <p:spPr bwMode="auto">
          <a:xfrm>
            <a:off x="4876800" y="32004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3546" name="Text Box 91"/>
          <p:cNvSpPr txBox="1">
            <a:spLocks noChangeArrowheads="1"/>
          </p:cNvSpPr>
          <p:nvPr/>
        </p:nvSpPr>
        <p:spPr bwMode="auto">
          <a:xfrm>
            <a:off x="6496050" y="40386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  <p:sp>
        <p:nvSpPr>
          <p:cNvPr id="63547" name="Text Box 92"/>
          <p:cNvSpPr txBox="1">
            <a:spLocks noChangeArrowheads="1"/>
          </p:cNvSpPr>
          <p:nvPr/>
        </p:nvSpPr>
        <p:spPr bwMode="auto">
          <a:xfrm>
            <a:off x="5638800" y="22098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-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Bonding &amp; Symmetry</a:t>
            </a:r>
          </a:p>
        </p:txBody>
      </p:sp>
      <p:graphicFrame>
        <p:nvGraphicFramePr>
          <p:cNvPr id="85017" name="Group 25"/>
          <p:cNvGraphicFramePr>
            <a:graphicFrameLocks noGrp="1"/>
          </p:cNvGraphicFramePr>
          <p:nvPr>
            <p:ph type="tbl" idx="1"/>
          </p:nvPr>
        </p:nvGraphicFramePr>
        <p:xfrm>
          <a:off x="685800" y="1981200"/>
          <a:ext cx="7772400" cy="4200524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137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Bonds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Symmetry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Central Atom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Molecule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1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Polar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Asymmetrical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(Lone-pairs)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Polar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7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Polar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Symmetrical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(No Lone-pairs)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Nonpolar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Summary Molecular Shapes</a:t>
            </a:r>
          </a:p>
        </p:txBody>
      </p:sp>
      <p:graphicFrame>
        <p:nvGraphicFramePr>
          <p:cNvPr id="87102" name="Group 62"/>
          <p:cNvGraphicFramePr>
            <a:graphicFrameLocks noGrp="1"/>
          </p:cNvGraphicFramePr>
          <p:nvPr>
            <p:ph type="tbl" idx="1"/>
          </p:nvPr>
        </p:nvGraphicFramePr>
        <p:xfrm>
          <a:off x="685800" y="1066800"/>
          <a:ext cx="7772400" cy="5334000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#Lone-pr around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Central atom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#Bonded-pr around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Central atom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Molecular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Shape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Linear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Tetrahedral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Pyramidal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Angular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Linear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Octahedral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Square planar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T-shaped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Seesaw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Sq.based Pyramidal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7636" name="Action Button: Custom 4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8077200" y="20574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7" name="Action Button: Custom 5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8077200" y="25146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8" name="Action Button: Custom 6">
            <a:hlinkClick r:id="rId5" highlightClick="1"/>
          </p:cNvPr>
          <p:cNvSpPr>
            <a:spLocks noChangeArrowheads="1"/>
          </p:cNvSpPr>
          <p:nvPr/>
        </p:nvSpPr>
        <p:spPr bwMode="auto">
          <a:xfrm>
            <a:off x="8077200" y="29718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39" name="Action Button: Custom 7">
            <a:hlinkClick r:id="rId6" highlightClick="1"/>
          </p:cNvPr>
          <p:cNvSpPr>
            <a:spLocks noChangeArrowheads="1"/>
          </p:cNvSpPr>
          <p:nvPr/>
        </p:nvSpPr>
        <p:spPr bwMode="auto">
          <a:xfrm>
            <a:off x="8077200" y="34290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0" name="Action Button: Custom 8">
            <a:hlinkClick r:id="rId7" highlightClick="1"/>
          </p:cNvPr>
          <p:cNvSpPr>
            <a:spLocks noChangeArrowheads="1"/>
          </p:cNvSpPr>
          <p:nvPr/>
        </p:nvSpPr>
        <p:spPr bwMode="auto">
          <a:xfrm>
            <a:off x="8077200" y="43434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1" name="Action Button: Custom 9">
            <a:hlinkClick r:id="rId8" highlightClick="1"/>
          </p:cNvPr>
          <p:cNvSpPr>
            <a:spLocks noChangeArrowheads="1"/>
          </p:cNvSpPr>
          <p:nvPr/>
        </p:nvSpPr>
        <p:spPr bwMode="auto">
          <a:xfrm>
            <a:off x="8077200" y="48006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2" name="Action Button: Custom 10">
            <a:hlinkClick r:id="rId9" highlightClick="1"/>
          </p:cNvPr>
          <p:cNvSpPr>
            <a:spLocks noChangeArrowheads="1"/>
          </p:cNvSpPr>
          <p:nvPr/>
        </p:nvSpPr>
        <p:spPr bwMode="auto">
          <a:xfrm>
            <a:off x="8077200" y="52578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3" name="Action Button: Custom 11">
            <a:hlinkClick r:id="rId10" highlightClick="1"/>
          </p:cNvPr>
          <p:cNvSpPr>
            <a:spLocks noChangeArrowheads="1"/>
          </p:cNvSpPr>
          <p:nvPr/>
        </p:nvSpPr>
        <p:spPr bwMode="auto">
          <a:xfrm>
            <a:off x="8077200" y="57150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4" name="Action Button: Custom 12">
            <a:hlinkClick r:id="rId11" highlightClick="1"/>
          </p:cNvPr>
          <p:cNvSpPr>
            <a:spLocks noChangeArrowheads="1"/>
          </p:cNvSpPr>
          <p:nvPr/>
        </p:nvSpPr>
        <p:spPr bwMode="auto">
          <a:xfrm>
            <a:off x="8077200" y="6172200"/>
            <a:ext cx="381000" cy="228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45" name="TextBox 12"/>
          <p:cNvSpPr txBox="1">
            <a:spLocks noChangeArrowheads="1"/>
          </p:cNvSpPr>
          <p:nvPr/>
        </p:nvSpPr>
        <p:spPr bwMode="auto">
          <a:xfrm>
            <a:off x="1547813" y="6477000"/>
            <a:ext cx="60721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>
                <a:hlinkClick r:id="rId12"/>
              </a:rPr>
              <a:t>http://intro.chem.okstate.edu/APnew/Default.html</a:t>
            </a:r>
            <a:r>
              <a:rPr lang="en-US" sz="1100"/>
              <a:t>  (provides some valuable simulations)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COORDINATE COVALENT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BONDING</a:t>
            </a:r>
          </a:p>
        </p:txBody>
      </p:sp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914400" y="1981200"/>
            <a:ext cx="7239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>
                <a:solidFill>
                  <a:srgbClr val="FFF109"/>
                </a:solidFill>
              </a:rPr>
              <a:t>Coordinate covalent</a:t>
            </a:r>
            <a:r>
              <a:rPr lang="en-US" b="0" i="0"/>
              <a:t> bonding occurs when </a:t>
            </a:r>
            <a:r>
              <a:rPr lang="en-US" b="0" i="0">
                <a:solidFill>
                  <a:srgbClr val="FFF109"/>
                </a:solidFill>
              </a:rPr>
              <a:t>one atom contributes both</a:t>
            </a:r>
            <a:r>
              <a:rPr lang="en-US" b="0" i="0"/>
              <a:t> of the </a:t>
            </a:r>
            <a:r>
              <a:rPr lang="en-US" b="0" i="0">
                <a:solidFill>
                  <a:srgbClr val="FFF109"/>
                </a:solidFill>
              </a:rPr>
              <a:t>electrons</a:t>
            </a:r>
            <a:r>
              <a:rPr lang="en-US" b="0" i="0"/>
              <a:t> being </a:t>
            </a:r>
            <a:r>
              <a:rPr lang="en-US" b="0" i="0">
                <a:solidFill>
                  <a:srgbClr val="FFF109"/>
                </a:solidFill>
              </a:rPr>
              <a:t>shared</a:t>
            </a:r>
            <a:r>
              <a:rPr lang="en-US" b="0" i="0"/>
              <a:t> between the two atoms.  Many times they are found in </a:t>
            </a:r>
            <a:r>
              <a:rPr lang="en-US" b="0" i="0">
                <a:solidFill>
                  <a:srgbClr val="FFF109"/>
                </a:solidFill>
              </a:rPr>
              <a:t>polyatomic ions</a:t>
            </a:r>
            <a:endParaRPr lang="en-US" b="0" i="0"/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2346325" y="49530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sp>
        <p:nvSpPr>
          <p:cNvPr id="69636" name="Oval 6"/>
          <p:cNvSpPr>
            <a:spLocks noChangeArrowheads="1"/>
          </p:cNvSpPr>
          <p:nvPr/>
        </p:nvSpPr>
        <p:spPr bwMode="auto">
          <a:xfrm>
            <a:off x="2514600" y="4953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7" name="Oval 7"/>
          <p:cNvSpPr>
            <a:spLocks noChangeArrowheads="1"/>
          </p:cNvSpPr>
          <p:nvPr/>
        </p:nvSpPr>
        <p:spPr bwMode="auto">
          <a:xfrm>
            <a:off x="2667000" y="4953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Oval 8"/>
          <p:cNvSpPr>
            <a:spLocks noChangeArrowheads="1"/>
          </p:cNvSpPr>
          <p:nvPr/>
        </p:nvSpPr>
        <p:spPr bwMode="auto">
          <a:xfrm>
            <a:off x="2209800" y="5257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Oval 9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10"/>
          <p:cNvSpPr>
            <a:spLocks noChangeArrowheads="1"/>
          </p:cNvSpPr>
          <p:nvPr/>
        </p:nvSpPr>
        <p:spPr bwMode="auto">
          <a:xfrm>
            <a:off x="2971800" y="5257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Oval 12"/>
          <p:cNvSpPr>
            <a:spLocks noChangeArrowheads="1"/>
          </p:cNvSpPr>
          <p:nvPr/>
        </p:nvSpPr>
        <p:spPr bwMode="auto">
          <a:xfrm>
            <a:off x="2514600" y="5638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Oval 13"/>
          <p:cNvSpPr>
            <a:spLocks noChangeArrowheads="1"/>
          </p:cNvSpPr>
          <p:nvPr/>
        </p:nvSpPr>
        <p:spPr bwMode="auto">
          <a:xfrm>
            <a:off x="2667000" y="56388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Oval 14"/>
          <p:cNvSpPr>
            <a:spLocks noChangeArrowheads="1"/>
          </p:cNvSpPr>
          <p:nvPr/>
        </p:nvSpPr>
        <p:spPr bwMode="auto">
          <a:xfrm>
            <a:off x="2209800" y="5410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15"/>
          <p:cNvSpPr txBox="1">
            <a:spLocks noChangeArrowheads="1"/>
          </p:cNvSpPr>
          <p:nvPr/>
        </p:nvSpPr>
        <p:spPr bwMode="auto">
          <a:xfrm>
            <a:off x="1600200" y="49530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45" name="Text Box 16"/>
          <p:cNvSpPr txBox="1">
            <a:spLocks noChangeArrowheads="1"/>
          </p:cNvSpPr>
          <p:nvPr/>
        </p:nvSpPr>
        <p:spPr bwMode="auto">
          <a:xfrm>
            <a:off x="2384425" y="5638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46" name="Text Box 17"/>
          <p:cNvSpPr txBox="1">
            <a:spLocks noChangeArrowheads="1"/>
          </p:cNvSpPr>
          <p:nvPr/>
        </p:nvSpPr>
        <p:spPr bwMode="auto">
          <a:xfrm>
            <a:off x="3124200" y="49530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47" name="AutoShape 18"/>
          <p:cNvSpPr>
            <a:spLocks/>
          </p:cNvSpPr>
          <p:nvPr/>
        </p:nvSpPr>
        <p:spPr bwMode="auto">
          <a:xfrm>
            <a:off x="1524000" y="4648200"/>
            <a:ext cx="533400" cy="1524000"/>
          </a:xfrm>
          <a:prstGeom prst="leftBracket">
            <a:avLst>
              <a:gd name="adj" fmla="val 2381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AutoShape 19"/>
          <p:cNvSpPr>
            <a:spLocks/>
          </p:cNvSpPr>
          <p:nvPr/>
        </p:nvSpPr>
        <p:spPr bwMode="auto">
          <a:xfrm flipH="1">
            <a:off x="3276600" y="4648200"/>
            <a:ext cx="533400" cy="1524000"/>
          </a:xfrm>
          <a:prstGeom prst="leftBracket">
            <a:avLst>
              <a:gd name="adj" fmla="val 2381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Text Box 20"/>
          <p:cNvSpPr txBox="1">
            <a:spLocks noChangeArrowheads="1"/>
          </p:cNvSpPr>
          <p:nvPr/>
        </p:nvSpPr>
        <p:spPr bwMode="auto">
          <a:xfrm>
            <a:off x="3810000" y="4535488"/>
            <a:ext cx="531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+1</a:t>
            </a:r>
          </a:p>
        </p:txBody>
      </p:sp>
      <p:sp>
        <p:nvSpPr>
          <p:cNvPr id="69650" name="Text Box 21"/>
          <p:cNvSpPr txBox="1">
            <a:spLocks noChangeArrowheads="1"/>
          </p:cNvSpPr>
          <p:nvPr/>
        </p:nvSpPr>
        <p:spPr bwMode="auto">
          <a:xfrm>
            <a:off x="5851525" y="4876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N</a:t>
            </a:r>
          </a:p>
        </p:txBody>
      </p:sp>
      <p:sp>
        <p:nvSpPr>
          <p:cNvPr id="69651" name="Oval 22"/>
          <p:cNvSpPr>
            <a:spLocks noChangeArrowheads="1"/>
          </p:cNvSpPr>
          <p:nvPr/>
        </p:nvSpPr>
        <p:spPr bwMode="auto">
          <a:xfrm>
            <a:off x="6019800" y="56388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2" name="Oval 23"/>
          <p:cNvSpPr>
            <a:spLocks noChangeArrowheads="1"/>
          </p:cNvSpPr>
          <p:nvPr/>
        </p:nvSpPr>
        <p:spPr bwMode="auto">
          <a:xfrm>
            <a:off x="6172200" y="5638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3" name="Oval 24"/>
          <p:cNvSpPr>
            <a:spLocks noChangeArrowheads="1"/>
          </p:cNvSpPr>
          <p:nvPr/>
        </p:nvSpPr>
        <p:spPr bwMode="auto">
          <a:xfrm>
            <a:off x="6019800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4" name="Oval 25"/>
          <p:cNvSpPr>
            <a:spLocks noChangeArrowheads="1"/>
          </p:cNvSpPr>
          <p:nvPr/>
        </p:nvSpPr>
        <p:spPr bwMode="auto">
          <a:xfrm>
            <a:off x="6172200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55" name="Group 31"/>
          <p:cNvGrpSpPr>
            <a:grpSpLocks/>
          </p:cNvGrpSpPr>
          <p:nvPr/>
        </p:nvGrpSpPr>
        <p:grpSpPr bwMode="auto">
          <a:xfrm rot="5400000">
            <a:off x="5638800" y="5257800"/>
            <a:ext cx="228600" cy="76200"/>
            <a:chOff x="3888" y="3744"/>
            <a:chExt cx="144" cy="48"/>
          </a:xfrm>
        </p:grpSpPr>
        <p:sp>
          <p:nvSpPr>
            <p:cNvPr id="69668" name="Oval 26"/>
            <p:cNvSpPr>
              <a:spLocks noChangeArrowheads="1"/>
            </p:cNvSpPr>
            <p:nvPr/>
          </p:nvSpPr>
          <p:spPr bwMode="auto">
            <a:xfrm>
              <a:off x="3888" y="3744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Oval 27"/>
            <p:cNvSpPr>
              <a:spLocks noChangeArrowheads="1"/>
            </p:cNvSpPr>
            <p:nvPr/>
          </p:nvSpPr>
          <p:spPr bwMode="auto">
            <a:xfrm>
              <a:off x="3984" y="37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56" name="Group 30"/>
          <p:cNvGrpSpPr>
            <a:grpSpLocks/>
          </p:cNvGrpSpPr>
          <p:nvPr/>
        </p:nvGrpSpPr>
        <p:grpSpPr bwMode="auto">
          <a:xfrm rot="5400000">
            <a:off x="6400800" y="5257800"/>
            <a:ext cx="228600" cy="76200"/>
            <a:chOff x="3984" y="3744"/>
            <a:chExt cx="144" cy="48"/>
          </a:xfrm>
        </p:grpSpPr>
        <p:sp>
          <p:nvSpPr>
            <p:cNvPr id="69666" name="Oval 28"/>
            <p:cNvSpPr>
              <a:spLocks noChangeArrowheads="1"/>
            </p:cNvSpPr>
            <p:nvPr/>
          </p:nvSpPr>
          <p:spPr bwMode="auto">
            <a:xfrm>
              <a:off x="3984" y="3744"/>
              <a:ext cx="48" cy="4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7" name="Oval 29"/>
            <p:cNvSpPr>
              <a:spLocks noChangeArrowheads="1"/>
            </p:cNvSpPr>
            <p:nvPr/>
          </p:nvSpPr>
          <p:spPr bwMode="auto">
            <a:xfrm>
              <a:off x="4080" y="37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57" name="Text Box 32"/>
          <p:cNvSpPr txBox="1">
            <a:spLocks noChangeArrowheads="1"/>
          </p:cNvSpPr>
          <p:nvPr/>
        </p:nvSpPr>
        <p:spPr bwMode="auto">
          <a:xfrm>
            <a:off x="5127625" y="4876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58" name="Text Box 33"/>
          <p:cNvSpPr txBox="1">
            <a:spLocks noChangeArrowheads="1"/>
          </p:cNvSpPr>
          <p:nvPr/>
        </p:nvSpPr>
        <p:spPr bwMode="auto">
          <a:xfrm>
            <a:off x="6553200" y="4876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59" name="Text Box 34"/>
          <p:cNvSpPr txBox="1">
            <a:spLocks noChangeArrowheads="1"/>
          </p:cNvSpPr>
          <p:nvPr/>
        </p:nvSpPr>
        <p:spPr bwMode="auto">
          <a:xfrm>
            <a:off x="5867400" y="56388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60" name="Text Box 35"/>
          <p:cNvSpPr txBox="1">
            <a:spLocks noChangeArrowheads="1"/>
          </p:cNvSpPr>
          <p:nvPr/>
        </p:nvSpPr>
        <p:spPr bwMode="auto">
          <a:xfrm>
            <a:off x="5813425" y="4191000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H</a:t>
            </a:r>
          </a:p>
        </p:txBody>
      </p:sp>
      <p:sp>
        <p:nvSpPr>
          <p:cNvPr id="69661" name="AutoShape 36"/>
          <p:cNvSpPr>
            <a:spLocks/>
          </p:cNvSpPr>
          <p:nvPr/>
        </p:nvSpPr>
        <p:spPr bwMode="auto">
          <a:xfrm>
            <a:off x="5029200" y="4648200"/>
            <a:ext cx="533400" cy="1524000"/>
          </a:xfrm>
          <a:prstGeom prst="leftBracket">
            <a:avLst>
              <a:gd name="adj" fmla="val 2381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2" name="AutoShape 37"/>
          <p:cNvSpPr>
            <a:spLocks/>
          </p:cNvSpPr>
          <p:nvPr/>
        </p:nvSpPr>
        <p:spPr bwMode="auto">
          <a:xfrm flipH="1">
            <a:off x="6859588" y="4608513"/>
            <a:ext cx="533400" cy="1524000"/>
          </a:xfrm>
          <a:prstGeom prst="leftBracket">
            <a:avLst>
              <a:gd name="adj" fmla="val 2381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3" name="Text Box 38"/>
          <p:cNvSpPr txBox="1">
            <a:spLocks noChangeArrowheads="1"/>
          </p:cNvSpPr>
          <p:nvPr/>
        </p:nvSpPr>
        <p:spPr bwMode="auto">
          <a:xfrm>
            <a:off x="7392988" y="4495800"/>
            <a:ext cx="531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+1</a:t>
            </a:r>
          </a:p>
        </p:txBody>
      </p:sp>
      <p:sp>
        <p:nvSpPr>
          <p:cNvPr id="69664" name="Text Box 39"/>
          <p:cNvSpPr txBox="1">
            <a:spLocks noChangeArrowheads="1"/>
          </p:cNvSpPr>
          <p:nvPr/>
        </p:nvSpPr>
        <p:spPr bwMode="auto">
          <a:xfrm>
            <a:off x="1371600" y="3810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Hydronium ion</a:t>
            </a:r>
          </a:p>
        </p:txBody>
      </p:sp>
      <p:sp>
        <p:nvSpPr>
          <p:cNvPr id="69665" name="Text Box 40"/>
          <p:cNvSpPr txBox="1">
            <a:spLocks noChangeArrowheads="1"/>
          </p:cNvSpPr>
          <p:nvPr/>
        </p:nvSpPr>
        <p:spPr bwMode="auto">
          <a:xfrm>
            <a:off x="4953000" y="3810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Ammonium 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Coordinate Bonds in Compounds</a:t>
            </a:r>
          </a:p>
        </p:txBody>
      </p:sp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447800" y="1844675"/>
            <a:ext cx="6934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There are compounds that show coordinate covalent bonding also.  Remember we are trying to </a:t>
            </a:r>
            <a:r>
              <a:rPr lang="en-US" b="0" i="0">
                <a:solidFill>
                  <a:srgbClr val="FFF109"/>
                </a:solidFill>
              </a:rPr>
              <a:t>achieve a noble gas configuration</a:t>
            </a:r>
            <a:r>
              <a:rPr lang="en-US" b="0" i="0"/>
              <a:t> of </a:t>
            </a:r>
            <a:r>
              <a:rPr lang="en-US" b="0" i="0">
                <a:solidFill>
                  <a:srgbClr val="FFF109"/>
                </a:solidFill>
              </a:rPr>
              <a:t>8 electrons.</a:t>
            </a: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2338388" y="4876800"/>
            <a:ext cx="5572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S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2971800" y="48768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grpSp>
        <p:nvGrpSpPr>
          <p:cNvPr id="71685" name="Group 19"/>
          <p:cNvGrpSpPr>
            <a:grpSpLocks/>
          </p:cNvGrpSpPr>
          <p:nvPr/>
        </p:nvGrpSpPr>
        <p:grpSpPr bwMode="auto">
          <a:xfrm>
            <a:off x="2438400" y="4876800"/>
            <a:ext cx="228600" cy="76200"/>
            <a:chOff x="3120" y="2496"/>
            <a:chExt cx="144" cy="48"/>
          </a:xfrm>
        </p:grpSpPr>
        <p:sp>
          <p:nvSpPr>
            <p:cNvPr id="71757" name="Oval 7"/>
            <p:cNvSpPr>
              <a:spLocks noChangeArrowheads="1"/>
            </p:cNvSpPr>
            <p:nvPr/>
          </p:nvSpPr>
          <p:spPr bwMode="auto">
            <a:xfrm>
              <a:off x="3120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8" name="Oval 8"/>
            <p:cNvSpPr>
              <a:spLocks noChangeArrowheads="1"/>
            </p:cNvSpPr>
            <p:nvPr/>
          </p:nvSpPr>
          <p:spPr bwMode="auto">
            <a:xfrm>
              <a:off x="3216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86" name="Group 26"/>
          <p:cNvGrpSpPr>
            <a:grpSpLocks/>
          </p:cNvGrpSpPr>
          <p:nvPr/>
        </p:nvGrpSpPr>
        <p:grpSpPr bwMode="auto">
          <a:xfrm>
            <a:off x="3200400" y="4876800"/>
            <a:ext cx="228600" cy="76200"/>
            <a:chOff x="3312" y="2688"/>
            <a:chExt cx="144" cy="48"/>
          </a:xfrm>
        </p:grpSpPr>
        <p:sp>
          <p:nvSpPr>
            <p:cNvPr id="71755" name="Oval 9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6" name="Oval 10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87" name="Group 20"/>
          <p:cNvGrpSpPr>
            <a:grpSpLocks/>
          </p:cNvGrpSpPr>
          <p:nvPr/>
        </p:nvGrpSpPr>
        <p:grpSpPr bwMode="auto">
          <a:xfrm rot="5400000">
            <a:off x="2133600" y="5181600"/>
            <a:ext cx="228600" cy="76200"/>
            <a:chOff x="3120" y="2496"/>
            <a:chExt cx="144" cy="48"/>
          </a:xfrm>
        </p:grpSpPr>
        <p:sp>
          <p:nvSpPr>
            <p:cNvPr id="71753" name="Oval 21"/>
            <p:cNvSpPr>
              <a:spLocks noChangeArrowheads="1"/>
            </p:cNvSpPr>
            <p:nvPr/>
          </p:nvSpPr>
          <p:spPr bwMode="auto">
            <a:xfrm>
              <a:off x="3120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4" name="Oval 22"/>
            <p:cNvSpPr>
              <a:spLocks noChangeArrowheads="1"/>
            </p:cNvSpPr>
            <p:nvPr/>
          </p:nvSpPr>
          <p:spPr bwMode="auto">
            <a:xfrm>
              <a:off x="3216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88" name="Group 23"/>
          <p:cNvGrpSpPr>
            <a:grpSpLocks/>
          </p:cNvGrpSpPr>
          <p:nvPr/>
        </p:nvGrpSpPr>
        <p:grpSpPr bwMode="auto">
          <a:xfrm rot="5400000">
            <a:off x="2819400" y="5181600"/>
            <a:ext cx="228600" cy="76200"/>
            <a:chOff x="3120" y="2496"/>
            <a:chExt cx="144" cy="48"/>
          </a:xfrm>
        </p:grpSpPr>
        <p:sp>
          <p:nvSpPr>
            <p:cNvPr id="71751" name="Oval 24"/>
            <p:cNvSpPr>
              <a:spLocks noChangeArrowheads="1"/>
            </p:cNvSpPr>
            <p:nvPr/>
          </p:nvSpPr>
          <p:spPr bwMode="auto">
            <a:xfrm>
              <a:off x="3120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2" name="Oval 25"/>
            <p:cNvSpPr>
              <a:spLocks noChangeArrowheads="1"/>
            </p:cNvSpPr>
            <p:nvPr/>
          </p:nvSpPr>
          <p:spPr bwMode="auto">
            <a:xfrm>
              <a:off x="3216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89" name="Group 27"/>
          <p:cNvGrpSpPr>
            <a:grpSpLocks/>
          </p:cNvGrpSpPr>
          <p:nvPr/>
        </p:nvGrpSpPr>
        <p:grpSpPr bwMode="auto">
          <a:xfrm>
            <a:off x="3200400" y="5562600"/>
            <a:ext cx="228600" cy="76200"/>
            <a:chOff x="3312" y="2688"/>
            <a:chExt cx="144" cy="48"/>
          </a:xfrm>
        </p:grpSpPr>
        <p:sp>
          <p:nvSpPr>
            <p:cNvPr id="71749" name="Oval 28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0" name="Oval 29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90" name="Group 30"/>
          <p:cNvGrpSpPr>
            <a:grpSpLocks/>
          </p:cNvGrpSpPr>
          <p:nvPr/>
        </p:nvGrpSpPr>
        <p:grpSpPr bwMode="auto">
          <a:xfrm rot="5400000">
            <a:off x="3505200" y="5257800"/>
            <a:ext cx="228600" cy="76200"/>
            <a:chOff x="3312" y="2688"/>
            <a:chExt cx="144" cy="48"/>
          </a:xfrm>
        </p:grpSpPr>
        <p:sp>
          <p:nvSpPr>
            <p:cNvPr id="71747" name="Oval 31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8" name="Oval 32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91" name="Group 33"/>
          <p:cNvGrpSpPr>
            <a:grpSpLocks/>
          </p:cNvGrpSpPr>
          <p:nvPr/>
        </p:nvGrpSpPr>
        <p:grpSpPr bwMode="auto">
          <a:xfrm>
            <a:off x="2438400" y="4724400"/>
            <a:ext cx="228600" cy="76200"/>
            <a:chOff x="3312" y="2688"/>
            <a:chExt cx="144" cy="48"/>
          </a:xfrm>
        </p:grpSpPr>
        <p:sp>
          <p:nvSpPr>
            <p:cNvPr id="71745" name="Oval 34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6" name="Oval 35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92" name="Text Box 36"/>
          <p:cNvSpPr txBox="1">
            <a:spLocks noChangeArrowheads="1"/>
          </p:cNvSpPr>
          <p:nvPr/>
        </p:nvSpPr>
        <p:spPr bwMode="auto">
          <a:xfrm>
            <a:off x="2209800" y="40386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grpSp>
        <p:nvGrpSpPr>
          <p:cNvPr id="71693" name="Group 37"/>
          <p:cNvGrpSpPr>
            <a:grpSpLocks/>
          </p:cNvGrpSpPr>
          <p:nvPr/>
        </p:nvGrpSpPr>
        <p:grpSpPr bwMode="auto">
          <a:xfrm rot="5400000">
            <a:off x="2743200" y="4419600"/>
            <a:ext cx="228600" cy="76200"/>
            <a:chOff x="3312" y="2688"/>
            <a:chExt cx="144" cy="48"/>
          </a:xfrm>
        </p:grpSpPr>
        <p:sp>
          <p:nvSpPr>
            <p:cNvPr id="71743" name="Oval 38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4" name="Oval 39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94" name="Group 40"/>
          <p:cNvGrpSpPr>
            <a:grpSpLocks/>
          </p:cNvGrpSpPr>
          <p:nvPr/>
        </p:nvGrpSpPr>
        <p:grpSpPr bwMode="auto">
          <a:xfrm rot="5400000">
            <a:off x="2057400" y="4419600"/>
            <a:ext cx="228600" cy="76200"/>
            <a:chOff x="3312" y="2688"/>
            <a:chExt cx="144" cy="48"/>
          </a:xfrm>
        </p:grpSpPr>
        <p:sp>
          <p:nvSpPr>
            <p:cNvPr id="71741" name="Oval 41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2" name="Oval 42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95" name="Text Box 43"/>
          <p:cNvSpPr txBox="1">
            <a:spLocks noChangeArrowheads="1"/>
          </p:cNvSpPr>
          <p:nvPr/>
        </p:nvSpPr>
        <p:spPr bwMode="auto">
          <a:xfrm>
            <a:off x="5995988" y="4876800"/>
            <a:ext cx="5572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S</a:t>
            </a:r>
          </a:p>
        </p:txBody>
      </p:sp>
      <p:sp>
        <p:nvSpPr>
          <p:cNvPr id="71696" name="Text Box 44"/>
          <p:cNvSpPr txBox="1">
            <a:spLocks noChangeArrowheads="1"/>
          </p:cNvSpPr>
          <p:nvPr/>
        </p:nvSpPr>
        <p:spPr bwMode="auto">
          <a:xfrm>
            <a:off x="6629400" y="48768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grpSp>
        <p:nvGrpSpPr>
          <p:cNvPr id="71697" name="Group 45"/>
          <p:cNvGrpSpPr>
            <a:grpSpLocks/>
          </p:cNvGrpSpPr>
          <p:nvPr/>
        </p:nvGrpSpPr>
        <p:grpSpPr bwMode="auto">
          <a:xfrm>
            <a:off x="6096000" y="4876800"/>
            <a:ext cx="228600" cy="76200"/>
            <a:chOff x="3120" y="2496"/>
            <a:chExt cx="144" cy="48"/>
          </a:xfrm>
        </p:grpSpPr>
        <p:sp>
          <p:nvSpPr>
            <p:cNvPr id="71739" name="Oval 46"/>
            <p:cNvSpPr>
              <a:spLocks noChangeArrowheads="1"/>
            </p:cNvSpPr>
            <p:nvPr/>
          </p:nvSpPr>
          <p:spPr bwMode="auto">
            <a:xfrm>
              <a:off x="3120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0" name="Oval 47"/>
            <p:cNvSpPr>
              <a:spLocks noChangeArrowheads="1"/>
            </p:cNvSpPr>
            <p:nvPr/>
          </p:nvSpPr>
          <p:spPr bwMode="auto">
            <a:xfrm>
              <a:off x="3216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98" name="Group 48"/>
          <p:cNvGrpSpPr>
            <a:grpSpLocks/>
          </p:cNvGrpSpPr>
          <p:nvPr/>
        </p:nvGrpSpPr>
        <p:grpSpPr bwMode="auto">
          <a:xfrm>
            <a:off x="6858000" y="4876800"/>
            <a:ext cx="228600" cy="76200"/>
            <a:chOff x="3312" y="2688"/>
            <a:chExt cx="144" cy="48"/>
          </a:xfrm>
        </p:grpSpPr>
        <p:sp>
          <p:nvSpPr>
            <p:cNvPr id="71737" name="Oval 49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8" name="Oval 50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699" name="Group 51"/>
          <p:cNvGrpSpPr>
            <a:grpSpLocks/>
          </p:cNvGrpSpPr>
          <p:nvPr/>
        </p:nvGrpSpPr>
        <p:grpSpPr bwMode="auto">
          <a:xfrm rot="5400000">
            <a:off x="5791200" y="5181600"/>
            <a:ext cx="228600" cy="76200"/>
            <a:chOff x="3120" y="2496"/>
            <a:chExt cx="144" cy="48"/>
          </a:xfrm>
        </p:grpSpPr>
        <p:sp>
          <p:nvSpPr>
            <p:cNvPr id="71735" name="Oval 52"/>
            <p:cNvSpPr>
              <a:spLocks noChangeArrowheads="1"/>
            </p:cNvSpPr>
            <p:nvPr/>
          </p:nvSpPr>
          <p:spPr bwMode="auto">
            <a:xfrm>
              <a:off x="3120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6" name="Oval 53"/>
            <p:cNvSpPr>
              <a:spLocks noChangeArrowheads="1"/>
            </p:cNvSpPr>
            <p:nvPr/>
          </p:nvSpPr>
          <p:spPr bwMode="auto">
            <a:xfrm>
              <a:off x="3216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00" name="Group 54"/>
          <p:cNvGrpSpPr>
            <a:grpSpLocks/>
          </p:cNvGrpSpPr>
          <p:nvPr/>
        </p:nvGrpSpPr>
        <p:grpSpPr bwMode="auto">
          <a:xfrm rot="5400000">
            <a:off x="6477000" y="5181600"/>
            <a:ext cx="228600" cy="76200"/>
            <a:chOff x="3120" y="2496"/>
            <a:chExt cx="144" cy="48"/>
          </a:xfrm>
        </p:grpSpPr>
        <p:sp>
          <p:nvSpPr>
            <p:cNvPr id="71733" name="Oval 55"/>
            <p:cNvSpPr>
              <a:spLocks noChangeArrowheads="1"/>
            </p:cNvSpPr>
            <p:nvPr/>
          </p:nvSpPr>
          <p:spPr bwMode="auto">
            <a:xfrm>
              <a:off x="3120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4" name="Oval 56"/>
            <p:cNvSpPr>
              <a:spLocks noChangeArrowheads="1"/>
            </p:cNvSpPr>
            <p:nvPr/>
          </p:nvSpPr>
          <p:spPr bwMode="auto">
            <a:xfrm>
              <a:off x="3216" y="2496"/>
              <a:ext cx="48" cy="48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01" name="Group 57"/>
          <p:cNvGrpSpPr>
            <a:grpSpLocks/>
          </p:cNvGrpSpPr>
          <p:nvPr/>
        </p:nvGrpSpPr>
        <p:grpSpPr bwMode="auto">
          <a:xfrm>
            <a:off x="6858000" y="5562600"/>
            <a:ext cx="228600" cy="76200"/>
            <a:chOff x="3312" y="2688"/>
            <a:chExt cx="144" cy="48"/>
          </a:xfrm>
        </p:grpSpPr>
        <p:sp>
          <p:nvSpPr>
            <p:cNvPr id="71731" name="Oval 58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2" name="Oval 59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02" name="Group 60"/>
          <p:cNvGrpSpPr>
            <a:grpSpLocks/>
          </p:cNvGrpSpPr>
          <p:nvPr/>
        </p:nvGrpSpPr>
        <p:grpSpPr bwMode="auto">
          <a:xfrm rot="5400000">
            <a:off x="7162800" y="5257800"/>
            <a:ext cx="228600" cy="76200"/>
            <a:chOff x="3312" y="2688"/>
            <a:chExt cx="144" cy="48"/>
          </a:xfrm>
        </p:grpSpPr>
        <p:sp>
          <p:nvSpPr>
            <p:cNvPr id="71729" name="Oval 61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0" name="Oval 62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03" name="Group 63"/>
          <p:cNvGrpSpPr>
            <a:grpSpLocks/>
          </p:cNvGrpSpPr>
          <p:nvPr/>
        </p:nvGrpSpPr>
        <p:grpSpPr bwMode="auto">
          <a:xfrm>
            <a:off x="6096000" y="4724400"/>
            <a:ext cx="228600" cy="76200"/>
            <a:chOff x="3312" y="2688"/>
            <a:chExt cx="144" cy="48"/>
          </a:xfrm>
        </p:grpSpPr>
        <p:sp>
          <p:nvSpPr>
            <p:cNvPr id="71727" name="Oval 64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8" name="Oval 65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04" name="Text Box 66"/>
          <p:cNvSpPr txBox="1">
            <a:spLocks noChangeArrowheads="1"/>
          </p:cNvSpPr>
          <p:nvPr/>
        </p:nvSpPr>
        <p:spPr bwMode="auto">
          <a:xfrm>
            <a:off x="5867400" y="40386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grpSp>
        <p:nvGrpSpPr>
          <p:cNvPr id="71705" name="Group 67"/>
          <p:cNvGrpSpPr>
            <a:grpSpLocks/>
          </p:cNvGrpSpPr>
          <p:nvPr/>
        </p:nvGrpSpPr>
        <p:grpSpPr bwMode="auto">
          <a:xfrm rot="5400000">
            <a:off x="6400800" y="4419600"/>
            <a:ext cx="228600" cy="76200"/>
            <a:chOff x="3312" y="2688"/>
            <a:chExt cx="144" cy="48"/>
          </a:xfrm>
        </p:grpSpPr>
        <p:sp>
          <p:nvSpPr>
            <p:cNvPr id="71725" name="Oval 68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6" name="Oval 69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06" name="Group 70"/>
          <p:cNvGrpSpPr>
            <a:grpSpLocks/>
          </p:cNvGrpSpPr>
          <p:nvPr/>
        </p:nvGrpSpPr>
        <p:grpSpPr bwMode="auto">
          <a:xfrm rot="5400000">
            <a:off x="5715000" y="4419600"/>
            <a:ext cx="228600" cy="76200"/>
            <a:chOff x="3312" y="2688"/>
            <a:chExt cx="144" cy="48"/>
          </a:xfrm>
        </p:grpSpPr>
        <p:sp>
          <p:nvSpPr>
            <p:cNvPr id="71723" name="Oval 71"/>
            <p:cNvSpPr>
              <a:spLocks noChangeArrowheads="1"/>
            </p:cNvSpPr>
            <p:nvPr/>
          </p:nvSpPr>
          <p:spPr bwMode="auto">
            <a:xfrm>
              <a:off x="3312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4" name="Oval 72"/>
            <p:cNvSpPr>
              <a:spLocks noChangeArrowheads="1"/>
            </p:cNvSpPr>
            <p:nvPr/>
          </p:nvSpPr>
          <p:spPr bwMode="auto">
            <a:xfrm>
              <a:off x="3408" y="2688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707" name="Group 91"/>
          <p:cNvGrpSpPr>
            <a:grpSpLocks/>
          </p:cNvGrpSpPr>
          <p:nvPr/>
        </p:nvGrpSpPr>
        <p:grpSpPr bwMode="auto">
          <a:xfrm flipH="1">
            <a:off x="5181600" y="4876800"/>
            <a:ext cx="457200" cy="762000"/>
            <a:chOff x="3408" y="2784"/>
            <a:chExt cx="288" cy="480"/>
          </a:xfrm>
        </p:grpSpPr>
        <p:grpSp>
          <p:nvGrpSpPr>
            <p:cNvPr id="71714" name="Group 82"/>
            <p:cNvGrpSpPr>
              <a:grpSpLocks/>
            </p:cNvGrpSpPr>
            <p:nvPr/>
          </p:nvGrpSpPr>
          <p:grpSpPr bwMode="auto">
            <a:xfrm flipH="1">
              <a:off x="3408" y="2784"/>
              <a:ext cx="144" cy="48"/>
              <a:chOff x="3312" y="2688"/>
              <a:chExt cx="144" cy="48"/>
            </a:xfrm>
          </p:grpSpPr>
          <p:sp>
            <p:nvSpPr>
              <p:cNvPr id="71721" name="Oval 83"/>
              <p:cNvSpPr>
                <a:spLocks noChangeArrowheads="1"/>
              </p:cNvSpPr>
              <p:nvPr/>
            </p:nvSpPr>
            <p:spPr bwMode="auto">
              <a:xfrm>
                <a:off x="3312" y="2688"/>
                <a:ext cx="48" cy="48"/>
              </a:xfrm>
              <a:prstGeom prst="ellipse">
                <a:avLst/>
              </a:prstGeom>
              <a:solidFill>
                <a:srgbClr val="CC0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2" name="Oval 84"/>
              <p:cNvSpPr>
                <a:spLocks noChangeArrowheads="1"/>
              </p:cNvSpPr>
              <p:nvPr/>
            </p:nvSpPr>
            <p:spPr bwMode="auto">
              <a:xfrm>
                <a:off x="3408" y="2688"/>
                <a:ext cx="48" cy="48"/>
              </a:xfrm>
              <a:prstGeom prst="ellipse">
                <a:avLst/>
              </a:prstGeom>
              <a:solidFill>
                <a:srgbClr val="CC0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15" name="Group 85"/>
            <p:cNvGrpSpPr>
              <a:grpSpLocks/>
            </p:cNvGrpSpPr>
            <p:nvPr/>
          </p:nvGrpSpPr>
          <p:grpSpPr bwMode="auto">
            <a:xfrm flipH="1">
              <a:off x="3408" y="3216"/>
              <a:ext cx="144" cy="48"/>
              <a:chOff x="3312" y="2688"/>
              <a:chExt cx="144" cy="48"/>
            </a:xfrm>
          </p:grpSpPr>
          <p:sp>
            <p:nvSpPr>
              <p:cNvPr id="71719" name="Oval 86"/>
              <p:cNvSpPr>
                <a:spLocks noChangeArrowheads="1"/>
              </p:cNvSpPr>
              <p:nvPr/>
            </p:nvSpPr>
            <p:spPr bwMode="auto">
              <a:xfrm>
                <a:off x="3312" y="2688"/>
                <a:ext cx="48" cy="48"/>
              </a:xfrm>
              <a:prstGeom prst="ellipse">
                <a:avLst/>
              </a:prstGeom>
              <a:solidFill>
                <a:srgbClr val="CC0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0" name="Oval 87"/>
              <p:cNvSpPr>
                <a:spLocks noChangeArrowheads="1"/>
              </p:cNvSpPr>
              <p:nvPr/>
            </p:nvSpPr>
            <p:spPr bwMode="auto">
              <a:xfrm>
                <a:off x="3408" y="2688"/>
                <a:ext cx="48" cy="48"/>
              </a:xfrm>
              <a:prstGeom prst="ellipse">
                <a:avLst/>
              </a:prstGeom>
              <a:solidFill>
                <a:srgbClr val="CC0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16" name="Group 88"/>
            <p:cNvGrpSpPr>
              <a:grpSpLocks/>
            </p:cNvGrpSpPr>
            <p:nvPr/>
          </p:nvGrpSpPr>
          <p:grpSpPr bwMode="auto">
            <a:xfrm rot="16200000" flipH="1">
              <a:off x="3600" y="3024"/>
              <a:ext cx="144" cy="48"/>
              <a:chOff x="3312" y="2688"/>
              <a:chExt cx="144" cy="48"/>
            </a:xfrm>
          </p:grpSpPr>
          <p:sp>
            <p:nvSpPr>
              <p:cNvPr id="71717" name="Oval 89"/>
              <p:cNvSpPr>
                <a:spLocks noChangeArrowheads="1"/>
              </p:cNvSpPr>
              <p:nvPr/>
            </p:nvSpPr>
            <p:spPr bwMode="auto">
              <a:xfrm>
                <a:off x="3312" y="2688"/>
                <a:ext cx="48" cy="48"/>
              </a:xfrm>
              <a:prstGeom prst="ellipse">
                <a:avLst/>
              </a:prstGeom>
              <a:solidFill>
                <a:srgbClr val="CC0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18" name="Oval 90"/>
              <p:cNvSpPr>
                <a:spLocks noChangeArrowheads="1"/>
              </p:cNvSpPr>
              <p:nvPr/>
            </p:nvSpPr>
            <p:spPr bwMode="auto">
              <a:xfrm>
                <a:off x="3408" y="2688"/>
                <a:ext cx="48" cy="48"/>
              </a:xfrm>
              <a:prstGeom prst="ellipse">
                <a:avLst/>
              </a:prstGeom>
              <a:solidFill>
                <a:srgbClr val="CC0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708" name="Text Box 92"/>
          <p:cNvSpPr txBox="1">
            <a:spLocks noChangeArrowheads="1"/>
          </p:cNvSpPr>
          <p:nvPr/>
        </p:nvSpPr>
        <p:spPr bwMode="auto">
          <a:xfrm>
            <a:off x="5248275" y="48768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0" i="0"/>
              <a:t>O</a:t>
            </a:r>
          </a:p>
        </p:txBody>
      </p:sp>
      <p:sp>
        <p:nvSpPr>
          <p:cNvPr id="71709" name="Text Box 93"/>
          <p:cNvSpPr txBox="1">
            <a:spLocks noChangeArrowheads="1"/>
          </p:cNvSpPr>
          <p:nvPr/>
        </p:nvSpPr>
        <p:spPr bwMode="auto">
          <a:xfrm>
            <a:off x="1355725" y="3544888"/>
            <a:ext cx="243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Sulfur (IV) Oxide</a:t>
            </a:r>
          </a:p>
        </p:txBody>
      </p:sp>
      <p:sp>
        <p:nvSpPr>
          <p:cNvPr id="71710" name="Text Box 95"/>
          <p:cNvSpPr txBox="1">
            <a:spLocks noChangeArrowheads="1"/>
          </p:cNvSpPr>
          <p:nvPr/>
        </p:nvSpPr>
        <p:spPr bwMode="auto">
          <a:xfrm>
            <a:off x="4878388" y="3505200"/>
            <a:ext cx="2436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Sulfur (VI) Oxide</a:t>
            </a:r>
          </a:p>
        </p:txBody>
      </p:sp>
      <p:sp>
        <p:nvSpPr>
          <p:cNvPr id="71711" name="Text Box 96"/>
          <p:cNvSpPr txBox="1">
            <a:spLocks noChangeArrowheads="1"/>
          </p:cNvSpPr>
          <p:nvPr/>
        </p:nvSpPr>
        <p:spPr bwMode="auto">
          <a:xfrm>
            <a:off x="1660525" y="5754688"/>
            <a:ext cx="218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Anglular (bent)</a:t>
            </a:r>
          </a:p>
        </p:txBody>
      </p:sp>
      <p:sp>
        <p:nvSpPr>
          <p:cNvPr id="71712" name="Text Box 97"/>
          <p:cNvSpPr txBox="1">
            <a:spLocks noChangeArrowheads="1"/>
          </p:cNvSpPr>
          <p:nvPr/>
        </p:nvSpPr>
        <p:spPr bwMode="auto">
          <a:xfrm>
            <a:off x="5208588" y="5791200"/>
            <a:ext cx="225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0"/>
              <a:t>Trigonal Planar</a:t>
            </a:r>
          </a:p>
        </p:txBody>
      </p:sp>
      <p:sp>
        <p:nvSpPr>
          <p:cNvPr id="71713" name="AutoShape 9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172200"/>
            <a:ext cx="3810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TYPES OF BONDS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buClr>
                <a:schemeClr val="folHlink"/>
              </a:buClr>
              <a:buFont typeface="Times" charset="0"/>
              <a:buChar char="•"/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IONIC BONDS</a:t>
            </a:r>
          </a:p>
          <a:p>
            <a:pPr eaLnBrk="1" hangingPunct="1">
              <a:lnSpc>
                <a:spcPct val="130000"/>
              </a:lnSpc>
              <a:buClr>
                <a:schemeClr val="folHlink"/>
              </a:buClr>
              <a:buFont typeface="Times" charset="0"/>
              <a:buChar char="•"/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COVALENT BONDS</a:t>
            </a:r>
          </a:p>
          <a:p>
            <a:pPr eaLnBrk="1" hangingPunct="1">
              <a:lnSpc>
                <a:spcPct val="130000"/>
              </a:lnSpc>
              <a:buClr>
                <a:schemeClr val="folHlink"/>
              </a:buClr>
              <a:buFont typeface="Times" charset="0"/>
              <a:buChar char="•"/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METALLIC BONDS</a:t>
            </a:r>
          </a:p>
          <a:p>
            <a:pPr eaLnBrk="1" hangingPunct="1">
              <a:lnSpc>
                <a:spcPct val="130000"/>
              </a:lnSpc>
              <a:buClr>
                <a:schemeClr val="folHlink"/>
              </a:buClr>
              <a:buFont typeface="Times" charset="0"/>
              <a:buChar char="•"/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SUMMARY OF PROPERTIES</a:t>
            </a:r>
          </a:p>
          <a:p>
            <a:pPr eaLnBrk="1" hangingPunct="1">
              <a:lnSpc>
                <a:spcPct val="130000"/>
              </a:lnSpc>
              <a:buClr>
                <a:schemeClr val="folHlink"/>
              </a:buClr>
              <a:buFont typeface="Times" charset="0"/>
              <a:buChar char="•"/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INTERMOLECULAR FORCES</a:t>
            </a:r>
          </a:p>
        </p:txBody>
      </p:sp>
      <p:sp>
        <p:nvSpPr>
          <p:cNvPr id="204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66800" y="2133600"/>
            <a:ext cx="24384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66800" y="2971800"/>
            <a:ext cx="35052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66800" y="3657600"/>
            <a:ext cx="34290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66800" y="4419600"/>
            <a:ext cx="50292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66800" y="5105400"/>
            <a:ext cx="51054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NETWORK COVALENT BONDING</a:t>
            </a:r>
          </a:p>
        </p:txBody>
      </p:sp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838200" y="1981200"/>
            <a:ext cx="74676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In network covalent bonding the </a:t>
            </a:r>
            <a:r>
              <a:rPr lang="en-US" b="0" i="0">
                <a:solidFill>
                  <a:srgbClr val="FFF109"/>
                </a:solidFill>
              </a:rPr>
              <a:t>covalent bonds</a:t>
            </a:r>
            <a:r>
              <a:rPr lang="en-US" b="0" i="0"/>
              <a:t> are arranged to </a:t>
            </a:r>
            <a:r>
              <a:rPr lang="en-US" b="0" i="0">
                <a:solidFill>
                  <a:srgbClr val="FFF109"/>
                </a:solidFill>
              </a:rPr>
              <a:t>form a network</a:t>
            </a:r>
            <a:r>
              <a:rPr lang="en-US" b="0" i="0"/>
              <a:t>.  Network covalent bonds are found in </a:t>
            </a:r>
            <a:r>
              <a:rPr lang="en-US" b="0" i="0">
                <a:solidFill>
                  <a:srgbClr val="FFF109"/>
                </a:solidFill>
              </a:rPr>
              <a:t>network covalent solids</a:t>
            </a:r>
            <a:r>
              <a:rPr lang="en-US" b="0" i="0"/>
              <a:t> and frequently involve either Si or C in their structure.  They tend to be very stable and form </a:t>
            </a:r>
            <a:r>
              <a:rPr lang="en-US" b="0" i="0">
                <a:solidFill>
                  <a:srgbClr val="FFF109"/>
                </a:solidFill>
              </a:rPr>
              <a:t>macromolecules</a:t>
            </a:r>
            <a:r>
              <a:rPr lang="en-US" b="0" i="0"/>
              <a:t>.  Common network solids are -</a:t>
            </a:r>
          </a:p>
          <a:p>
            <a:pPr>
              <a:spcBef>
                <a:spcPct val="50000"/>
              </a:spcBef>
            </a:pPr>
            <a:r>
              <a:rPr lang="en-US" b="0" i="0"/>
              <a:t>	Diamond (C)</a:t>
            </a:r>
          </a:p>
          <a:p>
            <a:pPr>
              <a:spcBef>
                <a:spcPct val="50000"/>
              </a:spcBef>
            </a:pPr>
            <a:r>
              <a:rPr lang="en-US" b="0" i="0"/>
              <a:t>	Graphite (C)</a:t>
            </a:r>
          </a:p>
          <a:p>
            <a:pPr>
              <a:spcBef>
                <a:spcPct val="50000"/>
              </a:spcBef>
            </a:pPr>
            <a:r>
              <a:rPr lang="en-US" b="0" i="0"/>
              <a:t>	Silicon dioxide (SiO</a:t>
            </a:r>
            <a:r>
              <a:rPr lang="en-US" b="0" i="0" baseline="-25000"/>
              <a:t>2</a:t>
            </a:r>
            <a:r>
              <a:rPr lang="en-US" b="0" i="0"/>
              <a:t>)</a:t>
            </a:r>
          </a:p>
          <a:p>
            <a:pPr>
              <a:spcBef>
                <a:spcPct val="50000"/>
              </a:spcBef>
            </a:pPr>
            <a:r>
              <a:rPr lang="en-US" b="0" i="0"/>
              <a:t>	Silicon carbide (SiC)</a:t>
            </a:r>
          </a:p>
        </p:txBody>
      </p:sp>
      <p:sp>
        <p:nvSpPr>
          <p:cNvPr id="73731" name="AutoShape 5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1752600" y="4419600"/>
            <a:ext cx="1371600" cy="381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32" name="Picture 8" descr="hexstru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4843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9" descr="diamondstru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1468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AutoShape 2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2484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METALLIC BONDING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Metallic bonds are extremely strong bonds and are generally found in metals.  They are unique bonding forces because of the 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sea of mobile electrons</a:t>
            </a:r>
            <a:r>
              <a:rPr lang="ja-JP" altLang="en-US" sz="280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 surrounding the positively charged metallic kernels.  The mobile electrons give metals some of their unique properties such as: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Electrical and heat conductivity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Metallic lustre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Malleability and Ductility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>
                <a:latin typeface="Tahoma" charset="0"/>
                <a:ea typeface="ＭＳ Ｐゴシック" charset="0"/>
              </a:rPr>
              <a:t>High Melting and Boiling Points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Metallic Bonding Model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Remember the </a:t>
            </a: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Kernel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is the </a:t>
            </a: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nucleus and all except the valence electrons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valence electrons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are those in the </a:t>
            </a: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outermost energy level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77827" name="Picture 5" descr="metal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3030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3810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PROPERTY SUMMARY</a:t>
            </a:r>
          </a:p>
        </p:txBody>
      </p:sp>
      <p:graphicFrame>
        <p:nvGraphicFramePr>
          <p:cNvPr id="112698" name="Group 58"/>
          <p:cNvGraphicFramePr>
            <a:graphicFrameLocks noGrp="1"/>
          </p:cNvGraphicFramePr>
          <p:nvPr>
            <p:ph type="tbl" idx="1"/>
          </p:nvPr>
        </p:nvGraphicFramePr>
        <p:xfrm>
          <a:off x="685800" y="1616075"/>
          <a:ext cx="7772400" cy="4937126"/>
        </p:xfrm>
        <a:graphic>
          <a:graphicData uri="http://schemas.openxmlformats.org/drawingml/2006/table">
            <a:tbl>
              <a:tblPr/>
              <a:tblGrid>
                <a:gridCol w="1554163"/>
                <a:gridCol w="1554162"/>
                <a:gridCol w="1555750"/>
                <a:gridCol w="1554163"/>
                <a:gridCol w="1554162"/>
              </a:tblGrid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MP/BP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CONDUCTIVITY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SOLUBILITY IN WATER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ELECTROLYTE IN WATER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IONIC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BONDING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SOLID - 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LIQUID - YES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MOST ARE SOLUBLE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YES - MOBILE 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NONPOLAR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COVALENT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LOW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MOST ARE NOT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POLAR COVALENT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LOW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VERY WEAK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MOST ARE 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SOME EXTENT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VERY WEAK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NETWORK COVALENT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GENERALLY HIGH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ONLY GRAPHITE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GRAPHITE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METALLIC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SOLID -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LIQUID - YES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-----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109"/>
                </a:solidFill>
                <a:latin typeface="Tahoma" charset="0"/>
                <a:ea typeface="ＭＳ Ｐゴシック" charset="0"/>
                <a:cs typeface="ＭＳ Ｐゴシック" charset="0"/>
              </a:rPr>
              <a:t>Bonding Type Summary</a:t>
            </a:r>
          </a:p>
        </p:txBody>
      </p:sp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838200" y="1752600"/>
            <a:ext cx="76962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For the Regents Exam in chemistry there are some artificial cutoff points that may aid you in deciding the type of bonding that is taking place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Understand that in the </a:t>
            </a:r>
            <a:r>
              <a:rPr lang="ja-JP" altLang="en-US"/>
              <a:t>“</a:t>
            </a:r>
            <a:r>
              <a:rPr lang="en-US" altLang="ja-JP"/>
              <a:t>real world</a:t>
            </a:r>
            <a:r>
              <a:rPr lang="ja-JP" altLang="en-US"/>
              <a:t>”</a:t>
            </a:r>
            <a:r>
              <a:rPr lang="en-US" altLang="ja-JP"/>
              <a:t> of chemistry we speak in terms of </a:t>
            </a:r>
            <a:r>
              <a:rPr lang="ja-JP" altLang="en-US"/>
              <a:t>“</a:t>
            </a:r>
            <a:r>
              <a:rPr lang="en-US" altLang="ja-JP"/>
              <a:t>degree</a:t>
            </a:r>
            <a:r>
              <a:rPr lang="ja-JP" altLang="en-US"/>
              <a:t>”</a:t>
            </a:r>
            <a:r>
              <a:rPr lang="en-US" altLang="ja-JP"/>
              <a:t> of ionic character or covalent character.</a:t>
            </a:r>
            <a:endParaRPr lang="en-US"/>
          </a:p>
        </p:txBody>
      </p:sp>
      <p:sp>
        <p:nvSpPr>
          <p:cNvPr id="81923" name="AutoShape 4"/>
          <p:cNvSpPr>
            <a:spLocks noChangeArrowheads="1"/>
          </p:cNvSpPr>
          <p:nvPr/>
        </p:nvSpPr>
        <p:spPr bwMode="auto">
          <a:xfrm>
            <a:off x="762000" y="5029200"/>
            <a:ext cx="7848600" cy="990600"/>
          </a:xfrm>
          <a:prstGeom prst="leftRightArrow">
            <a:avLst>
              <a:gd name="adj1" fmla="val 50000"/>
              <a:gd name="adj2" fmla="val 158462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Nonpolar Covalent</a:t>
            </a: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3581400" y="4648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Polar Covalent</a:t>
            </a:r>
          </a:p>
        </p:txBody>
      </p:sp>
      <p:sp>
        <p:nvSpPr>
          <p:cNvPr id="81926" name="Text Box 7"/>
          <p:cNvSpPr txBox="1">
            <a:spLocks noChangeArrowheads="1"/>
          </p:cNvSpPr>
          <p:nvPr/>
        </p:nvSpPr>
        <p:spPr bwMode="auto">
          <a:xfrm>
            <a:off x="7772400" y="46482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Ionic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1219200" y="5334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&lt;0.5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3733800" y="5334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&gt;0.5 but &lt;1.7</a:t>
            </a:r>
          </a:p>
        </p:txBody>
      </p: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7010400" y="5334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1.7 or &gt;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b="0">
                <a:solidFill>
                  <a:schemeClr val="tx2"/>
                </a:solidFill>
                <a:latin typeface="Tahoma" charset="0"/>
              </a:rPr>
              <a:t>Bonding Character</a:t>
            </a:r>
          </a:p>
        </p:txBody>
      </p:sp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457200" y="1981200"/>
            <a:ext cx="3208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FFF109"/>
                </a:solidFill>
              </a:rPr>
              <a:t>Electronegativity Difference</a:t>
            </a:r>
          </a:p>
          <a:p>
            <a:pPr algn="ctr"/>
            <a:r>
              <a:rPr lang="en-US" sz="1800">
                <a:solidFill>
                  <a:srgbClr val="FFF109"/>
                </a:solidFill>
              </a:rPr>
              <a:t>In the Bonding Atoms</a:t>
            </a:r>
            <a:endParaRPr lang="en-US"/>
          </a:p>
        </p:txBody>
      </p:sp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4419600" y="1981200"/>
            <a:ext cx="76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FFF109"/>
                </a:solidFill>
              </a:rPr>
              <a:t>Bond</a:t>
            </a:r>
          </a:p>
          <a:p>
            <a:pPr algn="ctr"/>
            <a:r>
              <a:rPr lang="en-US" sz="1800">
                <a:solidFill>
                  <a:srgbClr val="FFF109"/>
                </a:solidFill>
              </a:rPr>
              <a:t>Type</a:t>
            </a:r>
            <a:endParaRPr lang="en-US"/>
          </a:p>
        </p:txBody>
      </p:sp>
      <p:sp>
        <p:nvSpPr>
          <p:cNvPr id="83972" name="Text Box 6"/>
          <p:cNvSpPr txBox="1">
            <a:spLocks noChangeArrowheads="1"/>
          </p:cNvSpPr>
          <p:nvPr/>
        </p:nvSpPr>
        <p:spPr bwMode="auto">
          <a:xfrm>
            <a:off x="1508125" y="2627313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Zero</a:t>
            </a:r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1143000" y="39624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Intermediate</a:t>
            </a:r>
          </a:p>
        </p:txBody>
      </p:sp>
      <p:sp>
        <p:nvSpPr>
          <p:cNvPr id="83974" name="Text Box 8"/>
          <p:cNvSpPr txBox="1">
            <a:spLocks noChangeArrowheads="1"/>
          </p:cNvSpPr>
          <p:nvPr/>
        </p:nvSpPr>
        <p:spPr bwMode="auto">
          <a:xfrm>
            <a:off x="1479550" y="534828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Large</a:t>
            </a:r>
          </a:p>
        </p:txBody>
      </p:sp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4235450" y="266700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Covalent</a:t>
            </a:r>
          </a:p>
        </p:txBody>
      </p:sp>
      <p:sp>
        <p:nvSpPr>
          <p:cNvPr id="83976" name="Text Box 10"/>
          <p:cNvSpPr txBox="1">
            <a:spLocks noChangeArrowheads="1"/>
          </p:cNvSpPr>
          <p:nvPr/>
        </p:nvSpPr>
        <p:spPr bwMode="auto">
          <a:xfrm>
            <a:off x="4114800" y="3900488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PolarCovalent</a:t>
            </a:r>
          </a:p>
        </p:txBody>
      </p:sp>
      <p:sp>
        <p:nvSpPr>
          <p:cNvPr id="83977" name="Text Box 11"/>
          <p:cNvSpPr txBox="1">
            <a:spLocks noChangeArrowheads="1"/>
          </p:cNvSpPr>
          <p:nvPr/>
        </p:nvSpPr>
        <p:spPr bwMode="auto">
          <a:xfrm>
            <a:off x="4616450" y="5348288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Ionic</a:t>
            </a:r>
          </a:p>
        </p:txBody>
      </p:sp>
      <p:sp>
        <p:nvSpPr>
          <p:cNvPr id="83978" name="AutoShape 12"/>
          <p:cNvSpPr>
            <a:spLocks noChangeArrowheads="1"/>
          </p:cNvSpPr>
          <p:nvPr/>
        </p:nvSpPr>
        <p:spPr bwMode="auto">
          <a:xfrm>
            <a:off x="6248400" y="2057400"/>
            <a:ext cx="2514600" cy="3733800"/>
          </a:xfrm>
          <a:prstGeom prst="downArrow">
            <a:avLst>
              <a:gd name="adj1" fmla="val 50000"/>
              <a:gd name="adj2" fmla="val 371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9" name="Text Box 13"/>
          <p:cNvSpPr txBox="1">
            <a:spLocks noChangeArrowheads="1"/>
          </p:cNvSpPr>
          <p:nvPr/>
        </p:nvSpPr>
        <p:spPr bwMode="auto">
          <a:xfrm rot="-5400000">
            <a:off x="5807075" y="3411538"/>
            <a:ext cx="350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Covalent character decreases</a:t>
            </a:r>
          </a:p>
          <a:p>
            <a:r>
              <a:rPr lang="en-US" sz="1800"/>
              <a:t>Ionic Character Increases</a:t>
            </a:r>
          </a:p>
        </p:txBody>
      </p:sp>
      <p:sp>
        <p:nvSpPr>
          <p:cNvPr id="83980" name="AutoShape 14"/>
          <p:cNvSpPr>
            <a:spLocks noChangeArrowheads="1"/>
          </p:cNvSpPr>
          <p:nvPr/>
        </p:nvSpPr>
        <p:spPr bwMode="auto">
          <a:xfrm>
            <a:off x="1752600" y="31242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1" name="AutoShape 15"/>
          <p:cNvSpPr>
            <a:spLocks noChangeArrowheads="1"/>
          </p:cNvSpPr>
          <p:nvPr/>
        </p:nvSpPr>
        <p:spPr bwMode="auto">
          <a:xfrm>
            <a:off x="1752600" y="44196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AutoShape 16"/>
          <p:cNvSpPr>
            <a:spLocks noChangeArrowheads="1"/>
          </p:cNvSpPr>
          <p:nvPr/>
        </p:nvSpPr>
        <p:spPr bwMode="auto">
          <a:xfrm>
            <a:off x="4724400" y="31242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3" name="AutoShape 17"/>
          <p:cNvSpPr>
            <a:spLocks noChangeArrowheads="1"/>
          </p:cNvSpPr>
          <p:nvPr/>
        </p:nvSpPr>
        <p:spPr bwMode="auto">
          <a:xfrm>
            <a:off x="4724400" y="44196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Text Box 18"/>
          <p:cNvSpPr txBox="1">
            <a:spLocks noChangeArrowheads="1"/>
          </p:cNvSpPr>
          <p:nvPr/>
        </p:nvSpPr>
        <p:spPr bwMode="auto">
          <a:xfrm>
            <a:off x="6477000" y="63246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Chemistry - Zumdahl (5th 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Ionic Character</a:t>
            </a:r>
          </a:p>
        </p:txBody>
      </p:sp>
      <p:graphicFrame>
        <p:nvGraphicFramePr>
          <p:cNvPr id="143405" name="Group 45"/>
          <p:cNvGraphicFramePr>
            <a:graphicFrameLocks noGrp="1"/>
          </p:cNvGraphicFramePr>
          <p:nvPr>
            <p:ph type="tbl" idx="1"/>
          </p:nvPr>
        </p:nvGraphicFramePr>
        <p:xfrm>
          <a:off x="1219200" y="1981200"/>
          <a:ext cx="6858000" cy="3505200"/>
        </p:xfrm>
        <a:graphic>
          <a:graphicData uri="http://schemas.openxmlformats.org/drawingml/2006/table">
            <a:tbl>
              <a:tblPr/>
              <a:tblGrid>
                <a:gridCol w="979488"/>
                <a:gridCol w="979487"/>
                <a:gridCol w="979488"/>
                <a:gridCol w="981075"/>
                <a:gridCol w="979487"/>
                <a:gridCol w="979488"/>
                <a:gridCol w="979487"/>
              </a:tblGrid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0" name="Text Box 46"/>
          <p:cNvSpPr txBox="1">
            <a:spLocks noChangeArrowheads="1"/>
          </p:cNvSpPr>
          <p:nvPr/>
        </p:nvSpPr>
        <p:spPr bwMode="auto">
          <a:xfrm rot="-5400000">
            <a:off x="-1181100" y="346075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% Ionic Character</a:t>
            </a:r>
          </a:p>
        </p:txBody>
      </p:sp>
      <p:sp>
        <p:nvSpPr>
          <p:cNvPr id="86061" name="Text Box 47"/>
          <p:cNvSpPr txBox="1">
            <a:spLocks noChangeArrowheads="1"/>
          </p:cNvSpPr>
          <p:nvPr/>
        </p:nvSpPr>
        <p:spPr bwMode="auto">
          <a:xfrm>
            <a:off x="838200" y="5257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86062" name="Text Box 48"/>
          <p:cNvSpPr txBox="1">
            <a:spLocks noChangeArrowheads="1"/>
          </p:cNvSpPr>
          <p:nvPr/>
        </p:nvSpPr>
        <p:spPr bwMode="auto">
          <a:xfrm>
            <a:off x="1066800" y="5410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86063" name="Text Box 49"/>
          <p:cNvSpPr txBox="1">
            <a:spLocks noChangeArrowheads="1"/>
          </p:cNvSpPr>
          <p:nvPr/>
        </p:nvSpPr>
        <p:spPr bwMode="auto">
          <a:xfrm>
            <a:off x="2998788" y="54102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</a:t>
            </a:r>
          </a:p>
        </p:txBody>
      </p:sp>
      <p:sp>
        <p:nvSpPr>
          <p:cNvPr id="86064" name="Text Box 50"/>
          <p:cNvSpPr txBox="1">
            <a:spLocks noChangeArrowheads="1"/>
          </p:cNvSpPr>
          <p:nvPr/>
        </p:nvSpPr>
        <p:spPr bwMode="auto">
          <a:xfrm>
            <a:off x="4979988" y="54102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86065" name="Text Box 51"/>
          <p:cNvSpPr txBox="1">
            <a:spLocks noChangeArrowheads="1"/>
          </p:cNvSpPr>
          <p:nvPr/>
        </p:nvSpPr>
        <p:spPr bwMode="auto">
          <a:xfrm>
            <a:off x="6934200" y="5410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86066" name="Text Box 52"/>
          <p:cNvSpPr txBox="1">
            <a:spLocks noChangeArrowheads="1"/>
          </p:cNvSpPr>
          <p:nvPr/>
        </p:nvSpPr>
        <p:spPr bwMode="auto">
          <a:xfrm>
            <a:off x="2667000" y="58674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Electronegativity Difference</a:t>
            </a:r>
          </a:p>
        </p:txBody>
      </p:sp>
      <p:sp>
        <p:nvSpPr>
          <p:cNvPr id="86067" name="Text Box 53"/>
          <p:cNvSpPr txBox="1">
            <a:spLocks noChangeArrowheads="1"/>
          </p:cNvSpPr>
          <p:nvPr/>
        </p:nvSpPr>
        <p:spPr bwMode="auto">
          <a:xfrm>
            <a:off x="762000" y="4343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25</a:t>
            </a:r>
          </a:p>
        </p:txBody>
      </p:sp>
      <p:sp>
        <p:nvSpPr>
          <p:cNvPr id="86068" name="Text Box 54"/>
          <p:cNvSpPr txBox="1">
            <a:spLocks noChangeArrowheads="1"/>
          </p:cNvSpPr>
          <p:nvPr/>
        </p:nvSpPr>
        <p:spPr bwMode="auto">
          <a:xfrm>
            <a:off x="762000" y="3505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50</a:t>
            </a:r>
          </a:p>
        </p:txBody>
      </p:sp>
      <p:sp>
        <p:nvSpPr>
          <p:cNvPr id="86069" name="Text Box 55"/>
          <p:cNvSpPr txBox="1">
            <a:spLocks noChangeArrowheads="1"/>
          </p:cNvSpPr>
          <p:nvPr/>
        </p:nvSpPr>
        <p:spPr bwMode="auto">
          <a:xfrm>
            <a:off x="762000" y="259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75</a:t>
            </a:r>
          </a:p>
        </p:txBody>
      </p:sp>
      <p:sp>
        <p:nvSpPr>
          <p:cNvPr id="86070" name="Text Box 56"/>
          <p:cNvSpPr txBox="1">
            <a:spLocks noChangeArrowheads="1"/>
          </p:cNvSpPr>
          <p:nvPr/>
        </p:nvSpPr>
        <p:spPr bwMode="auto">
          <a:xfrm>
            <a:off x="609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86071" name="Oval 57"/>
          <p:cNvSpPr>
            <a:spLocks noChangeArrowheads="1"/>
          </p:cNvSpPr>
          <p:nvPr/>
        </p:nvSpPr>
        <p:spPr bwMode="auto">
          <a:xfrm>
            <a:off x="1600200" y="5334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2" name="Oval 58"/>
          <p:cNvSpPr>
            <a:spLocks noChangeArrowheads="1"/>
          </p:cNvSpPr>
          <p:nvPr/>
        </p:nvSpPr>
        <p:spPr bwMode="auto">
          <a:xfrm>
            <a:off x="18288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Oval 59"/>
          <p:cNvSpPr>
            <a:spLocks noChangeArrowheads="1"/>
          </p:cNvSpPr>
          <p:nvPr/>
        </p:nvSpPr>
        <p:spPr bwMode="auto">
          <a:xfrm>
            <a:off x="2133600" y="5181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Oval 60"/>
          <p:cNvSpPr>
            <a:spLocks noChangeArrowheads="1"/>
          </p:cNvSpPr>
          <p:nvPr/>
        </p:nvSpPr>
        <p:spPr bwMode="auto">
          <a:xfrm>
            <a:off x="2438400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Oval 61"/>
          <p:cNvSpPr>
            <a:spLocks noChangeArrowheads="1"/>
          </p:cNvSpPr>
          <p:nvPr/>
        </p:nvSpPr>
        <p:spPr bwMode="auto">
          <a:xfrm>
            <a:off x="29718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Oval 62"/>
          <p:cNvSpPr>
            <a:spLocks noChangeArrowheads="1"/>
          </p:cNvSpPr>
          <p:nvPr/>
        </p:nvSpPr>
        <p:spPr bwMode="auto">
          <a:xfrm>
            <a:off x="4114800" y="36576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Oval 63"/>
          <p:cNvSpPr>
            <a:spLocks noChangeArrowheads="1"/>
          </p:cNvSpPr>
          <p:nvPr/>
        </p:nvSpPr>
        <p:spPr bwMode="auto">
          <a:xfrm>
            <a:off x="4953000" y="39624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Oval 64"/>
          <p:cNvSpPr>
            <a:spLocks noChangeArrowheads="1"/>
          </p:cNvSpPr>
          <p:nvPr/>
        </p:nvSpPr>
        <p:spPr bwMode="auto">
          <a:xfrm>
            <a:off x="4724400" y="3505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Oval 65"/>
          <p:cNvSpPr>
            <a:spLocks noChangeArrowheads="1"/>
          </p:cNvSpPr>
          <p:nvPr/>
        </p:nvSpPr>
        <p:spPr bwMode="auto">
          <a:xfrm>
            <a:off x="5105400" y="3048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Oval 66"/>
          <p:cNvSpPr>
            <a:spLocks noChangeArrowheads="1"/>
          </p:cNvSpPr>
          <p:nvPr/>
        </p:nvSpPr>
        <p:spPr bwMode="auto">
          <a:xfrm>
            <a:off x="5105400" y="28194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Oval 67"/>
          <p:cNvSpPr>
            <a:spLocks noChangeArrowheads="1"/>
          </p:cNvSpPr>
          <p:nvPr/>
        </p:nvSpPr>
        <p:spPr bwMode="auto">
          <a:xfrm>
            <a:off x="4876800" y="28194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Oval 68"/>
          <p:cNvSpPr>
            <a:spLocks noChangeArrowheads="1"/>
          </p:cNvSpPr>
          <p:nvPr/>
        </p:nvSpPr>
        <p:spPr bwMode="auto">
          <a:xfrm>
            <a:off x="4648200" y="28956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Oval 69"/>
          <p:cNvSpPr>
            <a:spLocks noChangeArrowheads="1"/>
          </p:cNvSpPr>
          <p:nvPr/>
        </p:nvSpPr>
        <p:spPr bwMode="auto">
          <a:xfrm>
            <a:off x="5486400" y="2667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Oval 70"/>
          <p:cNvSpPr>
            <a:spLocks noChangeArrowheads="1"/>
          </p:cNvSpPr>
          <p:nvPr/>
        </p:nvSpPr>
        <p:spPr bwMode="auto">
          <a:xfrm>
            <a:off x="5791200" y="3048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Oval 71"/>
          <p:cNvSpPr>
            <a:spLocks noChangeArrowheads="1"/>
          </p:cNvSpPr>
          <p:nvPr/>
        </p:nvSpPr>
        <p:spPr bwMode="auto">
          <a:xfrm>
            <a:off x="5334000" y="29718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Oval 72"/>
          <p:cNvSpPr>
            <a:spLocks noChangeArrowheads="1"/>
          </p:cNvSpPr>
          <p:nvPr/>
        </p:nvSpPr>
        <p:spPr bwMode="auto">
          <a:xfrm>
            <a:off x="7162800" y="23622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Oval 73"/>
          <p:cNvSpPr>
            <a:spLocks noChangeArrowheads="1"/>
          </p:cNvSpPr>
          <p:nvPr/>
        </p:nvSpPr>
        <p:spPr bwMode="auto">
          <a:xfrm>
            <a:off x="7467600" y="25146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Oval 74"/>
          <p:cNvSpPr>
            <a:spLocks noChangeArrowheads="1"/>
          </p:cNvSpPr>
          <p:nvPr/>
        </p:nvSpPr>
        <p:spPr bwMode="auto">
          <a:xfrm>
            <a:off x="7772400" y="3048000"/>
            <a:ext cx="76200" cy="762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Text Box 75"/>
          <p:cNvSpPr txBox="1">
            <a:spLocks noChangeArrowheads="1"/>
          </p:cNvSpPr>
          <p:nvPr/>
        </p:nvSpPr>
        <p:spPr bwMode="auto">
          <a:xfrm>
            <a:off x="1371600" y="5029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IBr</a:t>
            </a:r>
          </a:p>
        </p:txBody>
      </p:sp>
      <p:sp>
        <p:nvSpPr>
          <p:cNvPr id="86090" name="Text Box 76"/>
          <p:cNvSpPr txBox="1">
            <a:spLocks noChangeArrowheads="1"/>
          </p:cNvSpPr>
          <p:nvPr/>
        </p:nvSpPr>
        <p:spPr bwMode="auto">
          <a:xfrm>
            <a:off x="1676400" y="4876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HI</a:t>
            </a:r>
          </a:p>
        </p:txBody>
      </p:sp>
      <p:sp>
        <p:nvSpPr>
          <p:cNvPr id="86091" name="Text Box 77"/>
          <p:cNvSpPr txBox="1">
            <a:spLocks noChangeArrowheads="1"/>
          </p:cNvSpPr>
          <p:nvPr/>
        </p:nvSpPr>
        <p:spPr bwMode="auto">
          <a:xfrm>
            <a:off x="1981200" y="4876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ICl</a:t>
            </a:r>
          </a:p>
        </p:txBody>
      </p:sp>
      <p:sp>
        <p:nvSpPr>
          <p:cNvPr id="86092" name="Text Box 78"/>
          <p:cNvSpPr txBox="1">
            <a:spLocks noChangeArrowheads="1"/>
          </p:cNvSpPr>
          <p:nvPr/>
        </p:nvSpPr>
        <p:spPr bwMode="auto">
          <a:xfrm>
            <a:off x="2514600" y="48768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HBr</a:t>
            </a:r>
          </a:p>
        </p:txBody>
      </p:sp>
      <p:sp>
        <p:nvSpPr>
          <p:cNvPr id="86093" name="Text Box 79"/>
          <p:cNvSpPr txBox="1">
            <a:spLocks noChangeArrowheads="1"/>
          </p:cNvSpPr>
          <p:nvPr/>
        </p:nvSpPr>
        <p:spPr bwMode="auto">
          <a:xfrm>
            <a:off x="2743200" y="4572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HCl</a:t>
            </a:r>
          </a:p>
        </p:txBody>
      </p:sp>
      <p:sp>
        <p:nvSpPr>
          <p:cNvPr id="86094" name="Text Box 80"/>
          <p:cNvSpPr txBox="1">
            <a:spLocks noChangeArrowheads="1"/>
          </p:cNvSpPr>
          <p:nvPr/>
        </p:nvSpPr>
        <p:spPr bwMode="auto">
          <a:xfrm>
            <a:off x="3733800" y="3429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LiI</a:t>
            </a:r>
          </a:p>
        </p:txBody>
      </p:sp>
      <p:sp>
        <p:nvSpPr>
          <p:cNvPr id="86095" name="Text Box 81"/>
          <p:cNvSpPr txBox="1">
            <a:spLocks noChangeArrowheads="1"/>
          </p:cNvSpPr>
          <p:nvPr/>
        </p:nvSpPr>
        <p:spPr bwMode="auto">
          <a:xfrm>
            <a:off x="4343400" y="32004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LiBr</a:t>
            </a:r>
          </a:p>
        </p:txBody>
      </p:sp>
      <p:sp>
        <p:nvSpPr>
          <p:cNvPr id="86096" name="Text Box 82"/>
          <p:cNvSpPr txBox="1">
            <a:spLocks noChangeArrowheads="1"/>
          </p:cNvSpPr>
          <p:nvPr/>
        </p:nvSpPr>
        <p:spPr bwMode="auto">
          <a:xfrm>
            <a:off x="4572000" y="3810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HF</a:t>
            </a:r>
          </a:p>
        </p:txBody>
      </p:sp>
      <p:sp>
        <p:nvSpPr>
          <p:cNvPr id="86097" name="Text Box 83"/>
          <p:cNvSpPr txBox="1">
            <a:spLocks noChangeArrowheads="1"/>
          </p:cNvSpPr>
          <p:nvPr/>
        </p:nvSpPr>
        <p:spPr bwMode="auto">
          <a:xfrm>
            <a:off x="4343400" y="28194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KI</a:t>
            </a:r>
          </a:p>
        </p:txBody>
      </p:sp>
      <p:sp>
        <p:nvSpPr>
          <p:cNvPr id="86098" name="Text Box 84"/>
          <p:cNvSpPr txBox="1">
            <a:spLocks noChangeArrowheads="1"/>
          </p:cNvSpPr>
          <p:nvPr/>
        </p:nvSpPr>
        <p:spPr bwMode="auto">
          <a:xfrm>
            <a:off x="4495800" y="25908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CsI</a:t>
            </a:r>
          </a:p>
        </p:txBody>
      </p:sp>
      <p:sp>
        <p:nvSpPr>
          <p:cNvPr id="86099" name="Text Box 85"/>
          <p:cNvSpPr txBox="1">
            <a:spLocks noChangeArrowheads="1"/>
          </p:cNvSpPr>
          <p:nvPr/>
        </p:nvSpPr>
        <p:spPr bwMode="auto">
          <a:xfrm>
            <a:off x="49530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KBr</a:t>
            </a:r>
          </a:p>
        </p:txBody>
      </p:sp>
      <p:sp>
        <p:nvSpPr>
          <p:cNvPr id="86100" name="Text Box 86"/>
          <p:cNvSpPr txBox="1">
            <a:spLocks noChangeArrowheads="1"/>
          </p:cNvSpPr>
          <p:nvPr/>
        </p:nvSpPr>
        <p:spPr bwMode="auto">
          <a:xfrm>
            <a:off x="4953000" y="3124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LiCl</a:t>
            </a:r>
          </a:p>
        </p:txBody>
      </p:sp>
      <p:sp>
        <p:nvSpPr>
          <p:cNvPr id="86101" name="Text Box 87"/>
          <p:cNvSpPr txBox="1">
            <a:spLocks noChangeArrowheads="1"/>
          </p:cNvSpPr>
          <p:nvPr/>
        </p:nvSpPr>
        <p:spPr bwMode="auto">
          <a:xfrm>
            <a:off x="5257800" y="2362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KCl</a:t>
            </a:r>
          </a:p>
        </p:txBody>
      </p:sp>
      <p:sp>
        <p:nvSpPr>
          <p:cNvPr id="86102" name="Text Box 88"/>
          <p:cNvSpPr txBox="1">
            <a:spLocks noChangeArrowheads="1"/>
          </p:cNvSpPr>
          <p:nvPr/>
        </p:nvSpPr>
        <p:spPr bwMode="auto">
          <a:xfrm>
            <a:off x="5257800" y="2743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NaCl</a:t>
            </a:r>
          </a:p>
        </p:txBody>
      </p:sp>
      <p:sp>
        <p:nvSpPr>
          <p:cNvPr id="86103" name="Text Box 89"/>
          <p:cNvSpPr txBox="1">
            <a:spLocks noChangeArrowheads="1"/>
          </p:cNvSpPr>
          <p:nvPr/>
        </p:nvSpPr>
        <p:spPr bwMode="auto">
          <a:xfrm>
            <a:off x="5562600" y="3124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CsCl</a:t>
            </a:r>
          </a:p>
        </p:txBody>
      </p:sp>
      <p:sp>
        <p:nvSpPr>
          <p:cNvPr id="86104" name="Text Box 90"/>
          <p:cNvSpPr txBox="1">
            <a:spLocks noChangeArrowheads="1"/>
          </p:cNvSpPr>
          <p:nvPr/>
        </p:nvSpPr>
        <p:spPr bwMode="auto">
          <a:xfrm>
            <a:off x="6858000" y="20574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LiF</a:t>
            </a:r>
          </a:p>
        </p:txBody>
      </p:sp>
      <p:sp>
        <p:nvSpPr>
          <p:cNvPr id="86105" name="Text Box 91"/>
          <p:cNvSpPr txBox="1">
            <a:spLocks noChangeArrowheads="1"/>
          </p:cNvSpPr>
          <p:nvPr/>
        </p:nvSpPr>
        <p:spPr bwMode="auto">
          <a:xfrm>
            <a:off x="73152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KF</a:t>
            </a:r>
          </a:p>
        </p:txBody>
      </p:sp>
      <p:sp>
        <p:nvSpPr>
          <p:cNvPr id="86106" name="Text Box 92"/>
          <p:cNvSpPr txBox="1">
            <a:spLocks noChangeArrowheads="1"/>
          </p:cNvSpPr>
          <p:nvPr/>
        </p:nvSpPr>
        <p:spPr bwMode="auto">
          <a:xfrm>
            <a:off x="7620000" y="31242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0" i="0"/>
              <a:t>CsF</a:t>
            </a:r>
          </a:p>
        </p:txBody>
      </p:sp>
      <p:sp>
        <p:nvSpPr>
          <p:cNvPr id="86107" name="Text Box 93"/>
          <p:cNvSpPr txBox="1">
            <a:spLocks noChangeArrowheads="1"/>
          </p:cNvSpPr>
          <p:nvPr/>
        </p:nvSpPr>
        <p:spPr bwMode="auto">
          <a:xfrm>
            <a:off x="6553200" y="6354763"/>
            <a:ext cx="441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Chemistry – Zumdahl &amp; Zumdahl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INTERMOLECULAR FORCES</a:t>
            </a:r>
          </a:p>
        </p:txBody>
      </p:sp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1355725" y="2325688"/>
            <a:ext cx="626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990600" y="1676400"/>
            <a:ext cx="70866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60000"/>
              </a:lnSpc>
              <a:spcBef>
                <a:spcPct val="50000"/>
              </a:spcBef>
              <a:buFontTx/>
              <a:buChar char="•"/>
            </a:pPr>
            <a:r>
              <a:rPr lang="en-US"/>
              <a:t>  </a:t>
            </a:r>
            <a:r>
              <a:rPr lang="en-US" sz="2800"/>
              <a:t>HYDROGEN BONDING</a:t>
            </a:r>
          </a:p>
          <a:p>
            <a:pPr>
              <a:lnSpc>
                <a:spcPct val="160000"/>
              </a:lnSpc>
              <a:spcBef>
                <a:spcPct val="50000"/>
              </a:spcBef>
              <a:buFontTx/>
              <a:buChar char="•"/>
            </a:pPr>
            <a:r>
              <a:rPr lang="en-US" sz="2800"/>
              <a:t>  LONDON DISPERSION FORCES</a:t>
            </a:r>
          </a:p>
          <a:p>
            <a:pPr>
              <a:lnSpc>
                <a:spcPct val="160000"/>
              </a:lnSpc>
              <a:spcBef>
                <a:spcPct val="50000"/>
              </a:spcBef>
              <a:buFontTx/>
              <a:buChar char="•"/>
            </a:pPr>
            <a:r>
              <a:rPr lang="en-US" sz="2800"/>
              <a:t>  DIPOLE-DIPOLE FORCES</a:t>
            </a:r>
          </a:p>
          <a:p>
            <a:pPr>
              <a:lnSpc>
                <a:spcPct val="160000"/>
              </a:lnSpc>
              <a:spcBef>
                <a:spcPct val="50000"/>
              </a:spcBef>
              <a:buFontTx/>
              <a:buChar char="•"/>
            </a:pPr>
            <a:r>
              <a:rPr lang="en-US" sz="2800"/>
              <a:t>  MOLECULE-ION FORCES</a:t>
            </a:r>
          </a:p>
          <a:p>
            <a:pPr>
              <a:lnSpc>
                <a:spcPct val="160000"/>
              </a:lnSpc>
              <a:spcBef>
                <a:spcPct val="50000"/>
              </a:spcBef>
              <a:buFontTx/>
              <a:buChar char="•"/>
            </a:pPr>
            <a:r>
              <a:rPr lang="en-US" sz="2800"/>
              <a:t>  SUMMARY OF BONDING FORCES</a:t>
            </a:r>
          </a:p>
        </p:txBody>
      </p:sp>
      <p:sp>
        <p:nvSpPr>
          <p:cNvPr id="88068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295400" y="1905000"/>
            <a:ext cx="39624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295400" y="2819400"/>
            <a:ext cx="56388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71600" y="3733800"/>
            <a:ext cx="4419600" cy="381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1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71600" y="5562600"/>
            <a:ext cx="5867400" cy="381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71600" y="4648200"/>
            <a:ext cx="4419600" cy="381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3" name="AutoShape 1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71600" y="5486400"/>
            <a:ext cx="59436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4" name="AutoShape 12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71600" y="4648200"/>
            <a:ext cx="4495800" cy="3810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Hydrogen Bonding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90600" y="1828800"/>
            <a:ext cx="71628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Hydrogen bonding occurs when </a:t>
            </a:r>
            <a:r>
              <a:rPr lang="en-US">
                <a:solidFill>
                  <a:srgbClr val="FFF109"/>
                </a:solidFill>
              </a:rPr>
              <a:t>elements with</a:t>
            </a:r>
            <a:r>
              <a:rPr lang="en-US"/>
              <a:t> </a:t>
            </a:r>
            <a:r>
              <a:rPr lang="en-US">
                <a:solidFill>
                  <a:srgbClr val="FFF109"/>
                </a:solidFill>
              </a:rPr>
              <a:t>high electronegativities</a:t>
            </a:r>
            <a:r>
              <a:rPr lang="en-US"/>
              <a:t> and </a:t>
            </a:r>
            <a:r>
              <a:rPr lang="en-US">
                <a:solidFill>
                  <a:srgbClr val="FFF109"/>
                </a:solidFill>
              </a:rPr>
              <a:t>small atomic radii</a:t>
            </a:r>
            <a:r>
              <a:rPr lang="en-US"/>
              <a:t> bond with the element </a:t>
            </a:r>
            <a:r>
              <a:rPr lang="en-US">
                <a:solidFill>
                  <a:srgbClr val="FFF109"/>
                </a:solidFill>
              </a:rPr>
              <a:t>hydrogen</a:t>
            </a:r>
            <a:r>
              <a:rPr lang="en-US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 </a:t>
            </a:r>
            <a:r>
              <a:rPr lang="en-US">
                <a:solidFill>
                  <a:srgbClr val="FFF109"/>
                </a:solidFill>
              </a:rPr>
              <a:t>Nitrogen, Oxygen, and Fluorine</a:t>
            </a:r>
            <a:r>
              <a:rPr lang="en-US"/>
              <a:t> are ususally the elements connected with hydrogen bonding.</a:t>
            </a:r>
          </a:p>
        </p:txBody>
      </p:sp>
      <p:pic>
        <p:nvPicPr>
          <p:cNvPr id="90115" name="Picture 5" descr="hbon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26892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3276600" y="5715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15CC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2362200" y="5622925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Water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Hydrogen Bonding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990600" y="1828800"/>
            <a:ext cx="7162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The highly electronegative end of the molecule is attracted to the hydrogen end of another molecule</a:t>
            </a:r>
          </a:p>
        </p:txBody>
      </p:sp>
      <p:grpSp>
        <p:nvGrpSpPr>
          <p:cNvPr id="92164" name="Group 10"/>
          <p:cNvGrpSpPr>
            <a:grpSpLocks/>
          </p:cNvGrpSpPr>
          <p:nvPr/>
        </p:nvGrpSpPr>
        <p:grpSpPr bwMode="auto">
          <a:xfrm>
            <a:off x="2590800" y="3352800"/>
            <a:ext cx="4114800" cy="1931988"/>
            <a:chOff x="1632" y="2112"/>
            <a:chExt cx="2592" cy="1217"/>
          </a:xfrm>
        </p:grpSpPr>
        <p:pic>
          <p:nvPicPr>
            <p:cNvPr id="92165" name="Picture 7" descr="nh3h2oh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2352"/>
              <a:ext cx="2592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9" name="Rectangle 9"/>
            <p:cNvSpPr>
              <a:spLocks noChangeArrowheads="1"/>
            </p:cNvSpPr>
            <p:nvPr/>
          </p:nvSpPr>
          <p:spPr bwMode="auto">
            <a:xfrm>
              <a:off x="2832" y="2352"/>
              <a:ext cx="432" cy="96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7" name="Text Box 8"/>
            <p:cNvSpPr txBox="1">
              <a:spLocks noChangeArrowheads="1"/>
            </p:cNvSpPr>
            <p:nvPr/>
          </p:nvSpPr>
          <p:spPr bwMode="auto">
            <a:xfrm>
              <a:off x="2640" y="2112"/>
              <a:ext cx="8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CC081E"/>
                  </a:solidFill>
                </a:rPr>
                <a:t>Lone-pairs</a:t>
              </a:r>
              <a:endParaRPr lang="en-US">
                <a:solidFill>
                  <a:srgbClr val="CC081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IONIC BONDING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784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Atoms normally are trying to achieve </a:t>
            </a:r>
            <a:r>
              <a:rPr lang="en-US" b="0" i="0">
                <a:solidFill>
                  <a:srgbClr val="FFF109"/>
                </a:solidFill>
              </a:rPr>
              <a:t>stability</a:t>
            </a:r>
            <a:r>
              <a:rPr lang="en-US" b="0" i="0"/>
              <a:t> from an electronic arrangement standpoint.  Look at the electron arrangement and ask yourself the question - </a:t>
            </a:r>
            <a:r>
              <a:rPr lang="ja-JP" altLang="en-US" b="0" i="0"/>
              <a:t>“</a:t>
            </a:r>
            <a:r>
              <a:rPr lang="en-US" altLang="ja-JP" b="0" i="0"/>
              <a:t>how can this element best </a:t>
            </a:r>
            <a:r>
              <a:rPr lang="en-US" altLang="ja-JP" b="0" i="0">
                <a:solidFill>
                  <a:srgbClr val="FFF109"/>
                </a:solidFill>
              </a:rPr>
              <a:t>achieve an INERT GAS arrangement</a:t>
            </a:r>
            <a:r>
              <a:rPr lang="en-US" altLang="ja-JP" b="0" i="0"/>
              <a:t> when it bonds with another element?</a:t>
            </a:r>
            <a:r>
              <a:rPr lang="ja-JP" altLang="en-US" b="0" i="0"/>
              <a:t>”</a:t>
            </a:r>
            <a:endParaRPr lang="en-US" altLang="ja-JP" b="0" i="0"/>
          </a:p>
          <a:p>
            <a:pPr>
              <a:spcBef>
                <a:spcPct val="50000"/>
              </a:spcBef>
            </a:pPr>
            <a:r>
              <a:rPr lang="en-US" b="0" i="0"/>
              <a:t>	• these tend to be </a:t>
            </a:r>
            <a:r>
              <a:rPr lang="en-US" b="0" i="0">
                <a:solidFill>
                  <a:srgbClr val="FFF109"/>
                </a:solidFill>
              </a:rPr>
              <a:t>combinations of metals &amp; 		nonmetals</a:t>
            </a:r>
          </a:p>
          <a:p>
            <a:pPr>
              <a:spcBef>
                <a:spcPct val="50000"/>
              </a:spcBef>
            </a:pPr>
            <a:endParaRPr lang="en-US" b="0" i="0"/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990600" y="5029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Na   2-8-1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990600" y="54864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Cl    2-8-7</a:t>
            </a:r>
          </a:p>
        </p:txBody>
      </p:sp>
      <p:sp>
        <p:nvSpPr>
          <p:cNvPr id="22533" name="AutoShape 6"/>
          <p:cNvSpPr>
            <a:spLocks noChangeArrowheads="1"/>
          </p:cNvSpPr>
          <p:nvPr/>
        </p:nvSpPr>
        <p:spPr bwMode="auto">
          <a:xfrm>
            <a:off x="3048000" y="51054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AutoShape 7"/>
          <p:cNvSpPr>
            <a:spLocks noChangeArrowheads="1"/>
          </p:cNvSpPr>
          <p:nvPr/>
        </p:nvSpPr>
        <p:spPr bwMode="auto">
          <a:xfrm>
            <a:off x="3048000" y="55626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4495800" y="5029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Na</a:t>
            </a:r>
            <a:r>
              <a:rPr lang="en-US" b="0" i="0" baseline="30000"/>
              <a:t>+1</a:t>
            </a:r>
            <a:r>
              <a:rPr lang="en-US" b="0" i="0"/>
              <a:t>   2-8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4495800" y="54102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Cl</a:t>
            </a:r>
            <a:r>
              <a:rPr lang="en-US" b="0" i="0" baseline="30000"/>
              <a:t>-1</a:t>
            </a:r>
            <a:r>
              <a:rPr lang="en-US" b="0" i="0"/>
              <a:t>     2-8-8</a:t>
            </a:r>
          </a:p>
        </p:txBody>
      </p:sp>
      <p:sp>
        <p:nvSpPr>
          <p:cNvPr id="22537" name="AutoShape 10"/>
          <p:cNvSpPr>
            <a:spLocks noChangeArrowheads="1"/>
          </p:cNvSpPr>
          <p:nvPr/>
        </p:nvSpPr>
        <p:spPr bwMode="auto">
          <a:xfrm rot="-1261037">
            <a:off x="6172200" y="49530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AutoShape 11"/>
          <p:cNvSpPr>
            <a:spLocks noChangeArrowheads="1"/>
          </p:cNvSpPr>
          <p:nvPr/>
        </p:nvSpPr>
        <p:spPr bwMode="auto">
          <a:xfrm rot="926327">
            <a:off x="6248400" y="56388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7239000" y="4724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Ne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7239000" y="5638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i="0"/>
              <a:t>Ar</a:t>
            </a:r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7086600" y="4267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0" i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Hydrogen Bonding</a:t>
            </a:r>
          </a:p>
        </p:txBody>
      </p:sp>
      <p:pic>
        <p:nvPicPr>
          <p:cNvPr id="94211" name="Picture 4" descr="bptgp567hy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65338"/>
            <a:ext cx="63246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Hydrogen Bonding</a:t>
            </a:r>
          </a:p>
        </p:txBody>
      </p:sp>
      <p:pic>
        <p:nvPicPr>
          <p:cNvPr id="96259" name="Picture 4" descr="bptgp4hy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71023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 descr="162ethanol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955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8" descr="162methanolhb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3955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2484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London Dispersion Forces</a:t>
            </a:r>
          </a:p>
        </p:txBody>
      </p:sp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1066800" y="2133600"/>
            <a:ext cx="6934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 </a:t>
            </a:r>
            <a:r>
              <a:rPr lang="en-US">
                <a:solidFill>
                  <a:srgbClr val="FFF109"/>
                </a:solidFill>
              </a:rPr>
              <a:t>London Dispersion Forces</a:t>
            </a:r>
            <a:r>
              <a:rPr lang="en-US"/>
              <a:t> are also sometimes called </a:t>
            </a:r>
            <a:r>
              <a:rPr lang="en-US">
                <a:solidFill>
                  <a:srgbClr val="FFF109"/>
                </a:solidFill>
              </a:rPr>
              <a:t>van der Waals forces</a:t>
            </a:r>
            <a:r>
              <a:rPr lang="en-US"/>
              <a:t>.  They are </a:t>
            </a:r>
            <a:r>
              <a:rPr lang="en-US">
                <a:solidFill>
                  <a:srgbClr val="FFF109"/>
                </a:solidFill>
              </a:rPr>
              <a:t>very weak forces</a:t>
            </a:r>
            <a:r>
              <a:rPr lang="en-US"/>
              <a:t> of attraction and depend on -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109"/>
                </a:solidFill>
              </a:rPr>
              <a:t>The size of the molecule</a:t>
            </a:r>
            <a:r>
              <a:rPr lang="en-US"/>
              <a:t> (#electrons)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109"/>
                </a:solidFill>
              </a:rPr>
              <a:t>Distance of separation</a:t>
            </a:r>
            <a:endParaRPr lang="en-US"/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109"/>
                </a:solidFill>
              </a:rPr>
              <a:t>Temperature &amp; Pressure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 They are the result of </a:t>
            </a:r>
            <a:r>
              <a:rPr lang="en-US">
                <a:solidFill>
                  <a:srgbClr val="E4EF0D"/>
                </a:solidFill>
              </a:rPr>
              <a:t>temporary dipoles</a:t>
            </a:r>
            <a:r>
              <a:rPr lang="en-US"/>
              <a:t> produced by the </a:t>
            </a:r>
            <a:r>
              <a:rPr lang="en-US">
                <a:solidFill>
                  <a:srgbClr val="FFFF00"/>
                </a:solidFill>
              </a:rPr>
              <a:t>shifting electrons</a:t>
            </a:r>
            <a:r>
              <a:rPr lang="en-US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London Dispersion Forces</a:t>
            </a:r>
          </a:p>
        </p:txBody>
      </p:sp>
      <p:pic>
        <p:nvPicPr>
          <p:cNvPr id="100354" name="Picture 4" descr="london 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41910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London Dispersion Forces</a:t>
            </a:r>
          </a:p>
        </p:txBody>
      </p:sp>
      <p:pic>
        <p:nvPicPr>
          <p:cNvPr id="102403" name="Picture 4" descr="bptgp4hy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71023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251460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16</a:t>
            </a:r>
            <a:endParaRPr lang="en-US"/>
          </a:p>
        </p:txBody>
      </p:sp>
      <p:sp>
        <p:nvSpPr>
          <p:cNvPr id="102405" name="Text Box 6"/>
          <p:cNvSpPr txBox="1">
            <a:spLocks noChangeArrowheads="1"/>
          </p:cNvSpPr>
          <p:nvPr/>
        </p:nvSpPr>
        <p:spPr bwMode="auto">
          <a:xfrm>
            <a:off x="358140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32</a:t>
            </a:r>
            <a:endParaRPr lang="en-US"/>
          </a:p>
        </p:txBody>
      </p:sp>
      <p:sp>
        <p:nvSpPr>
          <p:cNvPr id="102406" name="Text Box 7"/>
          <p:cNvSpPr txBox="1">
            <a:spLocks noChangeArrowheads="1"/>
          </p:cNvSpPr>
          <p:nvPr/>
        </p:nvSpPr>
        <p:spPr bwMode="auto">
          <a:xfrm>
            <a:off x="457200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77</a:t>
            </a:r>
            <a:endParaRPr lang="en-US"/>
          </a:p>
        </p:txBody>
      </p:sp>
      <p:sp>
        <p:nvSpPr>
          <p:cNvPr id="102407" name="Text Box 8"/>
          <p:cNvSpPr txBox="1">
            <a:spLocks noChangeArrowheads="1"/>
          </p:cNvSpPr>
          <p:nvPr/>
        </p:nvSpPr>
        <p:spPr bwMode="auto">
          <a:xfrm>
            <a:off x="5562600" y="4648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123</a:t>
            </a:r>
            <a:endParaRPr lang="en-US"/>
          </a:p>
        </p:txBody>
      </p:sp>
      <p:sp>
        <p:nvSpPr>
          <p:cNvPr id="102408" name="Text Box 9"/>
          <p:cNvSpPr txBox="1">
            <a:spLocks noChangeArrowheads="1"/>
          </p:cNvSpPr>
          <p:nvPr/>
        </p:nvSpPr>
        <p:spPr bwMode="auto">
          <a:xfrm>
            <a:off x="6553200" y="4648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109"/>
                </a:solidFill>
              </a:rPr>
              <a:t>211</a:t>
            </a:r>
            <a:endParaRPr lang="en-US"/>
          </a:p>
        </p:txBody>
      </p:sp>
      <p:sp>
        <p:nvSpPr>
          <p:cNvPr id="102409" name="Text Box 10"/>
          <p:cNvSpPr txBox="1">
            <a:spLocks noChangeArrowheads="1"/>
          </p:cNvSpPr>
          <p:nvPr/>
        </p:nvSpPr>
        <p:spPr bwMode="auto">
          <a:xfrm>
            <a:off x="3733800" y="5043488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Molecular weights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London Dispersion Forces</a:t>
            </a:r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838200" y="1676400"/>
          <a:ext cx="7607300" cy="455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6" name="Chart" r:id="rId4" imgW="8356600" imgH="5003800" progId="MSGraph.Chart.8">
                  <p:embed/>
                </p:oleObj>
              </mc:Choice>
              <mc:Fallback>
                <p:oleObj name="Chart" r:id="rId4" imgW="8356600" imgH="5003800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76400"/>
                        <a:ext cx="7607300" cy="455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Dipole-Dipole Forces</a:t>
            </a:r>
          </a:p>
        </p:txBody>
      </p:sp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990600" y="1905000"/>
            <a:ext cx="7086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Some molecules are </a:t>
            </a:r>
            <a:r>
              <a:rPr lang="en-US">
                <a:solidFill>
                  <a:srgbClr val="FFF109"/>
                </a:solidFill>
              </a:rPr>
              <a:t>naturally polar</a:t>
            </a:r>
            <a:r>
              <a:rPr lang="en-US"/>
              <a:t> because of the </a:t>
            </a:r>
            <a:r>
              <a:rPr lang="en-US">
                <a:solidFill>
                  <a:srgbClr val="FFF109"/>
                </a:solidFill>
              </a:rPr>
              <a:t>differences in electronegativity</a:t>
            </a:r>
            <a:r>
              <a:rPr lang="en-US"/>
              <a:t> of the atoms and the </a:t>
            </a:r>
            <a:r>
              <a:rPr lang="en-US">
                <a:solidFill>
                  <a:srgbClr val="FFF109"/>
                </a:solidFill>
              </a:rPr>
              <a:t>asymmetry of the molecule</a:t>
            </a:r>
            <a:r>
              <a:rPr lang="en-US"/>
              <a:t>.</a:t>
            </a:r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2566988" y="4495800"/>
            <a:ext cx="5572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/>
              <a:t>S</a:t>
            </a:r>
            <a:endParaRPr lang="en-US"/>
          </a:p>
        </p:txBody>
      </p:sp>
      <p:grpSp>
        <p:nvGrpSpPr>
          <p:cNvPr id="106500" name="Group 11"/>
          <p:cNvGrpSpPr>
            <a:grpSpLocks/>
          </p:cNvGrpSpPr>
          <p:nvPr/>
        </p:nvGrpSpPr>
        <p:grpSpPr bwMode="auto">
          <a:xfrm>
            <a:off x="2743200" y="4495800"/>
            <a:ext cx="228600" cy="76200"/>
            <a:chOff x="2064" y="2352"/>
            <a:chExt cx="144" cy="48"/>
          </a:xfrm>
        </p:grpSpPr>
        <p:sp>
          <p:nvSpPr>
            <p:cNvPr id="106553" name="Oval 6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54" name="Oval 7"/>
            <p:cNvSpPr>
              <a:spLocks noChangeArrowheads="1"/>
            </p:cNvSpPr>
            <p:nvPr/>
          </p:nvSpPr>
          <p:spPr bwMode="auto">
            <a:xfrm>
              <a:off x="2160" y="2352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01" name="Group 13"/>
          <p:cNvGrpSpPr>
            <a:grpSpLocks/>
          </p:cNvGrpSpPr>
          <p:nvPr/>
        </p:nvGrpSpPr>
        <p:grpSpPr bwMode="auto">
          <a:xfrm>
            <a:off x="2438400" y="4724400"/>
            <a:ext cx="76200" cy="228600"/>
            <a:chOff x="2256" y="2544"/>
            <a:chExt cx="48" cy="144"/>
          </a:xfrm>
        </p:grpSpPr>
        <p:sp>
          <p:nvSpPr>
            <p:cNvPr id="106551" name="Oval 14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52" name="Oval 15"/>
            <p:cNvSpPr>
              <a:spLocks noChangeArrowheads="1"/>
            </p:cNvSpPr>
            <p:nvPr/>
          </p:nvSpPr>
          <p:spPr bwMode="auto">
            <a:xfrm>
              <a:off x="2256" y="2640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502" name="Text Box 17"/>
          <p:cNvSpPr txBox="1">
            <a:spLocks noChangeArrowheads="1"/>
          </p:cNvSpPr>
          <p:nvPr/>
        </p:nvSpPr>
        <p:spPr bwMode="auto">
          <a:xfrm>
            <a:off x="2566988" y="38100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/>
              <a:t>O</a:t>
            </a:r>
            <a:endParaRPr lang="en-US"/>
          </a:p>
        </p:txBody>
      </p:sp>
      <p:grpSp>
        <p:nvGrpSpPr>
          <p:cNvPr id="106503" name="Group 18"/>
          <p:cNvGrpSpPr>
            <a:grpSpLocks/>
          </p:cNvGrpSpPr>
          <p:nvPr/>
        </p:nvGrpSpPr>
        <p:grpSpPr bwMode="auto">
          <a:xfrm>
            <a:off x="3200400" y="4724400"/>
            <a:ext cx="76200" cy="228600"/>
            <a:chOff x="2256" y="2544"/>
            <a:chExt cx="48" cy="144"/>
          </a:xfrm>
        </p:grpSpPr>
        <p:sp>
          <p:nvSpPr>
            <p:cNvPr id="106549" name="Oval 19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50" name="Oval 20"/>
            <p:cNvSpPr>
              <a:spLocks noChangeArrowheads="1"/>
            </p:cNvSpPr>
            <p:nvPr/>
          </p:nvSpPr>
          <p:spPr bwMode="auto">
            <a:xfrm>
              <a:off x="2256" y="2640"/>
              <a:ext cx="48" cy="48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04" name="Group 21"/>
          <p:cNvGrpSpPr>
            <a:grpSpLocks/>
          </p:cNvGrpSpPr>
          <p:nvPr/>
        </p:nvGrpSpPr>
        <p:grpSpPr bwMode="auto">
          <a:xfrm>
            <a:off x="3200400" y="4038600"/>
            <a:ext cx="76200" cy="228600"/>
            <a:chOff x="2256" y="2544"/>
            <a:chExt cx="48" cy="144"/>
          </a:xfrm>
        </p:grpSpPr>
        <p:sp>
          <p:nvSpPr>
            <p:cNvPr id="106547" name="Oval 22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8" name="Oval 23"/>
            <p:cNvSpPr>
              <a:spLocks noChangeArrowheads="1"/>
            </p:cNvSpPr>
            <p:nvPr/>
          </p:nvSpPr>
          <p:spPr bwMode="auto">
            <a:xfrm>
              <a:off x="2256" y="2640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05" name="Group 33"/>
          <p:cNvGrpSpPr>
            <a:grpSpLocks/>
          </p:cNvGrpSpPr>
          <p:nvPr/>
        </p:nvGrpSpPr>
        <p:grpSpPr bwMode="auto">
          <a:xfrm>
            <a:off x="2819400" y="3810000"/>
            <a:ext cx="228600" cy="76200"/>
            <a:chOff x="2064" y="2352"/>
            <a:chExt cx="144" cy="48"/>
          </a:xfrm>
        </p:grpSpPr>
        <p:sp>
          <p:nvSpPr>
            <p:cNvPr id="106545" name="Oval 3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6" name="Oval 35"/>
            <p:cNvSpPr>
              <a:spLocks noChangeArrowheads="1"/>
            </p:cNvSpPr>
            <p:nvPr/>
          </p:nvSpPr>
          <p:spPr bwMode="auto">
            <a:xfrm>
              <a:off x="2160" y="2352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06" name="Group 36"/>
          <p:cNvGrpSpPr>
            <a:grpSpLocks/>
          </p:cNvGrpSpPr>
          <p:nvPr/>
        </p:nvGrpSpPr>
        <p:grpSpPr bwMode="auto">
          <a:xfrm>
            <a:off x="2514600" y="4038600"/>
            <a:ext cx="76200" cy="228600"/>
            <a:chOff x="2256" y="2544"/>
            <a:chExt cx="48" cy="144"/>
          </a:xfrm>
        </p:grpSpPr>
        <p:sp>
          <p:nvSpPr>
            <p:cNvPr id="106543" name="Oval 37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4" name="Oval 38"/>
            <p:cNvSpPr>
              <a:spLocks noChangeArrowheads="1"/>
            </p:cNvSpPr>
            <p:nvPr/>
          </p:nvSpPr>
          <p:spPr bwMode="auto">
            <a:xfrm>
              <a:off x="2256" y="2640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507" name="Text Box 49"/>
          <p:cNvSpPr txBox="1">
            <a:spLocks noChangeArrowheads="1"/>
          </p:cNvSpPr>
          <p:nvPr/>
        </p:nvSpPr>
        <p:spPr bwMode="auto">
          <a:xfrm>
            <a:off x="3405188" y="4495800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/>
              <a:t>O</a:t>
            </a:r>
            <a:endParaRPr lang="en-US"/>
          </a:p>
        </p:txBody>
      </p:sp>
      <p:grpSp>
        <p:nvGrpSpPr>
          <p:cNvPr id="106508" name="Group 50"/>
          <p:cNvGrpSpPr>
            <a:grpSpLocks/>
          </p:cNvGrpSpPr>
          <p:nvPr/>
        </p:nvGrpSpPr>
        <p:grpSpPr bwMode="auto">
          <a:xfrm>
            <a:off x="4038600" y="4724400"/>
            <a:ext cx="76200" cy="228600"/>
            <a:chOff x="2256" y="2544"/>
            <a:chExt cx="48" cy="144"/>
          </a:xfrm>
        </p:grpSpPr>
        <p:sp>
          <p:nvSpPr>
            <p:cNvPr id="106541" name="Oval 51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2" name="Oval 52"/>
            <p:cNvSpPr>
              <a:spLocks noChangeArrowheads="1"/>
            </p:cNvSpPr>
            <p:nvPr/>
          </p:nvSpPr>
          <p:spPr bwMode="auto">
            <a:xfrm>
              <a:off x="2256" y="2640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09" name="Group 53"/>
          <p:cNvGrpSpPr>
            <a:grpSpLocks/>
          </p:cNvGrpSpPr>
          <p:nvPr/>
        </p:nvGrpSpPr>
        <p:grpSpPr bwMode="auto">
          <a:xfrm>
            <a:off x="3657600" y="4495800"/>
            <a:ext cx="228600" cy="76200"/>
            <a:chOff x="2064" y="2352"/>
            <a:chExt cx="144" cy="48"/>
          </a:xfrm>
        </p:grpSpPr>
        <p:sp>
          <p:nvSpPr>
            <p:cNvPr id="106539" name="Oval 5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40" name="Oval 55"/>
            <p:cNvSpPr>
              <a:spLocks noChangeArrowheads="1"/>
            </p:cNvSpPr>
            <p:nvPr/>
          </p:nvSpPr>
          <p:spPr bwMode="auto">
            <a:xfrm>
              <a:off x="2160" y="2352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510" name="Group 56"/>
          <p:cNvGrpSpPr>
            <a:grpSpLocks/>
          </p:cNvGrpSpPr>
          <p:nvPr/>
        </p:nvGrpSpPr>
        <p:grpSpPr bwMode="auto">
          <a:xfrm>
            <a:off x="3352800" y="4724400"/>
            <a:ext cx="76200" cy="228600"/>
            <a:chOff x="2256" y="2544"/>
            <a:chExt cx="48" cy="144"/>
          </a:xfrm>
        </p:grpSpPr>
        <p:sp>
          <p:nvSpPr>
            <p:cNvPr id="106537" name="Oval 57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8" name="Oval 58"/>
            <p:cNvSpPr>
              <a:spLocks noChangeArrowheads="1"/>
            </p:cNvSpPr>
            <p:nvPr/>
          </p:nvSpPr>
          <p:spPr bwMode="auto">
            <a:xfrm>
              <a:off x="2256" y="2640"/>
              <a:ext cx="48" cy="48"/>
            </a:xfrm>
            <a:prstGeom prst="ellipse">
              <a:avLst/>
            </a:prstGeom>
            <a:solidFill>
              <a:srgbClr val="15CC1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511" name="AutoShape 91"/>
          <p:cNvSpPr>
            <a:spLocks noChangeArrowheads="1"/>
          </p:cNvSpPr>
          <p:nvPr/>
        </p:nvSpPr>
        <p:spPr bwMode="auto">
          <a:xfrm>
            <a:off x="2057400" y="41910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rgbClr val="CC30B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2" name="AutoShape 92"/>
          <p:cNvSpPr>
            <a:spLocks noChangeArrowheads="1"/>
          </p:cNvSpPr>
          <p:nvPr/>
        </p:nvSpPr>
        <p:spPr bwMode="auto">
          <a:xfrm rot="5382675">
            <a:off x="3200400" y="5105400"/>
            <a:ext cx="228600" cy="533400"/>
          </a:xfrm>
          <a:prstGeom prst="upArrow">
            <a:avLst>
              <a:gd name="adj1" fmla="val 50000"/>
              <a:gd name="adj2" fmla="val 58333"/>
            </a:avLst>
          </a:prstGeom>
          <a:solidFill>
            <a:srgbClr val="CC30B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3" name="Text Box 93"/>
          <p:cNvSpPr txBox="1">
            <a:spLocks noChangeArrowheads="1"/>
          </p:cNvSpPr>
          <p:nvPr/>
        </p:nvSpPr>
        <p:spPr bwMode="auto">
          <a:xfrm>
            <a:off x="3810000" y="48768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-</a:t>
            </a:r>
          </a:p>
        </p:txBody>
      </p:sp>
      <p:sp>
        <p:nvSpPr>
          <p:cNvPr id="106514" name="Text Box 94"/>
          <p:cNvSpPr txBox="1">
            <a:spLocks noChangeArrowheads="1"/>
          </p:cNvSpPr>
          <p:nvPr/>
        </p:nvSpPr>
        <p:spPr bwMode="auto">
          <a:xfrm>
            <a:off x="236220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+</a:t>
            </a:r>
          </a:p>
        </p:txBody>
      </p:sp>
      <p:sp>
        <p:nvSpPr>
          <p:cNvPr id="106515" name="Text Box 95"/>
          <p:cNvSpPr txBox="1">
            <a:spLocks noChangeArrowheads="1"/>
          </p:cNvSpPr>
          <p:nvPr/>
        </p:nvSpPr>
        <p:spPr bwMode="auto">
          <a:xfrm>
            <a:off x="2838450" y="34290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-</a:t>
            </a:r>
          </a:p>
        </p:txBody>
      </p:sp>
      <p:grpSp>
        <p:nvGrpSpPr>
          <p:cNvPr id="106516" name="Group 104"/>
          <p:cNvGrpSpPr>
            <a:grpSpLocks/>
          </p:cNvGrpSpPr>
          <p:nvPr/>
        </p:nvGrpSpPr>
        <p:grpSpPr bwMode="auto">
          <a:xfrm>
            <a:off x="5486400" y="3657600"/>
            <a:ext cx="1219200" cy="1676400"/>
            <a:chOff x="3456" y="2352"/>
            <a:chExt cx="768" cy="1056"/>
          </a:xfrm>
        </p:grpSpPr>
        <p:sp>
          <p:nvSpPr>
            <p:cNvPr id="106531" name="Oval 99"/>
            <p:cNvSpPr>
              <a:spLocks noChangeArrowheads="1"/>
            </p:cNvSpPr>
            <p:nvPr/>
          </p:nvSpPr>
          <p:spPr bwMode="auto">
            <a:xfrm>
              <a:off x="3792" y="3024"/>
              <a:ext cx="384" cy="384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2" name="Oval 97"/>
            <p:cNvSpPr>
              <a:spLocks noChangeArrowheads="1"/>
            </p:cNvSpPr>
            <p:nvPr/>
          </p:nvSpPr>
          <p:spPr bwMode="auto">
            <a:xfrm>
              <a:off x="3504" y="2544"/>
              <a:ext cx="624" cy="672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3" name="Oval 98"/>
            <p:cNvSpPr>
              <a:spLocks noChangeArrowheads="1"/>
            </p:cNvSpPr>
            <p:nvPr/>
          </p:nvSpPr>
          <p:spPr bwMode="auto">
            <a:xfrm>
              <a:off x="3840" y="2352"/>
              <a:ext cx="384" cy="384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34" name="Text Box 100"/>
            <p:cNvSpPr txBox="1">
              <a:spLocks noChangeArrowheads="1"/>
            </p:cNvSpPr>
            <p:nvPr/>
          </p:nvSpPr>
          <p:spPr bwMode="auto">
            <a:xfrm>
              <a:off x="3456" y="2832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+</a:t>
              </a:r>
              <a:endParaRPr lang="en-US"/>
            </a:p>
          </p:txBody>
        </p:sp>
        <p:sp>
          <p:nvSpPr>
            <p:cNvPr id="106535" name="Text Box 101"/>
            <p:cNvSpPr txBox="1">
              <a:spLocks noChangeArrowheads="1"/>
            </p:cNvSpPr>
            <p:nvPr/>
          </p:nvSpPr>
          <p:spPr bwMode="auto">
            <a:xfrm>
              <a:off x="3936" y="2352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-</a:t>
              </a:r>
              <a:endParaRPr lang="en-US"/>
            </a:p>
          </p:txBody>
        </p:sp>
        <p:sp>
          <p:nvSpPr>
            <p:cNvPr id="106536" name="Text Box 103"/>
            <p:cNvSpPr txBox="1">
              <a:spLocks noChangeArrowheads="1"/>
            </p:cNvSpPr>
            <p:nvPr/>
          </p:nvSpPr>
          <p:spPr bwMode="auto">
            <a:xfrm>
              <a:off x="3900" y="3120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-</a:t>
              </a:r>
              <a:endParaRPr lang="en-US"/>
            </a:p>
          </p:txBody>
        </p:sp>
      </p:grpSp>
      <p:sp>
        <p:nvSpPr>
          <p:cNvPr id="106517" name="Oval 106"/>
          <p:cNvSpPr>
            <a:spLocks noChangeArrowheads="1"/>
          </p:cNvSpPr>
          <p:nvPr/>
        </p:nvSpPr>
        <p:spPr bwMode="auto">
          <a:xfrm rot="2593900">
            <a:off x="6450013" y="5989638"/>
            <a:ext cx="647700" cy="6096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8" name="Oval 107"/>
          <p:cNvSpPr>
            <a:spLocks noChangeArrowheads="1"/>
          </p:cNvSpPr>
          <p:nvPr/>
        </p:nvSpPr>
        <p:spPr bwMode="auto">
          <a:xfrm rot="2593900">
            <a:off x="6400800" y="5181600"/>
            <a:ext cx="1052513" cy="10668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9" name="Oval 108"/>
          <p:cNvSpPr>
            <a:spLocks noChangeArrowheads="1"/>
          </p:cNvSpPr>
          <p:nvPr/>
        </p:nvSpPr>
        <p:spPr bwMode="auto">
          <a:xfrm rot="2593900">
            <a:off x="7240588" y="5267325"/>
            <a:ext cx="647700" cy="609600"/>
          </a:xfrm>
          <a:prstGeom prst="ellipse">
            <a:avLst/>
          </a:prstGeom>
          <a:solidFill>
            <a:srgbClr val="CC08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20" name="Text Box 109"/>
          <p:cNvSpPr txBox="1">
            <a:spLocks noChangeArrowheads="1"/>
          </p:cNvSpPr>
          <p:nvPr/>
        </p:nvSpPr>
        <p:spPr bwMode="auto">
          <a:xfrm rot="2593900">
            <a:off x="6477000" y="5257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+</a:t>
            </a:r>
            <a:endParaRPr lang="en-US"/>
          </a:p>
        </p:txBody>
      </p:sp>
      <p:sp>
        <p:nvSpPr>
          <p:cNvPr id="106521" name="Text Box 110"/>
          <p:cNvSpPr txBox="1">
            <a:spLocks noChangeArrowheads="1"/>
          </p:cNvSpPr>
          <p:nvPr/>
        </p:nvSpPr>
        <p:spPr bwMode="auto">
          <a:xfrm rot="2593900">
            <a:off x="7459663" y="527526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</a:t>
            </a:r>
            <a:endParaRPr lang="en-US"/>
          </a:p>
        </p:txBody>
      </p:sp>
      <p:sp>
        <p:nvSpPr>
          <p:cNvPr id="106522" name="Text Box 111"/>
          <p:cNvSpPr txBox="1">
            <a:spLocks noChangeArrowheads="1"/>
          </p:cNvSpPr>
          <p:nvPr/>
        </p:nvSpPr>
        <p:spPr bwMode="auto">
          <a:xfrm rot="2593900">
            <a:off x="6578600" y="61229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-</a:t>
            </a:r>
            <a:endParaRPr lang="en-US"/>
          </a:p>
        </p:txBody>
      </p:sp>
      <p:grpSp>
        <p:nvGrpSpPr>
          <p:cNvPr id="106523" name="Group 118"/>
          <p:cNvGrpSpPr>
            <a:grpSpLocks/>
          </p:cNvGrpSpPr>
          <p:nvPr/>
        </p:nvGrpSpPr>
        <p:grpSpPr bwMode="auto">
          <a:xfrm rot="-3908481">
            <a:off x="6853238" y="2930525"/>
            <a:ext cx="1487488" cy="1417637"/>
            <a:chOff x="4128" y="1968"/>
            <a:chExt cx="937" cy="893"/>
          </a:xfrm>
        </p:grpSpPr>
        <p:sp>
          <p:nvSpPr>
            <p:cNvPr id="106525" name="Oval 112"/>
            <p:cNvSpPr>
              <a:spLocks noChangeArrowheads="1"/>
            </p:cNvSpPr>
            <p:nvPr/>
          </p:nvSpPr>
          <p:spPr bwMode="auto">
            <a:xfrm rot="2593900">
              <a:off x="4159" y="2477"/>
              <a:ext cx="408" cy="384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6" name="Oval 113"/>
            <p:cNvSpPr>
              <a:spLocks noChangeArrowheads="1"/>
            </p:cNvSpPr>
            <p:nvPr/>
          </p:nvSpPr>
          <p:spPr bwMode="auto">
            <a:xfrm rot="2593900">
              <a:off x="4128" y="1968"/>
              <a:ext cx="663" cy="672"/>
            </a:xfrm>
            <a:prstGeom prst="ellipse">
              <a:avLst/>
            </a:prstGeom>
            <a:solidFill>
              <a:srgbClr val="FFF10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7" name="Oval 114"/>
            <p:cNvSpPr>
              <a:spLocks noChangeArrowheads="1"/>
            </p:cNvSpPr>
            <p:nvPr/>
          </p:nvSpPr>
          <p:spPr bwMode="auto">
            <a:xfrm rot="2593900">
              <a:off x="4657" y="2022"/>
              <a:ext cx="408" cy="384"/>
            </a:xfrm>
            <a:prstGeom prst="ellipse">
              <a:avLst/>
            </a:prstGeom>
            <a:solidFill>
              <a:srgbClr val="CC08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28" name="Text Box 115"/>
            <p:cNvSpPr txBox="1">
              <a:spLocks noChangeArrowheads="1"/>
            </p:cNvSpPr>
            <p:nvPr/>
          </p:nvSpPr>
          <p:spPr bwMode="auto">
            <a:xfrm rot="2593900">
              <a:off x="4176" y="2016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+</a:t>
              </a:r>
              <a:endParaRPr lang="en-US"/>
            </a:p>
          </p:txBody>
        </p:sp>
        <p:sp>
          <p:nvSpPr>
            <p:cNvPr id="106529" name="Text Box 116"/>
            <p:cNvSpPr txBox="1">
              <a:spLocks noChangeArrowheads="1"/>
            </p:cNvSpPr>
            <p:nvPr/>
          </p:nvSpPr>
          <p:spPr bwMode="auto">
            <a:xfrm rot="2593900">
              <a:off x="4795" y="2027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-</a:t>
              </a:r>
              <a:endParaRPr lang="en-US"/>
            </a:p>
          </p:txBody>
        </p:sp>
        <p:sp>
          <p:nvSpPr>
            <p:cNvPr id="106530" name="Text Box 117"/>
            <p:cNvSpPr txBox="1">
              <a:spLocks noChangeArrowheads="1"/>
            </p:cNvSpPr>
            <p:nvPr/>
          </p:nvSpPr>
          <p:spPr bwMode="auto">
            <a:xfrm rot="2593900">
              <a:off x="4240" y="2561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-</a:t>
              </a:r>
              <a:endParaRPr lang="en-US"/>
            </a:p>
          </p:txBody>
        </p:sp>
      </p:grpSp>
      <p:sp>
        <p:nvSpPr>
          <p:cNvPr id="106524" name="AutoShape 11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2484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Molecule-Ion Attractions</a:t>
            </a:r>
          </a:p>
        </p:txBody>
      </p:sp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685800" y="1981200"/>
            <a:ext cx="7696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As the name suggests these are </a:t>
            </a:r>
            <a:r>
              <a:rPr lang="en-US">
                <a:solidFill>
                  <a:srgbClr val="FFF109"/>
                </a:solidFill>
              </a:rPr>
              <a:t>attractions between</a:t>
            </a:r>
            <a:r>
              <a:rPr lang="en-US"/>
              <a:t> </a:t>
            </a:r>
            <a:r>
              <a:rPr lang="en-US">
                <a:solidFill>
                  <a:srgbClr val="FFF109"/>
                </a:solidFill>
              </a:rPr>
              <a:t>polar molecules</a:t>
            </a:r>
            <a:r>
              <a:rPr lang="en-US"/>
              <a:t> (like water) and </a:t>
            </a:r>
            <a:r>
              <a:rPr lang="en-US">
                <a:solidFill>
                  <a:srgbClr val="FFF109"/>
                </a:solidFill>
              </a:rPr>
              <a:t>ions</a:t>
            </a:r>
            <a:r>
              <a:rPr lang="en-US"/>
              <a:t> (like those in LiCl).</a:t>
            </a:r>
          </a:p>
        </p:txBody>
      </p:sp>
      <p:sp>
        <p:nvSpPr>
          <p:cNvPr id="108547" name="AutoShape 6">
            <a:hlinkClick r:id="rId3"/>
          </p:cNvPr>
          <p:cNvSpPr>
            <a:spLocks noChangeArrowheads="1"/>
          </p:cNvSpPr>
          <p:nvPr/>
        </p:nvSpPr>
        <p:spPr bwMode="auto">
          <a:xfrm>
            <a:off x="2362200" y="4191000"/>
            <a:ext cx="4038600" cy="1066800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Text Box 7"/>
          <p:cNvSpPr txBox="1">
            <a:spLocks noChangeArrowheads="1"/>
          </p:cNvSpPr>
          <p:nvPr/>
        </p:nvSpPr>
        <p:spPr bwMode="auto">
          <a:xfrm>
            <a:off x="2889250" y="4495800"/>
            <a:ext cx="297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Solution Animation</a:t>
            </a:r>
          </a:p>
        </p:txBody>
      </p:sp>
      <p:sp>
        <p:nvSpPr>
          <p:cNvPr id="108549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82000" y="61722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Types &amp; Properties of Solids</a:t>
            </a:r>
          </a:p>
        </p:txBody>
      </p:sp>
      <p:graphicFrame>
        <p:nvGraphicFramePr>
          <p:cNvPr id="125019" name="Group 91"/>
          <p:cNvGraphicFramePr>
            <a:graphicFrameLocks noGrp="1"/>
          </p:cNvGraphicFramePr>
          <p:nvPr>
            <p:ph type="tbl" idx="1"/>
          </p:nvPr>
        </p:nvGraphicFramePr>
        <p:xfrm>
          <a:off x="685800" y="1600200"/>
          <a:ext cx="7772400" cy="4459289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685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Type of Solid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Atomic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Molecular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Ionic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FF">
                        <a:alpha val="50195"/>
                      </a:srgbClr>
                    </a:solidFill>
                  </a:tcPr>
                </a:tc>
              </a:tr>
              <a:tr h="685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109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Network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Metallic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Group 17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109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109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FF">
                        <a:alpha val="50195"/>
                      </a:srgbClr>
                    </a:solidFill>
                  </a:tcPr>
                </a:tc>
              </a:tr>
              <a:tr h="685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Structural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Unit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Atom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Atom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Atom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Molecule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Ion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FF">
                        <a:alpha val="50195"/>
                      </a:srgbClr>
                    </a:solidFill>
                  </a:tcPr>
                </a:tc>
              </a:tr>
              <a:tr h="10302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Bonding Type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Directional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Covalent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(+)Kernel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Mobile electrons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London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Dispersion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Polar Molecules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Nonpolar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Molecules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Ionic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Electrovalent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FF">
                        <a:alpha val="50195"/>
                      </a:srgbClr>
                    </a:solidFill>
                  </a:tcPr>
                </a:tc>
              </a:tr>
              <a:tr h="685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Properties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Hard, High MP, Insulator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Conductor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High MP/BP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V.Low MP/BP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Soft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Low MP/BP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Hard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High MP/BP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FF">
                        <a:alpha val="50195"/>
                      </a:srgbClr>
                    </a:solidFill>
                  </a:tcPr>
                </a:tc>
              </a:tr>
              <a:tr h="685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Examples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Diamond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Graphite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Silver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Brass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Argon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Neon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Ice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Dry Ice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NaCl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CaF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F10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109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IONIC BONDS (cont.)</a:t>
            </a: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143000" y="2590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Ca</a:t>
            </a: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1447800" y="2438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2133600" y="28956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12192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14478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9144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914400" y="4648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12954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15240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19050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1143000" y="4267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Br</a:t>
            </a:r>
          </a:p>
        </p:txBody>
      </p:sp>
      <p:sp>
        <p:nvSpPr>
          <p:cNvPr id="24589" name="Oval 15"/>
          <p:cNvSpPr>
            <a:spLocks noChangeArrowheads="1"/>
          </p:cNvSpPr>
          <p:nvPr/>
        </p:nvSpPr>
        <p:spPr bwMode="auto">
          <a:xfrm>
            <a:off x="30480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0" name="Oval 16"/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1" name="Oval 17"/>
          <p:cNvSpPr>
            <a:spLocks noChangeArrowheads="1"/>
          </p:cNvSpPr>
          <p:nvPr/>
        </p:nvSpPr>
        <p:spPr bwMode="auto">
          <a:xfrm>
            <a:off x="27432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2" name="Oval 18"/>
          <p:cNvSpPr>
            <a:spLocks noChangeArrowheads="1"/>
          </p:cNvSpPr>
          <p:nvPr/>
        </p:nvSpPr>
        <p:spPr bwMode="auto">
          <a:xfrm>
            <a:off x="2743200" y="4648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3" name="Oval 19"/>
          <p:cNvSpPr>
            <a:spLocks noChangeArrowheads="1"/>
          </p:cNvSpPr>
          <p:nvPr/>
        </p:nvSpPr>
        <p:spPr bwMode="auto">
          <a:xfrm>
            <a:off x="31242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4" name="Oval 20"/>
          <p:cNvSpPr>
            <a:spLocks noChangeArrowheads="1"/>
          </p:cNvSpPr>
          <p:nvPr/>
        </p:nvSpPr>
        <p:spPr bwMode="auto">
          <a:xfrm>
            <a:off x="33528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5" name="Oval 21"/>
          <p:cNvSpPr>
            <a:spLocks noChangeArrowheads="1"/>
          </p:cNvSpPr>
          <p:nvPr/>
        </p:nvSpPr>
        <p:spPr bwMode="auto">
          <a:xfrm>
            <a:off x="37338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596" name="Text Box 22"/>
          <p:cNvSpPr txBox="1">
            <a:spLocks noChangeArrowheads="1"/>
          </p:cNvSpPr>
          <p:nvPr/>
        </p:nvSpPr>
        <p:spPr bwMode="auto">
          <a:xfrm>
            <a:off x="2971800" y="4267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Br</a:t>
            </a:r>
          </a:p>
        </p:txBody>
      </p:sp>
      <p:sp>
        <p:nvSpPr>
          <p:cNvPr id="24597" name="AutoShape 23"/>
          <p:cNvSpPr>
            <a:spLocks noChangeArrowheads="1"/>
          </p:cNvSpPr>
          <p:nvPr/>
        </p:nvSpPr>
        <p:spPr bwMode="auto">
          <a:xfrm>
            <a:off x="3962400" y="3429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30B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Text Box 24"/>
          <p:cNvSpPr txBox="1">
            <a:spLocks noChangeArrowheads="1"/>
          </p:cNvSpPr>
          <p:nvPr/>
        </p:nvSpPr>
        <p:spPr bwMode="auto">
          <a:xfrm>
            <a:off x="4953000" y="32004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Ca</a:t>
            </a:r>
            <a:r>
              <a:rPr lang="en-US" sz="4400" b="0" i="0" baseline="30000"/>
              <a:t>+2</a:t>
            </a:r>
            <a:endParaRPr lang="en-US" sz="4400" b="0" i="0"/>
          </a:p>
        </p:txBody>
      </p:sp>
      <p:sp>
        <p:nvSpPr>
          <p:cNvPr id="24599" name="AutoShape 25"/>
          <p:cNvSpPr>
            <a:spLocks/>
          </p:cNvSpPr>
          <p:nvPr/>
        </p:nvSpPr>
        <p:spPr bwMode="auto">
          <a:xfrm>
            <a:off x="4953000" y="3276600"/>
            <a:ext cx="228600" cy="6858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0" name="AutoShape 26"/>
          <p:cNvSpPr>
            <a:spLocks/>
          </p:cNvSpPr>
          <p:nvPr/>
        </p:nvSpPr>
        <p:spPr bwMode="auto">
          <a:xfrm flipH="1">
            <a:off x="6019800" y="3276600"/>
            <a:ext cx="228600" cy="6858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1" name="AutoShape 27"/>
          <p:cNvSpPr>
            <a:spLocks/>
          </p:cNvSpPr>
          <p:nvPr/>
        </p:nvSpPr>
        <p:spPr bwMode="auto">
          <a:xfrm>
            <a:off x="6553200" y="24384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2" name="Oval 28"/>
          <p:cNvSpPr>
            <a:spLocks noChangeArrowheads="1"/>
          </p:cNvSpPr>
          <p:nvPr/>
        </p:nvSpPr>
        <p:spPr bwMode="auto">
          <a:xfrm>
            <a:off x="7010400" y="2362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3" name="Oval 29"/>
          <p:cNvSpPr>
            <a:spLocks noChangeArrowheads="1"/>
          </p:cNvSpPr>
          <p:nvPr/>
        </p:nvSpPr>
        <p:spPr bwMode="auto">
          <a:xfrm>
            <a:off x="7239000" y="2362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4" name="Oval 30"/>
          <p:cNvSpPr>
            <a:spLocks noChangeArrowheads="1"/>
          </p:cNvSpPr>
          <p:nvPr/>
        </p:nvSpPr>
        <p:spPr bwMode="auto">
          <a:xfrm>
            <a:off x="6705600" y="2667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5" name="Oval 31"/>
          <p:cNvSpPr>
            <a:spLocks noChangeArrowheads="1"/>
          </p:cNvSpPr>
          <p:nvPr/>
        </p:nvSpPr>
        <p:spPr bwMode="auto">
          <a:xfrm>
            <a:off x="6705600" y="2895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6" name="Oval 32"/>
          <p:cNvSpPr>
            <a:spLocks noChangeArrowheads="1"/>
          </p:cNvSpPr>
          <p:nvPr/>
        </p:nvSpPr>
        <p:spPr bwMode="auto">
          <a:xfrm>
            <a:off x="7086600" y="3276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7" name="Oval 33"/>
          <p:cNvSpPr>
            <a:spLocks noChangeArrowheads="1"/>
          </p:cNvSpPr>
          <p:nvPr/>
        </p:nvSpPr>
        <p:spPr bwMode="auto">
          <a:xfrm>
            <a:off x="7315200" y="3276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8" name="Oval 34"/>
          <p:cNvSpPr>
            <a:spLocks noChangeArrowheads="1"/>
          </p:cNvSpPr>
          <p:nvPr/>
        </p:nvSpPr>
        <p:spPr bwMode="auto">
          <a:xfrm>
            <a:off x="7696200" y="2667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09" name="Text Box 35"/>
          <p:cNvSpPr txBox="1">
            <a:spLocks noChangeArrowheads="1"/>
          </p:cNvSpPr>
          <p:nvPr/>
        </p:nvSpPr>
        <p:spPr bwMode="auto">
          <a:xfrm>
            <a:off x="6934200" y="25146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Br</a:t>
            </a:r>
          </a:p>
        </p:txBody>
      </p:sp>
      <p:sp>
        <p:nvSpPr>
          <p:cNvPr id="24610" name="AutoShape 36"/>
          <p:cNvSpPr>
            <a:spLocks/>
          </p:cNvSpPr>
          <p:nvPr/>
        </p:nvSpPr>
        <p:spPr bwMode="auto">
          <a:xfrm flipH="1">
            <a:off x="7620000" y="24384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Oval 37"/>
          <p:cNvSpPr>
            <a:spLocks noChangeArrowheads="1"/>
          </p:cNvSpPr>
          <p:nvPr/>
        </p:nvSpPr>
        <p:spPr bwMode="auto">
          <a:xfrm>
            <a:off x="7696200" y="28956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12" name="Text Box 38"/>
          <p:cNvSpPr txBox="1">
            <a:spLocks noChangeArrowheads="1"/>
          </p:cNvSpPr>
          <p:nvPr/>
        </p:nvSpPr>
        <p:spPr bwMode="auto">
          <a:xfrm>
            <a:off x="7924800" y="25908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 baseline="30000"/>
              <a:t>-1</a:t>
            </a:r>
          </a:p>
        </p:txBody>
      </p:sp>
      <p:sp>
        <p:nvSpPr>
          <p:cNvPr id="24613" name="AutoShape 50"/>
          <p:cNvSpPr>
            <a:spLocks/>
          </p:cNvSpPr>
          <p:nvPr/>
        </p:nvSpPr>
        <p:spPr bwMode="auto">
          <a:xfrm>
            <a:off x="6629400" y="38862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4" name="Oval 51"/>
          <p:cNvSpPr>
            <a:spLocks noChangeArrowheads="1"/>
          </p:cNvSpPr>
          <p:nvPr/>
        </p:nvSpPr>
        <p:spPr bwMode="auto">
          <a:xfrm>
            <a:off x="7086600" y="3810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15" name="Oval 52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16" name="Oval 53"/>
          <p:cNvSpPr>
            <a:spLocks noChangeArrowheads="1"/>
          </p:cNvSpPr>
          <p:nvPr/>
        </p:nvSpPr>
        <p:spPr bwMode="auto">
          <a:xfrm>
            <a:off x="67818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17" name="Oval 54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18" name="Oval 55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19" name="Oval 56"/>
          <p:cNvSpPr>
            <a:spLocks noChangeArrowheads="1"/>
          </p:cNvSpPr>
          <p:nvPr/>
        </p:nvSpPr>
        <p:spPr bwMode="auto">
          <a:xfrm>
            <a:off x="7391400" y="4724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20" name="Oval 57"/>
          <p:cNvSpPr>
            <a:spLocks noChangeArrowheads="1"/>
          </p:cNvSpPr>
          <p:nvPr/>
        </p:nvSpPr>
        <p:spPr bwMode="auto">
          <a:xfrm>
            <a:off x="77724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21" name="Text Box 58"/>
          <p:cNvSpPr txBox="1">
            <a:spLocks noChangeArrowheads="1"/>
          </p:cNvSpPr>
          <p:nvPr/>
        </p:nvSpPr>
        <p:spPr bwMode="auto">
          <a:xfrm>
            <a:off x="7010400" y="3962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Br</a:t>
            </a:r>
          </a:p>
        </p:txBody>
      </p:sp>
      <p:sp>
        <p:nvSpPr>
          <p:cNvPr id="24622" name="AutoShape 59"/>
          <p:cNvSpPr>
            <a:spLocks/>
          </p:cNvSpPr>
          <p:nvPr/>
        </p:nvSpPr>
        <p:spPr bwMode="auto">
          <a:xfrm flipH="1">
            <a:off x="7696200" y="38862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23" name="Oval 60"/>
          <p:cNvSpPr>
            <a:spLocks noChangeArrowheads="1"/>
          </p:cNvSpPr>
          <p:nvPr/>
        </p:nvSpPr>
        <p:spPr bwMode="auto">
          <a:xfrm>
            <a:off x="7772400" y="4343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4624" name="Text Box 61"/>
          <p:cNvSpPr txBox="1">
            <a:spLocks noChangeArrowheads="1"/>
          </p:cNvSpPr>
          <p:nvPr/>
        </p:nvSpPr>
        <p:spPr bwMode="auto">
          <a:xfrm>
            <a:off x="8001000" y="3886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 baseline="30000"/>
              <a:t>-1</a:t>
            </a:r>
          </a:p>
        </p:txBody>
      </p:sp>
      <p:sp>
        <p:nvSpPr>
          <p:cNvPr id="24625" name="Text Box 62"/>
          <p:cNvSpPr txBox="1">
            <a:spLocks noChangeArrowheads="1"/>
          </p:cNvSpPr>
          <p:nvPr/>
        </p:nvSpPr>
        <p:spPr bwMode="auto">
          <a:xfrm>
            <a:off x="685800" y="1676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i="0"/>
              <a:t>2-8-8-2</a:t>
            </a:r>
          </a:p>
        </p:txBody>
      </p:sp>
      <p:sp>
        <p:nvSpPr>
          <p:cNvPr id="24626" name="Text Box 63"/>
          <p:cNvSpPr txBox="1">
            <a:spLocks noChangeArrowheads="1"/>
          </p:cNvSpPr>
          <p:nvPr/>
        </p:nvSpPr>
        <p:spPr bwMode="auto">
          <a:xfrm>
            <a:off x="1600200" y="5334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i="0"/>
              <a:t>2-8-18-7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IONIC BONDS (cont.)</a:t>
            </a:r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143000" y="2590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Al</a:t>
            </a: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1447800" y="2438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1981200" y="28956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6858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9144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3810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381000" y="4648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7620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4" name="Oval 12"/>
          <p:cNvSpPr>
            <a:spLocks noChangeArrowheads="1"/>
          </p:cNvSpPr>
          <p:nvPr/>
        </p:nvSpPr>
        <p:spPr bwMode="auto">
          <a:xfrm>
            <a:off x="12954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609600" y="4267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O</a:t>
            </a:r>
          </a:p>
        </p:txBody>
      </p:sp>
      <p:sp>
        <p:nvSpPr>
          <p:cNvPr id="26636" name="Oval 14"/>
          <p:cNvSpPr>
            <a:spLocks noChangeArrowheads="1"/>
          </p:cNvSpPr>
          <p:nvPr/>
        </p:nvSpPr>
        <p:spPr bwMode="auto">
          <a:xfrm>
            <a:off x="22098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7" name="Oval 15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8" name="Oval 16"/>
          <p:cNvSpPr>
            <a:spLocks noChangeArrowheads="1"/>
          </p:cNvSpPr>
          <p:nvPr/>
        </p:nvSpPr>
        <p:spPr bwMode="auto">
          <a:xfrm>
            <a:off x="19050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39" name="Oval 17"/>
          <p:cNvSpPr>
            <a:spLocks noChangeArrowheads="1"/>
          </p:cNvSpPr>
          <p:nvPr/>
        </p:nvSpPr>
        <p:spPr bwMode="auto">
          <a:xfrm>
            <a:off x="1905000" y="4648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40" name="Oval 18"/>
          <p:cNvSpPr>
            <a:spLocks noChangeArrowheads="1"/>
          </p:cNvSpPr>
          <p:nvPr/>
        </p:nvSpPr>
        <p:spPr bwMode="auto">
          <a:xfrm>
            <a:off x="22860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41" name="Oval 2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42" name="Text Box 21"/>
          <p:cNvSpPr txBox="1">
            <a:spLocks noChangeArrowheads="1"/>
          </p:cNvSpPr>
          <p:nvPr/>
        </p:nvSpPr>
        <p:spPr bwMode="auto">
          <a:xfrm>
            <a:off x="2133600" y="4267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O</a:t>
            </a:r>
          </a:p>
        </p:txBody>
      </p:sp>
      <p:sp>
        <p:nvSpPr>
          <p:cNvPr id="26643" name="AutoShape 22"/>
          <p:cNvSpPr>
            <a:spLocks noChangeArrowheads="1"/>
          </p:cNvSpPr>
          <p:nvPr/>
        </p:nvSpPr>
        <p:spPr bwMode="auto">
          <a:xfrm>
            <a:off x="3962400" y="3429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30B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Text Box 23"/>
          <p:cNvSpPr txBox="1">
            <a:spLocks noChangeArrowheads="1"/>
          </p:cNvSpPr>
          <p:nvPr/>
        </p:nvSpPr>
        <p:spPr bwMode="auto">
          <a:xfrm>
            <a:off x="4953000" y="37338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Al</a:t>
            </a:r>
            <a:r>
              <a:rPr lang="en-US" sz="4400" b="0" i="0" baseline="30000"/>
              <a:t>+3</a:t>
            </a:r>
            <a:endParaRPr lang="en-US" sz="4400" b="0" i="0"/>
          </a:p>
        </p:txBody>
      </p:sp>
      <p:sp>
        <p:nvSpPr>
          <p:cNvPr id="26645" name="AutoShape 24"/>
          <p:cNvSpPr>
            <a:spLocks/>
          </p:cNvSpPr>
          <p:nvPr/>
        </p:nvSpPr>
        <p:spPr bwMode="auto">
          <a:xfrm>
            <a:off x="4953000" y="3810000"/>
            <a:ext cx="228600" cy="6858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AutoShape 25"/>
          <p:cNvSpPr>
            <a:spLocks/>
          </p:cNvSpPr>
          <p:nvPr/>
        </p:nvSpPr>
        <p:spPr bwMode="auto">
          <a:xfrm flipH="1">
            <a:off x="6019800" y="3810000"/>
            <a:ext cx="228600" cy="6858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AutoShape 26"/>
          <p:cNvSpPr>
            <a:spLocks/>
          </p:cNvSpPr>
          <p:nvPr/>
        </p:nvSpPr>
        <p:spPr bwMode="auto">
          <a:xfrm>
            <a:off x="6553200" y="32766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Oval 27"/>
          <p:cNvSpPr>
            <a:spLocks noChangeArrowheads="1"/>
          </p:cNvSpPr>
          <p:nvPr/>
        </p:nvSpPr>
        <p:spPr bwMode="auto">
          <a:xfrm>
            <a:off x="7010400" y="3200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49" name="Oval 28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0" name="Oval 29"/>
          <p:cNvSpPr>
            <a:spLocks noChangeArrowheads="1"/>
          </p:cNvSpPr>
          <p:nvPr/>
        </p:nvSpPr>
        <p:spPr bwMode="auto">
          <a:xfrm>
            <a:off x="6705600" y="3505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1" name="Oval 30"/>
          <p:cNvSpPr>
            <a:spLocks noChangeArrowheads="1"/>
          </p:cNvSpPr>
          <p:nvPr/>
        </p:nvSpPr>
        <p:spPr bwMode="auto">
          <a:xfrm>
            <a:off x="6705600" y="3733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2" name="Oval 31"/>
          <p:cNvSpPr>
            <a:spLocks noChangeArrowheads="1"/>
          </p:cNvSpPr>
          <p:nvPr/>
        </p:nvSpPr>
        <p:spPr bwMode="auto">
          <a:xfrm>
            <a:off x="70866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3" name="Oval 32"/>
          <p:cNvSpPr>
            <a:spLocks noChangeArrowheads="1"/>
          </p:cNvSpPr>
          <p:nvPr/>
        </p:nvSpPr>
        <p:spPr bwMode="auto">
          <a:xfrm>
            <a:off x="7315200" y="41148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4" name="Oval 33"/>
          <p:cNvSpPr>
            <a:spLocks noChangeArrowheads="1"/>
          </p:cNvSpPr>
          <p:nvPr/>
        </p:nvSpPr>
        <p:spPr bwMode="auto">
          <a:xfrm>
            <a:off x="7620000" y="3505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5" name="Text Box 34"/>
          <p:cNvSpPr txBox="1">
            <a:spLocks noChangeArrowheads="1"/>
          </p:cNvSpPr>
          <p:nvPr/>
        </p:nvSpPr>
        <p:spPr bwMode="auto">
          <a:xfrm>
            <a:off x="6934200" y="3352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O</a:t>
            </a:r>
          </a:p>
        </p:txBody>
      </p:sp>
      <p:sp>
        <p:nvSpPr>
          <p:cNvPr id="26656" name="AutoShape 35"/>
          <p:cNvSpPr>
            <a:spLocks/>
          </p:cNvSpPr>
          <p:nvPr/>
        </p:nvSpPr>
        <p:spPr bwMode="auto">
          <a:xfrm flipH="1">
            <a:off x="7620000" y="32766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Oval 36"/>
          <p:cNvSpPr>
            <a:spLocks noChangeArrowheads="1"/>
          </p:cNvSpPr>
          <p:nvPr/>
        </p:nvSpPr>
        <p:spPr bwMode="auto">
          <a:xfrm>
            <a:off x="7620000" y="37338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58" name="Text Box 37"/>
          <p:cNvSpPr txBox="1">
            <a:spLocks noChangeArrowheads="1"/>
          </p:cNvSpPr>
          <p:nvPr/>
        </p:nvSpPr>
        <p:spPr bwMode="auto">
          <a:xfrm>
            <a:off x="7924800" y="32766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 baseline="30000"/>
              <a:t>-2</a:t>
            </a:r>
          </a:p>
        </p:txBody>
      </p:sp>
      <p:sp>
        <p:nvSpPr>
          <p:cNvPr id="26659" name="AutoShape 38"/>
          <p:cNvSpPr>
            <a:spLocks/>
          </p:cNvSpPr>
          <p:nvPr/>
        </p:nvSpPr>
        <p:spPr bwMode="auto">
          <a:xfrm>
            <a:off x="6629400" y="46482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0" name="Oval 39"/>
          <p:cNvSpPr>
            <a:spLocks noChangeArrowheads="1"/>
          </p:cNvSpPr>
          <p:nvPr/>
        </p:nvSpPr>
        <p:spPr bwMode="auto">
          <a:xfrm>
            <a:off x="7086600" y="4572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1" name="Oval 40"/>
          <p:cNvSpPr>
            <a:spLocks noChangeArrowheads="1"/>
          </p:cNvSpPr>
          <p:nvPr/>
        </p:nvSpPr>
        <p:spPr bwMode="auto">
          <a:xfrm>
            <a:off x="7315200" y="4572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2" name="Oval 41"/>
          <p:cNvSpPr>
            <a:spLocks noChangeArrowheads="1"/>
          </p:cNvSpPr>
          <p:nvPr/>
        </p:nvSpPr>
        <p:spPr bwMode="auto">
          <a:xfrm>
            <a:off x="6781800" y="4876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3" name="Oval 42"/>
          <p:cNvSpPr>
            <a:spLocks noChangeArrowheads="1"/>
          </p:cNvSpPr>
          <p:nvPr/>
        </p:nvSpPr>
        <p:spPr bwMode="auto">
          <a:xfrm>
            <a:off x="6781800" y="5105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4" name="Oval 43"/>
          <p:cNvSpPr>
            <a:spLocks noChangeArrowheads="1"/>
          </p:cNvSpPr>
          <p:nvPr/>
        </p:nvSpPr>
        <p:spPr bwMode="auto">
          <a:xfrm>
            <a:off x="7162800" y="5486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5" name="Oval 44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6" name="Oval 45"/>
          <p:cNvSpPr>
            <a:spLocks noChangeArrowheads="1"/>
          </p:cNvSpPr>
          <p:nvPr/>
        </p:nvSpPr>
        <p:spPr bwMode="auto">
          <a:xfrm>
            <a:off x="7696200" y="4876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67" name="Text Box 46"/>
          <p:cNvSpPr txBox="1">
            <a:spLocks noChangeArrowheads="1"/>
          </p:cNvSpPr>
          <p:nvPr/>
        </p:nvSpPr>
        <p:spPr bwMode="auto">
          <a:xfrm>
            <a:off x="7010400" y="4724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O</a:t>
            </a:r>
          </a:p>
        </p:txBody>
      </p:sp>
      <p:sp>
        <p:nvSpPr>
          <p:cNvPr id="26668" name="AutoShape 47"/>
          <p:cNvSpPr>
            <a:spLocks/>
          </p:cNvSpPr>
          <p:nvPr/>
        </p:nvSpPr>
        <p:spPr bwMode="auto">
          <a:xfrm flipH="1">
            <a:off x="7696200" y="46482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69" name="Oval 48"/>
          <p:cNvSpPr>
            <a:spLocks noChangeArrowheads="1"/>
          </p:cNvSpPr>
          <p:nvPr/>
        </p:nvSpPr>
        <p:spPr bwMode="auto">
          <a:xfrm>
            <a:off x="7696200" y="5105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70" name="Text Box 49"/>
          <p:cNvSpPr txBox="1">
            <a:spLocks noChangeArrowheads="1"/>
          </p:cNvSpPr>
          <p:nvPr/>
        </p:nvSpPr>
        <p:spPr bwMode="auto">
          <a:xfrm>
            <a:off x="8001000" y="4648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 baseline="30000"/>
              <a:t>-2</a:t>
            </a:r>
          </a:p>
        </p:txBody>
      </p:sp>
      <p:sp>
        <p:nvSpPr>
          <p:cNvPr id="26671" name="Text Box 50"/>
          <p:cNvSpPr txBox="1">
            <a:spLocks noChangeArrowheads="1"/>
          </p:cNvSpPr>
          <p:nvPr/>
        </p:nvSpPr>
        <p:spPr bwMode="auto">
          <a:xfrm>
            <a:off x="1447800" y="1676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i="0"/>
              <a:t>2-8-3</a:t>
            </a:r>
          </a:p>
        </p:txBody>
      </p:sp>
      <p:sp>
        <p:nvSpPr>
          <p:cNvPr id="26672" name="Text Box 51"/>
          <p:cNvSpPr txBox="1">
            <a:spLocks noChangeArrowheads="1"/>
          </p:cNvSpPr>
          <p:nvPr/>
        </p:nvSpPr>
        <p:spPr bwMode="auto">
          <a:xfrm>
            <a:off x="1600200" y="5334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i="0"/>
              <a:t>2-8-6</a:t>
            </a:r>
          </a:p>
        </p:txBody>
      </p:sp>
      <p:sp>
        <p:nvSpPr>
          <p:cNvPr id="26673" name="Oval 52"/>
          <p:cNvSpPr>
            <a:spLocks noChangeArrowheads="1"/>
          </p:cNvSpPr>
          <p:nvPr/>
        </p:nvSpPr>
        <p:spPr bwMode="auto">
          <a:xfrm>
            <a:off x="838200" y="28956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74" name="Text Box 53"/>
          <p:cNvSpPr txBox="1">
            <a:spLocks noChangeArrowheads="1"/>
          </p:cNvSpPr>
          <p:nvPr/>
        </p:nvSpPr>
        <p:spPr bwMode="auto">
          <a:xfrm>
            <a:off x="2743200" y="2590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Al</a:t>
            </a:r>
          </a:p>
        </p:txBody>
      </p:sp>
      <p:sp>
        <p:nvSpPr>
          <p:cNvPr id="26675" name="Oval 54"/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76" name="Oval 55"/>
          <p:cNvSpPr>
            <a:spLocks noChangeArrowheads="1"/>
          </p:cNvSpPr>
          <p:nvPr/>
        </p:nvSpPr>
        <p:spPr bwMode="auto">
          <a:xfrm>
            <a:off x="3581400" y="28956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77" name="Oval 56"/>
          <p:cNvSpPr>
            <a:spLocks noChangeArrowheads="1"/>
          </p:cNvSpPr>
          <p:nvPr/>
        </p:nvSpPr>
        <p:spPr bwMode="auto">
          <a:xfrm>
            <a:off x="2438400" y="28956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78" name="Oval 57"/>
          <p:cNvSpPr>
            <a:spLocks noChangeArrowheads="1"/>
          </p:cNvSpPr>
          <p:nvPr/>
        </p:nvSpPr>
        <p:spPr bwMode="auto">
          <a:xfrm>
            <a:off x="39624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79" name="Oval 58"/>
          <p:cNvSpPr>
            <a:spLocks noChangeArrowheads="1"/>
          </p:cNvSpPr>
          <p:nvPr/>
        </p:nvSpPr>
        <p:spPr bwMode="auto">
          <a:xfrm>
            <a:off x="4191000" y="4114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80" name="Oval 59"/>
          <p:cNvSpPr>
            <a:spLocks noChangeArrowheads="1"/>
          </p:cNvSpPr>
          <p:nvPr/>
        </p:nvSpPr>
        <p:spPr bwMode="auto">
          <a:xfrm>
            <a:off x="36576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81" name="Oval 60"/>
          <p:cNvSpPr>
            <a:spLocks noChangeArrowheads="1"/>
          </p:cNvSpPr>
          <p:nvPr/>
        </p:nvSpPr>
        <p:spPr bwMode="auto">
          <a:xfrm>
            <a:off x="3657600" y="4648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82" name="Oval 61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83" name="Oval 62"/>
          <p:cNvSpPr>
            <a:spLocks noChangeArrowheads="1"/>
          </p:cNvSpPr>
          <p:nvPr/>
        </p:nvSpPr>
        <p:spPr bwMode="auto">
          <a:xfrm>
            <a:off x="4572000" y="44196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84" name="Text Box 63"/>
          <p:cNvSpPr txBox="1">
            <a:spLocks noChangeArrowheads="1"/>
          </p:cNvSpPr>
          <p:nvPr/>
        </p:nvSpPr>
        <p:spPr bwMode="auto">
          <a:xfrm>
            <a:off x="3886200" y="4267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O</a:t>
            </a:r>
          </a:p>
        </p:txBody>
      </p:sp>
      <p:sp>
        <p:nvSpPr>
          <p:cNvPr id="26685" name="Text Box 64"/>
          <p:cNvSpPr txBox="1">
            <a:spLocks noChangeArrowheads="1"/>
          </p:cNvSpPr>
          <p:nvPr/>
        </p:nvSpPr>
        <p:spPr bwMode="auto">
          <a:xfrm>
            <a:off x="4953000" y="2895600"/>
            <a:ext cx="1371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Al</a:t>
            </a:r>
            <a:r>
              <a:rPr lang="en-US" sz="4400" b="0" i="0" baseline="30000"/>
              <a:t>+3</a:t>
            </a:r>
            <a:endParaRPr lang="en-US" sz="4400" b="0" i="0"/>
          </a:p>
        </p:txBody>
      </p:sp>
      <p:sp>
        <p:nvSpPr>
          <p:cNvPr id="26686" name="AutoShape 65"/>
          <p:cNvSpPr>
            <a:spLocks/>
          </p:cNvSpPr>
          <p:nvPr/>
        </p:nvSpPr>
        <p:spPr bwMode="auto">
          <a:xfrm>
            <a:off x="4953000" y="2971800"/>
            <a:ext cx="228600" cy="6858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7" name="AutoShape 66"/>
          <p:cNvSpPr>
            <a:spLocks/>
          </p:cNvSpPr>
          <p:nvPr/>
        </p:nvSpPr>
        <p:spPr bwMode="auto">
          <a:xfrm flipH="1">
            <a:off x="6019800" y="2971800"/>
            <a:ext cx="228600" cy="6858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8" name="AutoShape 67"/>
          <p:cNvSpPr>
            <a:spLocks/>
          </p:cNvSpPr>
          <p:nvPr/>
        </p:nvSpPr>
        <p:spPr bwMode="auto">
          <a:xfrm>
            <a:off x="6553200" y="19812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89" name="Oval 68"/>
          <p:cNvSpPr>
            <a:spLocks noChangeArrowheads="1"/>
          </p:cNvSpPr>
          <p:nvPr/>
        </p:nvSpPr>
        <p:spPr bwMode="auto">
          <a:xfrm>
            <a:off x="7010400" y="1905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0" name="Oval 69"/>
          <p:cNvSpPr>
            <a:spLocks noChangeArrowheads="1"/>
          </p:cNvSpPr>
          <p:nvPr/>
        </p:nvSpPr>
        <p:spPr bwMode="auto">
          <a:xfrm>
            <a:off x="7239000" y="19050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1" name="Oval 70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2" name="Oval 71"/>
          <p:cNvSpPr>
            <a:spLocks noChangeArrowheads="1"/>
          </p:cNvSpPr>
          <p:nvPr/>
        </p:nvSpPr>
        <p:spPr bwMode="auto">
          <a:xfrm>
            <a:off x="6705600" y="2438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3" name="Oval 72"/>
          <p:cNvSpPr>
            <a:spLocks noChangeArrowheads="1"/>
          </p:cNvSpPr>
          <p:nvPr/>
        </p:nvSpPr>
        <p:spPr bwMode="auto">
          <a:xfrm>
            <a:off x="7086600" y="28194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4" name="Oval 73"/>
          <p:cNvSpPr>
            <a:spLocks noChangeArrowheads="1"/>
          </p:cNvSpPr>
          <p:nvPr/>
        </p:nvSpPr>
        <p:spPr bwMode="auto">
          <a:xfrm>
            <a:off x="7315200" y="2819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5" name="Oval 74"/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FFF1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6" name="Text Box 75"/>
          <p:cNvSpPr txBox="1">
            <a:spLocks noChangeArrowheads="1"/>
          </p:cNvSpPr>
          <p:nvPr/>
        </p:nvSpPr>
        <p:spPr bwMode="auto">
          <a:xfrm>
            <a:off x="6934200" y="2057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O</a:t>
            </a:r>
          </a:p>
        </p:txBody>
      </p:sp>
      <p:sp>
        <p:nvSpPr>
          <p:cNvPr id="26697" name="AutoShape 76"/>
          <p:cNvSpPr>
            <a:spLocks/>
          </p:cNvSpPr>
          <p:nvPr/>
        </p:nvSpPr>
        <p:spPr bwMode="auto">
          <a:xfrm flipH="1">
            <a:off x="7620000" y="1981200"/>
            <a:ext cx="304800" cy="914400"/>
          </a:xfrm>
          <a:prstGeom prst="leftBracket">
            <a:avLst>
              <a:gd name="adj" fmla="val 25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98" name="Oval 77"/>
          <p:cNvSpPr>
            <a:spLocks noChangeArrowheads="1"/>
          </p:cNvSpPr>
          <p:nvPr/>
        </p:nvSpPr>
        <p:spPr bwMode="auto">
          <a:xfrm>
            <a:off x="7620000" y="2438400"/>
            <a:ext cx="152400" cy="152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en-US" b="0" i="0"/>
          </a:p>
        </p:txBody>
      </p:sp>
      <p:sp>
        <p:nvSpPr>
          <p:cNvPr id="26699" name="Text Box 78"/>
          <p:cNvSpPr txBox="1">
            <a:spLocks noChangeArrowheads="1"/>
          </p:cNvSpPr>
          <p:nvPr/>
        </p:nvSpPr>
        <p:spPr bwMode="auto">
          <a:xfrm>
            <a:off x="7924800" y="1981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 baseline="30000"/>
              <a:t>-2</a:t>
            </a:r>
          </a:p>
        </p:txBody>
      </p:sp>
      <p:sp>
        <p:nvSpPr>
          <p:cNvPr id="26700" name="Text Box 79"/>
          <p:cNvSpPr txBox="1">
            <a:spLocks noChangeArrowheads="1"/>
          </p:cNvSpPr>
          <p:nvPr/>
        </p:nvSpPr>
        <p:spPr bwMode="auto">
          <a:xfrm>
            <a:off x="6172200" y="5791200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0" i="0"/>
              <a:t>Al</a:t>
            </a:r>
            <a:r>
              <a:rPr lang="en-US" sz="4400" b="0" i="0" baseline="-25000"/>
              <a:t>2</a:t>
            </a:r>
            <a:r>
              <a:rPr lang="en-US" sz="4400" b="0" i="0"/>
              <a:t>O</a:t>
            </a:r>
            <a:r>
              <a:rPr lang="en-US" sz="4400" b="0" i="0" baseline="-25000"/>
              <a:t>3</a:t>
            </a:r>
            <a:endParaRPr lang="en-US" sz="4400" b="0" i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Ionic Bonding Practice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Draw Lewis Dot Structures for:</a:t>
            </a:r>
          </a:p>
          <a:p>
            <a:pPr lvl="1" eaLnBrk="1" hangingPunct="1">
              <a:defRPr/>
            </a:pPr>
            <a:endParaRPr lang="en-US">
              <a:latin typeface="Tahoma" charset="0"/>
              <a:ea typeface="ＭＳ Ｐゴシック" charset="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LiCl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K</a:t>
            </a:r>
            <a:r>
              <a:rPr lang="en-US" baseline="-25000">
                <a:latin typeface="Tahoma" charset="0"/>
                <a:ea typeface="ＭＳ Ｐゴシック" charset="0"/>
              </a:rPr>
              <a:t>3</a:t>
            </a:r>
            <a:r>
              <a:rPr lang="en-US">
                <a:latin typeface="Tahoma" charset="0"/>
                <a:ea typeface="ＭＳ Ｐゴシック" charset="0"/>
              </a:rPr>
              <a:t>N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BaS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CaF</a:t>
            </a:r>
            <a:r>
              <a:rPr lang="en-US" baseline="-25000">
                <a:latin typeface="Tahoma" charset="0"/>
                <a:ea typeface="ＭＳ Ｐゴシック" charset="0"/>
              </a:rPr>
              <a:t>2</a:t>
            </a:r>
          </a:p>
          <a:p>
            <a:pPr lvl="1" eaLnBrk="1" hangingPunct="1">
              <a:lnSpc>
                <a:spcPct val="120000"/>
              </a:lnSpc>
              <a:defRPr/>
            </a:pP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Draw Lewis Dot Structures for:</a:t>
            </a:r>
          </a:p>
          <a:p>
            <a:pPr eaLnBrk="1" hangingPunct="1">
              <a:defRPr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MgO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BeF</a:t>
            </a:r>
            <a:r>
              <a:rPr lang="en-US" baseline="-25000">
                <a:latin typeface="Tahoma" charset="0"/>
                <a:ea typeface="ＭＳ Ｐゴシック" charset="0"/>
              </a:rPr>
              <a:t>2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Al</a:t>
            </a:r>
            <a:r>
              <a:rPr lang="en-US" baseline="-25000">
                <a:latin typeface="Tahoma" charset="0"/>
                <a:ea typeface="ＭＳ Ｐゴシック" charset="0"/>
              </a:rPr>
              <a:t>2</a:t>
            </a:r>
            <a:r>
              <a:rPr lang="en-US">
                <a:latin typeface="Tahoma" charset="0"/>
                <a:ea typeface="ＭＳ Ｐゴシック" charset="0"/>
              </a:rPr>
              <a:t>S</a:t>
            </a:r>
            <a:r>
              <a:rPr lang="en-US" baseline="-25000">
                <a:latin typeface="Tahoma" charset="0"/>
                <a:ea typeface="ＭＳ Ｐゴシック" charset="0"/>
              </a:rPr>
              <a:t>3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>
                <a:latin typeface="Tahoma" charset="0"/>
                <a:ea typeface="ＭＳ Ｐゴシック" charset="0"/>
              </a:rPr>
              <a:t>Na</a:t>
            </a:r>
            <a:r>
              <a:rPr lang="en-US" baseline="-25000">
                <a:latin typeface="Tahoma" charset="0"/>
                <a:ea typeface="ＭＳ Ｐゴシック" charset="0"/>
              </a:rPr>
              <a:t>2</a:t>
            </a:r>
            <a:r>
              <a:rPr lang="en-US">
                <a:latin typeface="Tahoma" charset="0"/>
                <a:ea typeface="ＭＳ Ｐゴシック" charset="0"/>
              </a:rPr>
              <a:t>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IONIC COMPOUNDS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They generally have high melting and boiling points</a:t>
            </a:r>
          </a:p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They are nonconductors in the solid state (ions are not free to move)</a:t>
            </a:r>
          </a:p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They are conductors in the liquid state (ions are now free to move)</a:t>
            </a:r>
          </a:p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Most are soluble in water</a:t>
            </a:r>
          </a:p>
          <a:p>
            <a:pPr eaLnBrk="1" hangingPunct="1">
              <a:defRPr/>
            </a:pP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In water they form a conducting solution called an electrolyte (ions can move)</a:t>
            </a:r>
          </a:p>
        </p:txBody>
      </p:sp>
      <p:sp>
        <p:nvSpPr>
          <p:cNvPr id="30723" name="AutoShape 4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1143000" y="4800600"/>
            <a:ext cx="42672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AutoShape 5">
            <a:hlinkClick r:id="rId4" highlightClick="1"/>
          </p:cNvPr>
          <p:cNvSpPr>
            <a:spLocks noChangeArrowheads="1"/>
          </p:cNvSpPr>
          <p:nvPr/>
        </p:nvSpPr>
        <p:spPr bwMode="auto">
          <a:xfrm>
            <a:off x="1143000" y="5410200"/>
            <a:ext cx="6553200" cy="914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Ionic Compounds (cont.)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Crystals of Ionic Compounds tend to be brittle</a:t>
            </a:r>
          </a:p>
          <a:p>
            <a:pPr eaLnBrk="1" hangingPunct="1">
              <a:defRPr/>
            </a:pP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Bonding forces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smtClean="0">
                <a:latin typeface="Tahoma" charset="0"/>
                <a:ea typeface="ＭＳ Ｐゴシック" charset="0"/>
                <a:cs typeface="ＭＳ Ｐゴシック" charset="0"/>
              </a:rPr>
              <a:t>relatively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strong between the ions</a:t>
            </a:r>
          </a:p>
          <a:p>
            <a:pPr eaLnBrk="1" hangingPunct="1"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Action Button: Back or Previous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172200"/>
            <a:ext cx="4572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2772" name="Picture 1" descr="NaC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85699"/>
            <a:ext cx="19478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2980204" y="4749780"/>
            <a:ext cx="279400" cy="26246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00" charset="0"/>
              <a:ea typeface="ＭＳ Ｐゴシック" pitchFamily="100" charset="-128"/>
              <a:cs typeface="ＭＳ Ｐゴシック" pitchFamily="10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169" y="5080012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 smtClean="0"/>
              <a:t>Sodium ion</a:t>
            </a:r>
            <a:endParaRPr lang="en-US" sz="1000" i="0" dirty="0"/>
          </a:p>
        </p:txBody>
      </p:sp>
      <p:sp>
        <p:nvSpPr>
          <p:cNvPr id="6" name="Oval 5"/>
          <p:cNvSpPr/>
          <p:nvPr/>
        </p:nvSpPr>
        <p:spPr bwMode="auto">
          <a:xfrm>
            <a:off x="3090308" y="5164657"/>
            <a:ext cx="101600" cy="9313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00" charset="0"/>
              <a:ea typeface="ＭＳ Ｐゴシック" pitchFamily="100" charset="-128"/>
              <a:cs typeface="ＭＳ Ｐゴシック" pitchFamily="10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9630" y="4766727"/>
            <a:ext cx="1024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 smtClean="0"/>
              <a:t>Chloride ion</a:t>
            </a:r>
            <a:endParaRPr lang="en-US" sz="1000" i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711941"/>
              </p:ext>
            </p:extLst>
          </p:nvPr>
        </p:nvGraphicFramePr>
        <p:xfrm>
          <a:off x="4334886" y="4216431"/>
          <a:ext cx="3632201" cy="181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138"/>
                <a:gridCol w="1135063"/>
              </a:tblGrid>
              <a:tr h="26881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Compound/Formula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Lattice Energy</a:t>
                      </a:r>
                    </a:p>
                    <a:p>
                      <a:pPr algn="ctr"/>
                      <a:r>
                        <a:rPr lang="en-US" sz="1000" dirty="0" smtClean="0"/>
                        <a:t>kJ/</a:t>
                      </a:r>
                      <a:r>
                        <a:rPr lang="en-US" sz="1000" dirty="0" err="1" smtClean="0"/>
                        <a:t>mol</a:t>
                      </a:r>
                      <a:endParaRPr lang="en-US" sz="1000" dirty="0"/>
                    </a:p>
                  </a:txBody>
                  <a:tcPr/>
                </a:tc>
              </a:tr>
              <a:tr h="47201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Sodium</a:t>
                      </a:r>
                      <a:r>
                        <a:rPr lang="en-US" sz="1000" baseline="0" dirty="0" smtClean="0"/>
                        <a:t> Chloride (NaCl)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-788 kJ/</a:t>
                      </a:r>
                      <a:r>
                        <a:rPr lang="en-US" sz="1000" dirty="0" err="1" smtClean="0"/>
                        <a:t>mol</a:t>
                      </a:r>
                      <a:endParaRPr lang="en-US" sz="1000" dirty="0"/>
                    </a:p>
                  </a:txBody>
                  <a:tcPr/>
                </a:tc>
              </a:tr>
              <a:tr h="47201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Lithium</a:t>
                      </a:r>
                      <a:r>
                        <a:rPr lang="en-US" sz="1000" baseline="0" dirty="0" smtClean="0"/>
                        <a:t> Fluoride (</a:t>
                      </a:r>
                      <a:r>
                        <a:rPr lang="en-US" sz="1000" baseline="0" dirty="0" err="1" smtClean="0"/>
                        <a:t>LiF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-1030 kJ/</a:t>
                      </a:r>
                      <a:r>
                        <a:rPr lang="en-US" sz="1000" dirty="0" err="1" smtClean="0"/>
                        <a:t>mol</a:t>
                      </a:r>
                      <a:endParaRPr lang="en-US" sz="1000" dirty="0"/>
                    </a:p>
                  </a:txBody>
                  <a:tcPr/>
                </a:tc>
              </a:tr>
              <a:tr h="47201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Magnesium Oxide (</a:t>
                      </a:r>
                      <a:r>
                        <a:rPr lang="en-US" sz="1000" dirty="0" err="1" smtClean="0"/>
                        <a:t>MgO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-3795 kJ/</a:t>
                      </a:r>
                      <a:r>
                        <a:rPr lang="en-US" sz="1000" dirty="0" err="1" smtClean="0"/>
                        <a:t>mol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3299" y="6095961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smtClean="0"/>
              <a:t>The larger the lattice energy the stronger the attractive forces between the ions</a:t>
            </a:r>
            <a:endParaRPr lang="en-US" sz="1000" b="0" i="0" dirty="0"/>
          </a:p>
        </p:txBody>
      </p:sp>
      <p:sp>
        <p:nvSpPr>
          <p:cNvPr id="15" name="TextBox 14"/>
          <p:cNvSpPr txBox="1"/>
          <p:nvPr/>
        </p:nvSpPr>
        <p:spPr>
          <a:xfrm>
            <a:off x="998920" y="612982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dirty="0" smtClean="0"/>
              <a:t>Diagram from Odyssey</a:t>
            </a:r>
          </a:p>
          <a:p>
            <a:pPr algn="ctr"/>
            <a:r>
              <a:rPr lang="en-US" sz="1000" b="0" i="0" dirty="0" err="1" smtClean="0"/>
              <a:t>Wavefunction</a:t>
            </a:r>
            <a:r>
              <a:rPr lang="en-US" sz="1000" b="0" i="0" dirty="0" smtClean="0"/>
              <a:t>, Inc.</a:t>
            </a:r>
            <a:endParaRPr lang="en-US" sz="1000" b="0" i="0" dirty="0"/>
          </a:p>
        </p:txBody>
      </p:sp>
      <p:sp>
        <p:nvSpPr>
          <p:cNvPr id="16" name="TextBox 15"/>
          <p:cNvSpPr txBox="1"/>
          <p:nvPr/>
        </p:nvSpPr>
        <p:spPr>
          <a:xfrm>
            <a:off x="-17126" y="5113777"/>
            <a:ext cx="11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dirty="0" smtClean="0"/>
              <a:t>NaCl</a:t>
            </a:r>
            <a:endParaRPr lang="en-US" sz="1000" b="0" i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leam">
  <a:themeElements>
    <a:clrScheme name="Gleam 1">
      <a:dk1>
        <a:srgbClr val="003366"/>
      </a:dk1>
      <a:lt1>
        <a:srgbClr val="FFFFFF"/>
      </a:lt1>
      <a:dk2>
        <a:srgbClr val="111F41"/>
      </a:dk2>
      <a:lt2>
        <a:srgbClr val="FFFFFF"/>
      </a:lt2>
      <a:accent1>
        <a:srgbClr val="3366CC"/>
      </a:accent1>
      <a:accent2>
        <a:srgbClr val="00B000"/>
      </a:accent2>
      <a:accent3>
        <a:srgbClr val="AAABB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00" charset="0"/>
            <a:ea typeface="ＭＳ Ｐゴシック" pitchFamily="100" charset="-128"/>
            <a:cs typeface="ＭＳ Ｐゴシック" pitchFamily="10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00" charset="0"/>
            <a:ea typeface="ＭＳ Ｐゴシック" pitchFamily="100" charset="-128"/>
            <a:cs typeface="ＭＳ Ｐゴシック" pitchFamily="100" charset="-128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2004:Templates:Presentations:Designs:Gleam</Template>
  <TotalTime>1459</TotalTime>
  <Words>2028</Words>
  <Application>Microsoft Macintosh PowerPoint</Application>
  <PresentationFormat>On-screen Show (4:3)</PresentationFormat>
  <Paragraphs>557</Paragraphs>
  <Slides>48</Slides>
  <Notes>47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Gleam</vt:lpstr>
      <vt:lpstr>Chart</vt:lpstr>
      <vt:lpstr>CHEMICAL BONDING and</vt:lpstr>
      <vt:lpstr>What is a Bond?</vt:lpstr>
      <vt:lpstr>TYPES OF BONDS</vt:lpstr>
      <vt:lpstr>IONIC BONDING</vt:lpstr>
      <vt:lpstr>IONIC BONDS (cont.)</vt:lpstr>
      <vt:lpstr>IONIC BONDS (cont.)</vt:lpstr>
      <vt:lpstr>Ionic Bonding Practice</vt:lpstr>
      <vt:lpstr>PROPERTIES OF IONIC COMPOUNDS</vt:lpstr>
      <vt:lpstr>Properties of Ionic Compounds (cont.)</vt:lpstr>
      <vt:lpstr>Properties of Ionic Compounds (cont.)</vt:lpstr>
      <vt:lpstr>COVALENT BONDING</vt:lpstr>
      <vt:lpstr>Nonpolar Covalent Bonds</vt:lpstr>
      <vt:lpstr>Nonpolar Bonding Examples</vt:lpstr>
      <vt:lpstr>One More Example</vt:lpstr>
      <vt:lpstr>Nonpolar Covalent Bonding (Practice)</vt:lpstr>
      <vt:lpstr>POLAR COVALENT BONDING</vt:lpstr>
      <vt:lpstr>Polar Covalent Bonding</vt:lpstr>
      <vt:lpstr>The Water Molecule</vt:lpstr>
      <vt:lpstr>The Water Molecule</vt:lpstr>
      <vt:lpstr>The Ammonia Molecule</vt:lpstr>
      <vt:lpstr>The Ammonia Molecule</vt:lpstr>
      <vt:lpstr>The Hydrogen Chloride Molecule</vt:lpstr>
      <vt:lpstr>The Big Question Can the Bonding be Polar and the Molecule Nonpolar?</vt:lpstr>
      <vt:lpstr>The Big Question Can the Bonding be Polar and the Molecule Nonpolar?</vt:lpstr>
      <vt:lpstr>These are nonpolar because they have an equal charge distribution and are symmetrical - one being linear and the other being tetrahedral.  But they do have polar covalent bonds.</vt:lpstr>
      <vt:lpstr>Bonding &amp; Symmetry</vt:lpstr>
      <vt:lpstr>Summary Molecular Shapes</vt:lpstr>
      <vt:lpstr>COORDINATE COVALENT BONDING</vt:lpstr>
      <vt:lpstr>Coordinate Bonds in Compounds</vt:lpstr>
      <vt:lpstr>NETWORK COVALENT BONDING</vt:lpstr>
      <vt:lpstr>METALLIC BONDING</vt:lpstr>
      <vt:lpstr>Metallic Bonding Model</vt:lpstr>
      <vt:lpstr>PROPERTY SUMMARY</vt:lpstr>
      <vt:lpstr>Bonding Type Summary</vt:lpstr>
      <vt:lpstr>PowerPoint Presentation</vt:lpstr>
      <vt:lpstr>Ionic Character</vt:lpstr>
      <vt:lpstr>INTERMOLECULAR FORCES</vt:lpstr>
      <vt:lpstr>Hydrogen Bonding</vt:lpstr>
      <vt:lpstr>Hydrogen Bonding</vt:lpstr>
      <vt:lpstr>Hydrogen Bonding</vt:lpstr>
      <vt:lpstr>Hydrogen Bonding</vt:lpstr>
      <vt:lpstr>London Dispersion Forces</vt:lpstr>
      <vt:lpstr>London Dispersion Forces</vt:lpstr>
      <vt:lpstr>London Dispersion Forces</vt:lpstr>
      <vt:lpstr>London Dispersion Forces</vt:lpstr>
      <vt:lpstr>Dipole-Dipole Forces</vt:lpstr>
      <vt:lpstr>Molecule-Ion Attractions</vt:lpstr>
      <vt:lpstr>Types &amp; Properties of Solids</vt:lpstr>
    </vt:vector>
  </TitlesOfParts>
  <Company>Clarence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CHEMICAL BONDING and</dc:title>
  <dc:creator>Kenneth Schnobrich</dc:creator>
  <cp:lastModifiedBy>Kenneth Schnobrich</cp:lastModifiedBy>
  <cp:revision>73</cp:revision>
  <dcterms:created xsi:type="dcterms:W3CDTF">2008-08-25T14:04:23Z</dcterms:created>
  <dcterms:modified xsi:type="dcterms:W3CDTF">2013-10-30T14:37:41Z</dcterms:modified>
</cp:coreProperties>
</file>