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05.xml" ContentType="application/vnd.openxmlformats-officedocument.presentationml.slide+xml"/>
  <Override PartName="/ppt/slides/slide196.xml" ContentType="application/vnd.openxmlformats-officedocument.presentationml.slide+xml"/>
  <Override PartName="/ppt/slides/slide66.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11.xml" ContentType="application/vnd.openxmlformats-officedocument.presentationml.slide+xml"/>
  <Override PartName="/ppt/slides/slide174.xml" ContentType="application/vnd.openxmlformats-officedocument.presentationml.slide+xml"/>
  <Override PartName="/ppt/slides/slide194.xml" ContentType="application/vnd.openxmlformats-officedocument.presentationml.slide+xml"/>
  <Override PartName="/ppt/slides/slide413.xml" ContentType="application/vnd.openxmlformats-officedocument.presentationml.slide+xml"/>
  <Override PartName="/ppt/slides/slide321.xml" ContentType="application/vnd.openxmlformats-officedocument.presentationml.slide+xml"/>
  <Override PartName="/ppt/slides/slide118.xml" ContentType="application/vnd.openxmlformats-officedocument.presentationml.slide+xml"/>
  <Override PartName="/ppt/slideLayouts/slideLayout3.xml" ContentType="application/vnd.openxmlformats-officedocument.presentationml.slideLayout+xml"/>
  <Override PartName="/ppt/slides/slide362.xml" ContentType="application/vnd.openxmlformats-officedocument.presentationml.slide+xml"/>
  <Override PartName="/ppt/slides/slide153.xml" ContentType="application/vnd.openxmlformats-officedocument.presentationml.slide+xml"/>
  <Override PartName="/ppt/slides/slide1.xml" ContentType="application/vnd.openxmlformats-officedocument.presentationml.slide+xml"/>
  <Override PartName="/ppt/tableStyles.xml" ContentType="application/vnd.openxmlformats-officedocument.presentationml.tableStyles+xml"/>
  <Override PartName="/ppt/slides/slide94.xml" ContentType="application/vnd.openxmlformats-officedocument.presentationml.slide+xml"/>
  <Override PartName="/ppt/slides/slide344.xml" ContentType="application/vnd.openxmlformats-officedocument.presentationml.slide+xml"/>
  <Override PartName="/ppt/slides/slide228.xml" ContentType="application/vnd.openxmlformats-officedocument.presentationml.slide+xml"/>
  <Override PartName="/ppt/slides/slide358.xml" ContentType="application/vnd.openxmlformats-officedocument.presentationml.slide+xml"/>
  <Override PartName="/ppt/slides/slide389.xml" ContentType="application/vnd.openxmlformats-officedocument.presentationml.slide+xml"/>
  <Override PartName="/ppt/slides/slide308.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80.xml" ContentType="application/vnd.openxmlformats-officedocument.presentationml.slide+xml"/>
  <Override PartName="/ppt/slides/slide293.xml" ContentType="application/vnd.openxmlformats-officedocument.presentationml.slide+xml"/>
  <Override PartName="/ppt/slides/slide393.xml" ContentType="application/vnd.openxmlformats-officedocument.presentationml.slide+xml"/>
  <Override PartName="/ppt/slides/slide61.xml" ContentType="application/vnd.openxmlformats-officedocument.presentationml.slide+xml"/>
  <Override PartName="/ppt/slides/slide242.xml" ContentType="application/vnd.openxmlformats-officedocument.presentationml.slide+xml"/>
  <Override PartName="/ppt/slides/slide414.xml" ContentType="application/vnd.openxmlformats-officedocument.presentationml.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48.xml" ContentType="application/vnd.openxmlformats-officedocument.presentationml.slide+xml"/>
  <Override PartName="/ppt/slides/slide33.xml" ContentType="application/vnd.openxmlformats-officedocument.presentationml.slide+xml"/>
  <Override PartName="/ppt/slides/slide325.xml" ContentType="application/vnd.openxmlformats-officedocument.presentationml.slide+xml"/>
  <Override PartName="/ppt/slides/slide367.xml" ContentType="application/vnd.openxmlformats-officedocument.presentationml.slide+xml"/>
  <Override PartName="/ppt/slides/slide172.xml" ContentType="application/vnd.openxmlformats-officedocument.presentationml.slide+xml"/>
  <Override PartName="/ppt/slides/slide142.xml" ContentType="application/vnd.openxmlformats-officedocument.presentationml.slide+xml"/>
  <Override PartName="/ppt/slides/slide56.xml" ContentType="application/vnd.openxmlformats-officedocument.presentationml.slide+xml"/>
  <Override PartName="/ppt/slides/slide349.xml" ContentType="application/vnd.openxmlformats-officedocument.presentationml.slide+xml"/>
  <Override PartName="/ppt/slides/slide154.xml" ContentType="application/vnd.openxmlformats-officedocument.presentationml.slide+xml"/>
  <Override PartName="/ppt/slides/slide365.xml" ContentType="application/vnd.openxmlformats-officedocument.presentationml.slide+xml"/>
  <Override PartName="/ppt/slides/slide387.xml" ContentType="application/vnd.openxmlformats-officedocument.presentationml.slide+xml"/>
  <Override PartName="/ppt/slides/slide175.xml" ContentType="application/vnd.openxmlformats-officedocument.presentationml.slide+xml"/>
  <Override PartName="/ppt/slides/slide53.xml" ContentType="application/vnd.openxmlformats-officedocument.presentationml.slide+xml"/>
  <Override PartName="/ppt/slides/slide76.xml" ContentType="application/vnd.openxmlformats-officedocument.presentationml.slide+xml"/>
  <Override PartName="/ppt/slides/slide163.xml" ContentType="application/vnd.openxmlformats-officedocument.presentationml.slide+xml"/>
  <Override PartName="/ppt/slides/slide195.xml" ContentType="application/vnd.openxmlformats-officedocument.presentationml.slide+xml"/>
  <Override PartName="/ppt/slides/slide252.xml" ContentType="application/vnd.openxmlformats-officedocument.presentationml.slide+xml"/>
  <Override PartName="/ppt/slides/slide55.xml" ContentType="application/vnd.openxmlformats-officedocument.presentationml.slide+xml"/>
  <Override PartName="/ppt/slides/slide345.xml" ContentType="application/vnd.openxmlformats-officedocument.presentationml.slide+xml"/>
  <Override PartName="/ppt/slides/slide368.xml" ContentType="application/vnd.openxmlformats-officedocument.presentationml.slide+xml"/>
  <Override PartName="/ppt/slides/slide404.xml" ContentType="application/vnd.openxmlformats-officedocument.presentationml.slide+xml"/>
  <Override PartName="/ppt/slides/slide19.xml" ContentType="application/vnd.openxmlformats-officedocument.presentationml.slide+xml"/>
  <Override PartName="/ppt/slides/slide166.xml" ContentType="application/vnd.openxmlformats-officedocument.presentationml.slide+xml"/>
  <Override PartName="/ppt/slides/slide370.xml" ContentType="application/vnd.openxmlformats-officedocument.presentationml.slide+xml"/>
  <Override PartName="/ppt/slides/slide155.xml" ContentType="application/vnd.openxmlformats-officedocument.presentationml.slide+xml"/>
  <Override PartName="/ppt/slides/slide152.xml" ContentType="application/vnd.openxmlformats-officedocument.presentationml.slide+xml"/>
  <Override PartName="/ppt/slides/slide80.xml" ContentType="application/vnd.openxmlformats-officedocument.presentationml.slide+xml"/>
  <Override PartName="/ppt/slides/slide369.xml" ContentType="application/vnd.openxmlformats-officedocument.presentationml.slide+xml"/>
  <Override PartName="/ppt/slides/slide177.xml" ContentType="application/vnd.openxmlformats-officedocument.presentationml.slide+xml"/>
  <Override PartName="/ppt/slides/slide45.xml" ContentType="application/vnd.openxmlformats-officedocument.presentationml.slide+xml"/>
  <Override PartName="/ppt/slides/slide101.xml" ContentType="application/vnd.openxmlformats-officedocument.presentationml.slide+xml"/>
  <Override PartName="/ppt/slides/slide137.xml" ContentType="application/vnd.openxmlformats-officedocument.presentationml.slide+xml"/>
  <Override PartName="/ppt/slides/slide165.xml" ContentType="application/vnd.openxmlformats-officedocument.presentationml.slide+xml"/>
  <Override PartName="/ppt/slides/slide273.xml" ContentType="application/vnd.openxmlformats-officedocument.presentationml.slide+xml"/>
  <Override PartName="/ppt/slideLayouts/slideLayout10.xml" ContentType="application/vnd.openxmlformats-officedocument.presentationml.slideLayout+xml"/>
  <Override PartName="/ppt/slides/slide54.xml" ContentType="application/vnd.openxmlformats-officedocument.presentationml.slide+xml"/>
  <Override PartName="/ppt/slides/slide275.xml" ContentType="application/vnd.openxmlformats-officedocument.presentationml.slide+xml"/>
  <Override PartName="/ppt/slides/slide25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295.xml" ContentType="application/vnd.openxmlformats-officedocument.presentationml.slide+xml"/>
  <Override PartName="/ppt/slides/slide93.xml" ContentType="application/vnd.openxmlformats-officedocument.presentationml.slide+xml"/>
  <Override PartName="/ppt/slides/slide366.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slides/slide400.xml" ContentType="application/vnd.openxmlformats-officedocument.presentationml.slide+xml"/>
  <Override PartName="/ppt/slides/slide103.xml" ContentType="application/vnd.openxmlformats-officedocument.presentationml.slide+xml"/>
  <Override PartName="/ppt/slides/slide372.xml" ContentType="application/vnd.openxmlformats-officedocument.presentationml.slide+xml"/>
  <Override PartName="/ppt/slides/slide227.xml" ContentType="application/vnd.openxmlformats-officedocument.presentationml.slide+xml"/>
  <Override PartName="/ppt/slides/slide360.xml" ContentType="application/vnd.openxmlformats-officedocument.presentationml.slide+xml"/>
  <Override PartName="/ppt/slides/slide248.xml" ContentType="application/vnd.openxmlformats-officedocument.presentationml.slide+xml"/>
  <Override PartName="/ppt/slides/slide129.xml" ContentType="application/vnd.openxmlformats-officedocument.presentationml.slide+xml"/>
  <Override PartName="/ppt/slides/slide125.xml" ContentType="application/vnd.openxmlformats-officedocument.presentationml.slide+xml"/>
  <Override PartName="/ppt/slides/slide269.xml" ContentType="application/vnd.openxmlformats-officedocument.presentationml.slide+xml"/>
  <Override PartName="/ppt/slides/slide218.xml" ContentType="application/vnd.openxmlformats-officedocument.presentationml.slide+xml"/>
  <Override PartName="/ppt/slides/slide193.xml" ContentType="application/vnd.openxmlformats-officedocument.presentationml.slide+xml"/>
  <Override PartName="/ppt/slides/slide202.xml" ContentType="application/vnd.openxmlformats-officedocument.presentationml.slide+xml"/>
  <Default Extension="jpeg" ContentType="image/jpeg"/>
  <Override PartName="/ppt/slides/slide221.xml" ContentType="application/vnd.openxmlformats-officedocument.presentationml.slide+xml"/>
  <Override PartName="/ppt/slides/slide304.xml" ContentType="application/vnd.openxmlformats-officedocument.presentationml.slide+xml"/>
  <Override PartName="/ppt/slides/slide3.xml" ContentType="application/vnd.openxmlformats-officedocument.presentationml.slide+xml"/>
  <Override PartName="/ppt/slides/slide144.xml" ContentType="application/vnd.openxmlformats-officedocument.presentationml.slide+xml"/>
  <Override PartName="/ppt/slides/slide96.xml" ContentType="application/vnd.openxmlformats-officedocument.presentationml.slide+xml"/>
  <Override PartName="/ppt/slides/slide385.xml" ContentType="application/vnd.openxmlformats-officedocument.presentationml.slide+xml"/>
  <Override PartName="/ppt/slides/slide198.xml" ContentType="application/vnd.openxmlformats-officedocument.presentationml.slide+xml"/>
  <Override PartName="/ppt/slides/slide75.xml" ContentType="application/vnd.openxmlformats-officedocument.presentationml.slide+xml"/>
  <Override PartName="/ppt/slides/slide417.xml" ContentType="application/vnd.openxmlformats-officedocument.presentationml.slide+xml"/>
  <Override PartName="/ppt/slides/slide266.xml" ContentType="application/vnd.openxmlformats-officedocument.presentationml.slide+xml"/>
  <Override PartName="/ppt/slides/slide143.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315.xml" ContentType="application/vnd.openxmlformats-officedocument.presentationml.slide+xml"/>
  <Override PartName="/ppt/slides/slide39.xml" ContentType="application/vnd.openxmlformats-officedocument.presentationml.slide+xml"/>
  <Override PartName="/ppt/slides/slide158.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85.xml" ContentType="application/vnd.openxmlformats-officedocument.presentationml.slide+xml"/>
  <Override PartName="/ppt/slides/slide204.xml" ContentType="application/vnd.openxmlformats-officedocument.presentationml.slide+xml"/>
  <Override PartName="/ppt/slides/slide282.xml" ContentType="application/vnd.openxmlformats-officedocument.presentationml.slide+xml"/>
  <Override PartName="/ppt/slides/slide178.xml" ContentType="application/vnd.openxmlformats-officedocument.presentationml.slide+xml"/>
  <Override PartName="/ppt/slides/slide108.xml" ContentType="application/vnd.openxmlformats-officedocument.presentationml.slide+xml"/>
  <Override PartName="/ppt/slides/slide29.xml" ContentType="application/vnd.openxmlformats-officedocument.presentationml.slide+xml"/>
  <Override PartName="/ppt/slides/slide299.xml" ContentType="application/vnd.openxmlformats-officedocument.presentationml.slide+xml"/>
  <Override PartName="/ppt/slides/slide353.xml" ContentType="application/vnd.openxmlformats-officedocument.presentationml.slide+xml"/>
  <Override PartName="/ppt/slides/slide85.xml" ContentType="application/vnd.openxmlformats-officedocument.presentationml.slide+xml"/>
  <Override PartName="/ppt/slides/slide223.xml" ContentType="application/vnd.openxmlformats-officedocument.presentationml.slide+xml"/>
  <Override PartName="/ppt/slides/slide336.xml" ContentType="application/vnd.openxmlformats-officedocument.presentationml.slide+xml"/>
  <Override PartName="/ppt/slides/slide212.xml" ContentType="application/vnd.openxmlformats-officedocument.presentationml.slide+xml"/>
  <Override PartName="/ppt/slides/slide347.xml" ContentType="application/vnd.openxmlformats-officedocument.presentationml.slide+xml"/>
  <Override PartName="/ppt/slides/slide317.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285.xml" ContentType="application/vnd.openxmlformats-officedocument.presentationml.slide+xml"/>
  <Override PartName="/ppt/slides/slide284.xml" ContentType="application/vnd.openxmlformats-officedocument.presentationml.slide+xml"/>
  <Override PartName="/ppt/slides/slide363.xml" ContentType="application/vnd.openxmlformats-officedocument.presentationml.slide+xml"/>
  <Override PartName="/ppt/slides/slide229.xml" ContentType="application/vnd.openxmlformats-officedocument.presentationml.slide+xml"/>
  <Override PartName="/ppt/slides/slide220.xml" ContentType="application/vnd.openxmlformats-officedocument.presentationml.slide+xml"/>
  <Override PartName="/ppt/slides/slide283.xml" ContentType="application/vnd.openxmlformats-officedocument.presentationml.slide+xml"/>
  <Override PartName="/ppt/notesMasters/notesMaster1.xml" ContentType="application/vnd.openxmlformats-officedocument.presentationml.notesMaster+xml"/>
  <Override PartName="/ppt/slides/slide62.xml" ContentType="application/vnd.openxmlformats-officedocument.presentationml.slide+xml"/>
  <Override PartName="/ppt/viewProps.xml" ContentType="application/vnd.openxmlformats-officedocument.presentationml.viewProps+xml"/>
  <Override PartName="/ppt/slides/slide208.xml" ContentType="application/vnd.openxmlformats-officedocument.presentationml.slide+xml"/>
  <Override PartName="/ppt/slides/slide371.xml" ContentType="application/vnd.openxmlformats-officedocument.presentationml.slide+xml"/>
  <Override PartName="/ppt/slides/slide13.xml" ContentType="application/vnd.openxmlformats-officedocument.presentationml.slide+xml"/>
  <Override PartName="/ppt/slides/slide210.xml" ContentType="application/vnd.openxmlformats-officedocument.presentationml.slide+xml"/>
  <Override PartName="/ppt/slides/slide324.xml" ContentType="application/vnd.openxmlformats-officedocument.presentationml.slide+xml"/>
  <Override PartName="/ppt/slides/slide374.xml" ContentType="application/vnd.openxmlformats-officedocument.presentationml.slide+xml"/>
  <Override PartName="/ppt/slides/slide323.xml" ContentType="application/vnd.openxmlformats-officedocument.presentationml.slide+xml"/>
  <Override PartName="/ppt/slides/slide261.xml" ContentType="application/vnd.openxmlformats-officedocument.presentationml.slide+xml"/>
  <Override PartName="/ppt/slides/slide260.xml" ContentType="application/vnd.openxmlformats-officedocument.presentationml.slide+xml"/>
  <Override PartName="/ppt/slides/slide276.xml" ContentType="application/vnd.openxmlformats-officedocument.presentationml.slide+xml"/>
  <Override PartName="/ppt/slides/slide408.xml" ContentType="application/vnd.openxmlformats-officedocument.presentationml.slide+xml"/>
  <Override PartName="/ppt/slides/slide340.xml" ContentType="application/vnd.openxmlformats-officedocument.presentationml.slide+xml"/>
  <Override PartName="/ppt/slideLayouts/slideLayout2.xml" ContentType="application/vnd.openxmlformats-officedocument.presentationml.slideLayout+xml"/>
  <Override PartName="/ppt/slides/slide184.xml" ContentType="application/vnd.openxmlformats-officedocument.presentationml.slide+xml"/>
  <Override PartName="/ppt/slides/slide217.xml" ContentType="application/vnd.openxmlformats-officedocument.presentationml.slide+xml"/>
  <Override PartName="/ppt/slides/slide249.xml" ContentType="application/vnd.openxmlformats-officedocument.presentationml.slide+xml"/>
  <Override PartName="/ppt/slides/slide215.xml" ContentType="application/vnd.openxmlformats-officedocument.presentationml.slide+xml"/>
  <Override PartName="/ppt/slides/slide131.xml" ContentType="application/vnd.openxmlformats-officedocument.presentationml.slide+xml"/>
  <Override PartName="/ppt/slides/slide281.xml" ContentType="application/vnd.openxmlformats-officedocument.presentationml.slide+xml"/>
  <Override PartName="/ppt/slides/slide169.xml" ContentType="application/vnd.openxmlformats-officedocument.presentationml.slide+xml"/>
  <Override PartName="/ppt/slides/slide279.xml" ContentType="application/vnd.openxmlformats-officedocument.presentationml.slide+xml"/>
  <Override PartName="/ppt/slides/slide339.xml" ContentType="application/vnd.openxmlformats-officedocument.presentationml.slide+xml"/>
  <Override PartName="/ppt/slides/slide127.xml" ContentType="application/vnd.openxmlformats-officedocument.presentationml.slide+xml"/>
  <Override PartName="/ppt/slides/slide250.xml" ContentType="application/vnd.openxmlformats-officedocument.presentationml.slide+xml"/>
  <Override PartName="/ppt/slides/slide328.xml" ContentType="application/vnd.openxmlformats-officedocument.presentationml.slide+xml"/>
  <Override PartName="/ppt/slides/slide192.xml" ContentType="application/vnd.openxmlformats-officedocument.presentationml.slide+xml"/>
  <Override PartName="/ppt/slides/slide206.xml" ContentType="application/vnd.openxmlformats-officedocument.presentationml.slide+xml"/>
  <Override PartName="/ppt/slides/slide170.xml" ContentType="application/vnd.openxmlformats-officedocument.presentationml.slide+xml"/>
  <Override PartName="/ppt/slides/slide168.xml" ContentType="application/vnd.openxmlformats-officedocument.presentationml.slide+xml"/>
  <Override PartName="/ppt/slides/slide401.xml" ContentType="application/vnd.openxmlformats-officedocument.presentationml.slide+xml"/>
  <Override PartName="/ppt/slides/slide291.xml" ContentType="application/vnd.openxmlformats-officedocument.presentationml.slide+xml"/>
  <Override PartName="/ppt/slides/slide379.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256.xml" ContentType="application/vnd.openxmlformats-officedocument.presentationml.slide+xml"/>
  <Override PartName="/ppt/slides/slide384.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Override PartName="/ppt/slides/slide410.xml" ContentType="application/vnd.openxmlformats-officedocument.presentationml.slide+xml"/>
  <Override PartName="/ppt/slides/slide84.xml" ContentType="application/vnd.openxmlformats-officedocument.presentationml.slide+xml"/>
  <Override PartName="/ppt/slides/slide303.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130.xml" ContentType="application/vnd.openxmlformats-officedocument.presentationml.slide+xml"/>
  <Override PartName="/ppt/slides/slide145.xml" ContentType="application/vnd.openxmlformats-officedocument.presentationml.slide+xml"/>
  <Override PartName="/ppt/slides/slide222.xml" ContentType="application/vnd.openxmlformats-officedocument.presentationml.slide+xml"/>
  <Override PartName="/ppt/slides/slide50.xml" ContentType="application/vnd.openxmlformats-officedocument.presentationml.slide+xml"/>
  <Override PartName="/ppt/slides/slide57.xml" ContentType="application/vnd.openxmlformats-officedocument.presentationml.slide+xml"/>
  <Override PartName="/ppt/slides/slide183.xml" ContentType="application/vnd.openxmlformats-officedocument.presentationml.slide+xml"/>
  <Override PartName="/ppt/slides/slide383.xml" ContentType="application/vnd.openxmlformats-officedocument.presentationml.slide+xml"/>
  <Override PartName="/ppt/slides/slide307.xml" ContentType="application/vnd.openxmlformats-officedocument.presentationml.slide+xml"/>
  <Override PartName="/ppt/slides/slide116.xml" ContentType="application/vnd.openxmlformats-officedocument.presentationml.slide+xml"/>
  <Override PartName="/ppt/slides/slide171.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s/slide253.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slides/slide296.xml" ContentType="application/vnd.openxmlformats-officedocument.presentationml.slide+xml"/>
  <Override PartName="/ppt/slides/slide88.xml" ContentType="application/vnd.openxmlformats-officedocument.presentationml.slide+xml"/>
  <Override PartName="/ppt/slides/slide99.xml" ContentType="application/vnd.openxmlformats-officedocument.presentationml.slide+xml"/>
  <Override PartName="/ppt/slides/slide189.xml" ContentType="application/vnd.openxmlformats-officedocument.presentationml.slide+xml"/>
  <Override PartName="/ppt/slides/slide333.xml" ContentType="application/vnd.openxmlformats-officedocument.presentationml.slide+xml"/>
  <Override PartName="/ppt/slides/slide5.xml" ContentType="application/vnd.openxmlformats-officedocument.presentationml.slide+xml"/>
  <Override PartName="/ppt/slides/slide160.xml" ContentType="application/vnd.openxmlformats-officedocument.presentationml.slide+xml"/>
  <Override PartName="/ppt/slides/slide59.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332.xml" ContentType="application/vnd.openxmlformats-officedocument.presentationml.slide+xml"/>
  <Override PartName="/ppt/slides/slide64.xml" ContentType="application/vnd.openxmlformats-officedocument.presentationml.slide+xml"/>
  <Override PartName="/ppt/slides/slide157.xml" ContentType="application/vnd.openxmlformats-officedocument.presentationml.slide+xml"/>
  <Override PartName="/ppt/slides/slide149.xml" ContentType="application/vnd.openxmlformats-officedocument.presentationml.slide+xml"/>
  <Override PartName="/ppt/slides/slide72.xml" ContentType="application/vnd.openxmlformats-officedocument.presentationml.slide+xml"/>
  <Override PartName="/ppt/slides/slide335.xml" ContentType="application/vnd.openxmlformats-officedocument.presentationml.slide+xml"/>
  <Override PartName="/ppt/slides/slide8.xml" ContentType="application/vnd.openxmlformats-officedocument.presentationml.slide+xml"/>
  <Override PartName="/ppt/slides/slide297.xml" ContentType="application/vnd.openxmlformats-officedocument.presentationml.slide+xml"/>
  <Override PartName="/ppt/slides/slide355.xml" ContentType="application/vnd.openxmlformats-officedocument.presentationml.slide+xml"/>
  <Override PartName="/ppt/slides/slide162.xml" ContentType="application/vnd.openxmlformats-officedocument.presentationml.slide+xml"/>
  <Override PartName="/ppt/slides/slide164.xml" ContentType="application/vnd.openxmlformats-officedocument.presentationml.slide+xml"/>
  <Override PartName="/ppt/slides/slide259.xml" ContentType="application/vnd.openxmlformats-officedocument.presentationml.slide+xml"/>
  <Override PartName="/ppt/slides/slide71.xml" ContentType="application/vnd.openxmlformats-officedocument.presentationml.slide+xml"/>
  <Override PartName="/ppt/slides/slide381.xml" ContentType="application/vnd.openxmlformats-officedocument.presentationml.slide+xml"/>
  <Override PartName="/ppt/slides/slide337.xml" ContentType="application/vnd.openxmlformats-officedocument.presentationml.slide+xml"/>
  <Override PartName="/ppt/slides/slide241.xml" ContentType="application/vnd.openxmlformats-officedocument.presentationml.slide+xml"/>
  <Override PartName="/ppt/slides/slide135.xml" ContentType="application/vnd.openxmlformats-officedocument.presentationml.slide+xml"/>
  <Override PartName="/ppt/slides/slide342.xml" ContentType="application/vnd.openxmlformats-officedocument.presentationml.slide+xml"/>
  <Override PartName="/ppt/slides/slide415.xml" ContentType="application/vnd.openxmlformats-officedocument.presentationml.slide+xml"/>
  <Override PartName="/ppt/slides/slide28.xml" ContentType="application/vnd.openxmlformats-officedocument.presentationml.slide+xml"/>
  <Override PartName="/ppt/slides/slide301.xml" ContentType="application/vnd.openxmlformats-officedocument.presentationml.slide+xml"/>
  <Override PartName="/docProps/app.xml" ContentType="application/vnd.openxmlformats-officedocument.extended-properties+xml"/>
  <Override PartName="/ppt/slides/slide356.xml" ContentType="application/vnd.openxmlformats-officedocument.presentationml.slide+xml"/>
  <Override PartName="/ppt/slides/slide316.xml" ContentType="application/vnd.openxmlformats-officedocument.presentationml.slide+xml"/>
  <Override PartName="/ppt/slides/slide343.xml" ContentType="application/vnd.openxmlformats-officedocument.presentationml.slide+xml"/>
  <Override PartName="/ppt/slides/slide47.xml" ContentType="application/vnd.openxmlformats-officedocument.presentationml.slide+xml"/>
  <Override PartName="/ppt/slides/slide244.xml" ContentType="application/vnd.openxmlformats-officedocument.presentationml.slide+xml"/>
  <Override PartName="/ppt/slides/slide235.xml" ContentType="application/vnd.openxmlformats-officedocument.presentationml.slide+xml"/>
  <Override PartName="/ppt/slides/slide327.xml" ContentType="application/vnd.openxmlformats-officedocument.presentationml.slide+xml"/>
  <Override PartName="/ppt/slides/slide188.xml" ContentType="application/vnd.openxmlformats-officedocument.presentationml.slide+xml"/>
  <Override PartName="/ppt/slides/slide286.xml" ContentType="application/vnd.openxmlformats-officedocument.presentationml.slide+xml"/>
  <Override PartName="/ppt/slides/slide141.xml" ContentType="application/vnd.openxmlformats-officedocument.presentationml.slide+xml"/>
  <Override PartName="/ppt/slides/slide352.xml" ContentType="application/vnd.openxmlformats-officedocument.presentationml.slide+xml"/>
  <Override PartName="/ppt/slides/slide412.xml" ContentType="application/vnd.openxmlformats-officedocument.presentationml.slide+xml"/>
  <Override PartName="/ppt/slides/slide200.xml" ContentType="application/vnd.openxmlformats-officedocument.presentationml.slide+xml"/>
  <Override PartName="/ppt/slides/slide382.xml" ContentType="application/vnd.openxmlformats-officedocument.presentationml.slide+xml"/>
  <Override PartName="/ppt/slides/slide234.xml" ContentType="application/vnd.openxmlformats-officedocument.presentationml.slide+xml"/>
  <Override PartName="/ppt/slides/slide240.xml" ContentType="application/vnd.openxmlformats-officedocument.presentationml.slide+xml"/>
  <Override PartName="/ppt/slides/slide97.xml" ContentType="application/vnd.openxmlformats-officedocument.presentationml.slide+xml"/>
  <Override PartName="/ppt/slides/slide161.xml" ContentType="application/vnd.openxmlformats-officedocument.presentationml.slide+xml"/>
  <Override PartName="/ppt/slides/slide211.xml" ContentType="application/vnd.openxmlformats-officedocument.presentationml.slide+xml"/>
  <Override PartName="/ppt/slides/slide231.xml" ContentType="application/vnd.openxmlformats-officedocument.presentationml.slide+xml"/>
  <Override PartName="/ppt/slides/slide92.xml" ContentType="application/vnd.openxmlformats-officedocument.presentationml.slide+xml"/>
  <Override PartName="/ppt/slides/slide124.xml" ContentType="application/vnd.openxmlformats-officedocument.presentationml.slide+xml"/>
  <Override PartName="/ppt/slides/slide167.xml" ContentType="application/vnd.openxmlformats-officedocument.presentationml.slide+xml"/>
  <Override PartName="/ppt/slides/slide300.xml" ContentType="application/vnd.openxmlformats-officedocument.presentationml.slide+xml"/>
  <Override PartName="/ppt/slides/slide268.xml" ContentType="application/vnd.openxmlformats-officedocument.presentationml.slide+xml"/>
  <Override PartName="/ppt/handoutMasters/handoutMaster1.xml" ContentType="application/vnd.openxmlformats-officedocument.presentationml.handoutMaster+xml"/>
  <Override PartName="/ppt/slides/slide182.xml" ContentType="application/vnd.openxmlformats-officedocument.presentationml.slide+xml"/>
  <Override PartName="/ppt/slides/slide351.xml" ContentType="application/vnd.openxmlformats-officedocument.presentationml.slide+xml"/>
  <Override PartName="/ppt/slides/slide406.xml" ContentType="application/vnd.openxmlformats-officedocument.presentationml.slide+xml"/>
  <Override PartName="/ppt/slides/slide263.xml" ContentType="application/vnd.openxmlformats-officedocument.presentationml.slide+xml"/>
  <Override PartName="/ppt/slides/slide115.xml" ContentType="application/vnd.openxmlformats-officedocument.presentationml.slide+xml"/>
  <Override PartName="/ppt/slides/slide390.xml" ContentType="application/vnd.openxmlformats-officedocument.presentationml.slide+xml"/>
  <Override PartName="/ppt/slides/slide78.xml" ContentType="application/vnd.openxmlformats-officedocument.presentationml.slide+xml"/>
  <Override PartName="/ppt/slides/slide309.xml" ContentType="application/vnd.openxmlformats-officedocument.presentationml.slide+xml"/>
  <Override PartName="/ppt/slides/slide320.xml" ContentType="application/vnd.openxmlformats-officedocument.presentationml.slide+xml"/>
  <Override PartName="/ppt/slides/slide416.xml" ContentType="application/vnd.openxmlformats-officedocument.presentationml.slide+xml"/>
  <Override PartName="/ppt/slides/slide43.xml" ContentType="application/vnd.openxmlformats-officedocument.presentationml.slide+xml"/>
  <Override PartName="/ppt/slides/slide133.xml" ContentType="application/vnd.openxmlformats-officedocument.presentationml.slide+xml"/>
  <Override PartName="/ppt/slides/slide341.xml" ContentType="application/vnd.openxmlformats-officedocument.presentationml.slide+xml"/>
  <Override PartName="/ppt/slides/slide375.xml" ContentType="application/vnd.openxmlformats-officedocument.presentationml.slide+xml"/>
  <Override PartName="/ppt/slides/slide207.xml" ContentType="application/vnd.openxmlformats-officedocument.presentationml.slide+xml"/>
  <Default Extension="png" ContentType="image/png"/>
  <Override PartName="/ppt/slides/slide399.xml" ContentType="application/vnd.openxmlformats-officedocument.presentationml.slide+xml"/>
  <Override PartName="/ppt/slides/slide83.xml" ContentType="application/vnd.openxmlformats-officedocument.presentationml.slide+xml"/>
  <Override PartName="/ppt/slides/slide407.xml" ContentType="application/vnd.openxmlformats-officedocument.presentationml.slide+xml"/>
  <Override PartName="/ppt/slides/slide216.xml" ContentType="application/vnd.openxmlformats-officedocument.presentationml.slide+xml"/>
  <Override PartName="/docProps/core.xml" ContentType="application/vnd.openxmlformats-package.core-properties+xml"/>
  <Override PartName="/ppt/slides/slide420.xml" ContentType="application/vnd.openxmlformats-officedocument.presentationml.slide+xml"/>
  <Override PartName="/ppt/slides/slide245.xml" ContentType="application/vnd.openxmlformats-officedocument.presentationml.slide+xml"/>
  <Override PartName="/ppt/slides/slide31.xml" ContentType="application/vnd.openxmlformats-officedocument.presentationml.slide+xml"/>
  <Override PartName="/ppt/slides/slide329.xml" ContentType="application/vnd.openxmlformats-officedocument.presentationml.slide+xml"/>
  <Override PartName="/ppt/slides/slide311.xml" ContentType="application/vnd.openxmlformats-officedocument.presentationml.slide+xml"/>
  <Default Extension="bin" ContentType="application/vnd.openxmlformats-officedocument.presentationml.printerSettings"/>
  <Override PartName="/ppt/slides/slide41.xml" ContentType="application/vnd.openxmlformats-officedocument.presentationml.slide+xml"/>
  <Override PartName="/ppt/slides/slide132.xml" ContentType="application/vnd.openxmlformats-officedocument.presentationml.slide+xml"/>
  <Override PartName="/ppt/slides/slide199.xml" ContentType="application/vnd.openxmlformats-officedocument.presentationml.slide+xml"/>
  <Override PartName="/ppt/slides/slide373.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slides/slide394.xml" ContentType="application/vnd.openxmlformats-officedocument.presentationml.slide+xml"/>
  <Override PartName="/ppt/slides/slide402.xml" ContentType="application/vnd.openxmlformats-officedocument.presentationml.slide+xml"/>
  <Override PartName="/ppt/slides/slide128.xml" ContentType="application/vnd.openxmlformats-officedocument.presentationml.slide+xml"/>
  <Override PartName="/ppt/slides/slide312.xml" ContentType="application/vnd.openxmlformats-officedocument.presentationml.slide+xml"/>
  <Override PartName="/ppt/slides/slide147.xml" ContentType="application/vnd.openxmlformats-officedocument.presentationml.slide+xml"/>
  <Override PartName="/ppt/slides/slide334.xml" ContentType="application/vnd.openxmlformats-officedocument.presentationml.slide+xml"/>
  <Override PartName="/ppt/slides/slide409.xml" ContentType="application/vnd.openxmlformats-officedocument.presentationml.slide+xml"/>
  <Override PartName="/ppt/slides/slide238.xml" ContentType="application/vnd.openxmlformats-officedocument.presentationml.slide+xml"/>
  <Override PartName="/ppt/slides/slide274.xml" ContentType="application/vnd.openxmlformats-officedocument.presentationml.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13.xml" ContentType="application/vnd.openxmlformats-officedocument.presentationml.slide+xml"/>
  <Override PartName="/ppt/slides/slide86.xml" ContentType="application/vnd.openxmlformats-officedocument.presentationml.slide+xml"/>
  <Override PartName="/ppt/slides/slide81.xml" ContentType="application/vnd.openxmlformats-officedocument.presentationml.slide+xml"/>
  <Override PartName="/ppt/slides/slide25.xml" ContentType="application/vnd.openxmlformats-officedocument.presentationml.slide+xml"/>
  <Override PartName="/ppt/slides/slide346.xml" ContentType="application/vnd.openxmlformats-officedocument.presentationml.slide+xml"/>
  <Override PartName="/ppt/slides/slide289.xml" ContentType="application/vnd.openxmlformats-officedocument.presentationml.slide+xml"/>
  <Override PartName="/ppt/slides/slide405.xml" ContentType="application/vnd.openxmlformats-officedocument.presentationml.slide+xml"/>
  <Override PartName="/ppt/slides/slide14.xml" ContentType="application/vnd.openxmlformats-officedocument.presentationml.slide+xml"/>
  <Override PartName="/ppt/slides/slide298.xml" ContentType="application/vnd.openxmlformats-officedocument.presentationml.slide+xml"/>
  <Override PartName="/ppt/slides/slide225.xml" ContentType="application/vnd.openxmlformats-officedocument.presentationml.slide+xml"/>
  <Override PartName="/ppt/slides/slide322.xml" ContentType="application/vnd.openxmlformats-officedocument.presentationml.slide+xml"/>
  <Override PartName="/ppt/slides/slide44.xml" ContentType="application/vnd.openxmlformats-officedocument.presentationml.slide+xml"/>
  <Override PartName="/ppt/slides/slide388.xml" ContentType="application/vnd.openxmlformats-officedocument.presentationml.slide+xml"/>
  <Override PartName="/ppt/slides/slide397.xml" ContentType="application/vnd.openxmlformats-officedocument.presentationml.slide+xml"/>
  <Override PartName="/ppt/slides/slide272.xml" ContentType="application/vnd.openxmlformats-officedocument.presentationml.slide+xml"/>
  <Override PartName="/ppt/slides/slide49.xml" ContentType="application/vnd.openxmlformats-officedocument.presentationml.slide+xml"/>
  <Override PartName="/ppt/slides/slide187.xml" ContentType="application/vnd.openxmlformats-officedocument.presentationml.slide+xml"/>
  <Override PartName="/ppt/slides/slide70.xml" ContentType="application/vnd.openxmlformats-officedocument.presentationml.slide+xml"/>
  <Override PartName="/ppt/slides/slide48.xml" ContentType="application/vnd.openxmlformats-officedocument.presentationml.slide+xml"/>
  <Override PartName="/ppt/slides/slide120.xml" ContentType="application/vnd.openxmlformats-officedocument.presentationml.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slides/slide246.xml" ContentType="application/vnd.openxmlformats-officedocument.presentationml.slide+xml"/>
  <Override PartName="/ppt/slides/slide173.xml" ContentType="application/vnd.openxmlformats-officedocument.presentationml.slide+xml"/>
  <Override PartName="/ppt/slides/slide418.xml" ContentType="application/vnd.openxmlformats-officedocument.presentationml.slide+xml"/>
  <Override PartName="/ppt/slides/slide209.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Override PartName="/ppt/slides/slide159.xml" ContentType="application/vnd.openxmlformats-officedocument.presentationml.slide+xml"/>
  <Override PartName="/ppt/slides/slide236.xml" ContentType="application/vnd.openxmlformats-officedocument.presentationml.slide+xml"/>
  <Override PartName="/ppt/slides/slide230.xml" ContentType="application/vnd.openxmlformats-officedocument.presentationml.slide+xml"/>
  <Override PartName="/ppt/slides/slide237.xml" ContentType="application/vnd.openxmlformats-officedocument.presentationml.slide+xml"/>
  <Override PartName="/ppt/slides/slide181.xml" ContentType="application/vnd.openxmlformats-officedocument.presentationml.slide+xml"/>
  <Override PartName="/ppt/slides/slide376.xml" ContentType="application/vnd.openxmlformats-officedocument.presentationml.slide+xml"/>
  <Override PartName="/ppt/slideLayouts/slideLayout11.xml" ContentType="application/vnd.openxmlformats-officedocument.presentationml.slideLayout+xml"/>
  <Override PartName="/ppt/slides/slide361.xml" ContentType="application/vnd.openxmlformats-officedocument.presentationml.slide+xml"/>
  <Override PartName="/ppt/slides/slide74.xml" ContentType="application/vnd.openxmlformats-officedocument.presentationml.slide+xml"/>
  <Override PartName="/ppt/slides/slide15.xml" ContentType="application/vnd.openxmlformats-officedocument.presentationml.slide+xml"/>
  <Override PartName="/ppt/slides/slide140.xml" ContentType="application/vnd.openxmlformats-officedocument.presentationml.slide+xml"/>
  <Override PartName="/ppt/slides/slide73.xml" ContentType="application/vnd.openxmlformats-officedocument.presentationml.slide+xml"/>
  <Override PartName="/ppt/slides/slide224.xml" ContentType="application/vnd.openxmlformats-officedocument.presentationml.slide+xml"/>
  <Override PartName="/ppt/slides/slide32.xml" ContentType="application/vnd.openxmlformats-officedocument.presentationml.slide+xml"/>
  <Override PartName="/ppt/slides/slide17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3.xml" ContentType="application/vnd.openxmlformats-officedocument.presentationml.slide+xml"/>
  <Override PartName="/ppt/slides/slide348.xml" ContentType="application/vnd.openxmlformats-officedocument.presentationml.slide+xml"/>
  <Override PartName="/ppt/slides/slide126.xml" ContentType="application/vnd.openxmlformats-officedocument.presentationml.slide+xml"/>
  <Override PartName="/ppt/slides/slide243.xml" ContentType="application/vnd.openxmlformats-officedocument.presentationml.slide+xml"/>
  <Override PartName="/ppt/slides/slide278.xml" ContentType="application/vnd.openxmlformats-officedocument.presentationml.slide+xml"/>
  <Override PartName="/ppt/slides/slide395.xml" ContentType="application/vnd.openxmlformats-officedocument.presentationml.slide+xml"/>
  <Override PartName="/ppt/slides/slide22.xml" ContentType="application/vnd.openxmlformats-officedocument.presentationml.slide+xml"/>
  <Override PartName="/ppt/slides/slide292.xml" ContentType="application/vnd.openxmlformats-officedocument.presentationml.slide+xml"/>
  <Override PartName="/ppt/slides/slide305.xml" ContentType="application/vnd.openxmlformats-officedocument.presentationml.slide+xml"/>
  <Override PartName="/ppt/slides/slide30.xml" ContentType="application/vnd.openxmlformats-officedocument.presentationml.slide+xml"/>
  <Override PartName="/ppt/slides/slide364.xml" ContentType="application/vnd.openxmlformats-officedocument.presentationml.slide+xml"/>
  <Override PartName="/ppt/slides/slide262.xml" ContentType="application/vnd.openxmlformats-officedocument.presentationml.slide+xml"/>
  <Override PartName="/ppt/slides/slide314.xml" ContentType="application/vnd.openxmlformats-officedocument.presentationml.slide+xml"/>
  <Override PartName="/ppt/theme/theme3.xml" ContentType="application/vnd.openxmlformats-officedocument.them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s/slide247.xml" ContentType="application/vnd.openxmlformats-officedocument.presentationml.slide+xml"/>
  <Override PartName="/ppt/slides/slide123.xml" ContentType="application/vnd.openxmlformats-officedocument.presentationml.slide+xml"/>
  <Override PartName="/ppt/slides/slide23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51.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151.xml" ContentType="application/vnd.openxmlformats-officedocument.presentationml.slide+xml"/>
  <Override PartName="/ppt/slides/slide288.xml" ContentType="application/vnd.openxmlformats-officedocument.presentationml.slide+xml"/>
  <Override PartName="/ppt/slides/slide121.xml" ContentType="application/vnd.openxmlformats-officedocument.presentationml.slide+xml"/>
  <Override PartName="/ppt/slides/slide214.xml" ContentType="application/vnd.openxmlformats-officedocument.presentationml.slide+xml"/>
  <Override PartName="/ppt/slides/slide310.xml" ContentType="application/vnd.openxmlformats-officedocument.presentationml.slide+xml"/>
  <Override PartName="/ppt/slides/slide319.xml" ContentType="application/vnd.openxmlformats-officedocument.presentationml.slide+xml"/>
  <Override PartName="/ppt/slides/slide391.xml" ContentType="application/vnd.openxmlformats-officedocument.presentationml.slide+xml"/>
  <Override PartName="/ppt/slides/slide419.xml" ContentType="application/vnd.openxmlformats-officedocument.presentationml.slide+xml"/>
  <Override PartName="/ppt/slides/slide87.xml" ContentType="application/vnd.openxmlformats-officedocument.presentationml.slide+xml"/>
  <Override PartName="/ppt/slideLayouts/slideLayout4.xml" ContentType="application/vnd.openxmlformats-officedocument.presentationml.slideLayout+xml"/>
  <Override PartName="/ppt/slides/slide89.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s/slide27.xml" ContentType="application/vnd.openxmlformats-officedocument.presentationml.slide+xml"/>
  <Override PartName="/ppt/slides/slide330.xml" ContentType="application/vnd.openxmlformats-officedocument.presentationml.slide+xml"/>
  <Override PartName="/ppt/slides/slide138.xml" ContentType="application/vnd.openxmlformats-officedocument.presentationml.slide+xml"/>
  <Override PartName="/ppt/slides/slide258.xml" ContentType="application/vnd.openxmlformats-officedocument.presentationml.slide+xml"/>
  <Override PartName="/ppt/slides/slide265.xml" ContentType="application/vnd.openxmlformats-officedocument.presentationml.slide+xml"/>
  <Override PartName="/ppt/slides/slide357.xml" ContentType="application/vnd.openxmlformats-officedocument.presentationml.slide+xml"/>
  <Override PartName="/ppt/slides/slide380.xml" ContentType="application/vnd.openxmlformats-officedocument.presentationml.slide+xml"/>
  <Override PartName="/ppt/slides/slide396.xml" ContentType="application/vnd.openxmlformats-officedocument.presentationml.slide+xml"/>
  <Override PartName="/ppt/slides/slide232.xml" ContentType="application/vnd.openxmlformats-officedocument.presentationml.slide+xml"/>
  <Override PartName="/ppt/slides/slide398.xml" ContentType="application/vnd.openxmlformats-officedocument.presentationml.slide+xml"/>
  <Override PartName="/ppt/slides/slide403.xml" ContentType="application/vnd.openxmlformats-officedocument.presentationml.slide+xml"/>
  <Override PartName="/ppt/slides/slide264.xml" ContentType="application/vnd.openxmlformats-officedocument.presentationml.slide+xml"/>
  <Override PartName="/ppt/slides/slide392.xml" ContentType="application/vnd.openxmlformats-officedocument.presentationml.slide+xml"/>
  <Override PartName="/ppt/slides/slide150.xml" ContentType="application/vnd.openxmlformats-officedocument.presentationml.slide+xml"/>
  <Override PartName="/ppt/slides/slide67.xml" ContentType="application/vnd.openxmlformats-officedocument.presentationml.slide+xml"/>
  <Override PartName="/ppt/slides/slide46.xml" ContentType="application/vnd.openxmlformats-officedocument.presentationml.slide+xml"/>
  <Override PartName="/ppt/slides/slide203.xml" ContentType="application/vnd.openxmlformats-officedocument.presentationml.slide+xml"/>
  <Override PartName="/ppt/slides/slide318.xml" ContentType="application/vnd.openxmlformats-officedocument.presentationml.slide+xml"/>
  <Override PartName="/ppt/slides/slide294.xml" ContentType="application/vnd.openxmlformats-officedocument.presentationml.slide+xml"/>
  <Override PartName="/ppt/slides/slide338.xml" ContentType="application/vnd.openxmlformats-officedocument.presentationml.slide+xml"/>
  <Override PartName="/ppt/slides/slide359.xml" ContentType="application/vnd.openxmlformats-officedocument.presentationml.slide+xml"/>
  <Override PartName="/ppt/slides/slide313.xml" ContentType="application/vnd.openxmlformats-officedocument.presentationml.slide+xml"/>
  <Override PartName="/ppt/slides/slide134.xml" ContentType="application/vnd.openxmlformats-officedocument.presentationml.slide+xml"/>
  <Override PartName="/ppt/slides/slide411.xml" ContentType="application/vnd.openxmlformats-officedocument.presentationml.slide+xml"/>
  <Override PartName="/ppt/slides/slide186.xml" ContentType="application/vnd.openxmlformats-officedocument.presentationml.slide+xml"/>
  <Override PartName="/ppt/slides/slide201.xml" ContentType="application/vnd.openxmlformats-officedocument.presentationml.slide+xml"/>
  <Override PartName="/ppt/slideLayouts/slideLayout5.xml" ContentType="application/vnd.openxmlformats-officedocument.presentationml.slideLayout+xml"/>
  <Override PartName="/ppt/slides/slide331.xml" ContentType="application/vnd.openxmlformats-officedocument.presentationml.slide+xml"/>
  <Override PartName="/ppt/slides/slide290.xml" ContentType="application/vnd.openxmlformats-officedocument.presentationml.slide+xml"/>
  <Override PartName="/ppt/slides/slide119.xml" ContentType="application/vnd.openxmlformats-officedocument.presentationml.slide+xml"/>
  <Override PartName="/ppt/slides/slide386.xml" ContentType="application/vnd.openxmlformats-officedocument.presentationml.slide+xml"/>
  <Override PartName="/ppt/slides/slide354.xml" ContentType="application/vnd.openxmlformats-officedocument.presentationml.slide+xml"/>
  <Override PartName="/ppt/slides/slide136.xml" ContentType="application/vnd.openxmlformats-officedocument.presentationml.slide+xml"/>
  <Override PartName="/ppt/slides/slide139.xml" ContentType="application/vnd.openxmlformats-officedocument.presentationml.slide+xml"/>
  <Override PartName="/ppt/slides/slide257.xml" ContentType="application/vnd.openxmlformats-officedocument.presentationml.slide+xml"/>
  <Override PartName="/ppt/slides/slide378.xml" ContentType="application/vnd.openxmlformats-officedocument.presentationml.slide+xml"/>
  <Override PartName="/ppt/slides/slide106.xml" ContentType="application/vnd.openxmlformats-officedocument.presentationml.slide+xml"/>
  <Override PartName="/ppt/slides/slide271.xml" ContentType="application/vnd.openxmlformats-officedocument.presentationml.slide+xml"/>
  <Override PartName="/ppt/slides/slide179.xml" ContentType="application/vnd.openxmlformats-officedocument.presentationml.slide+xml"/>
  <Override PartName="/ppt/slides/slide251.xml" ContentType="application/vnd.openxmlformats-officedocument.presentationml.slide+xml"/>
  <Override PartName="/ppt/slides/slide226.xml" ContentType="application/vnd.openxmlformats-officedocument.presentationml.slide+xml"/>
  <Override PartName="/ppt/slides/slide277.xml" ContentType="application/vnd.openxmlformats-officedocument.presentationml.slide+xml"/>
  <Override PartName="/ppt/slides/slide377.xml" ContentType="application/vnd.openxmlformats-officedocument.presentationml.slide+xml"/>
  <Override PartName="/ppt/slideLayouts/slideLayout1.xml" ContentType="application/vnd.openxmlformats-officedocument.presentationml.slideLayout+xml"/>
  <Override PartName="/ppt/slides/slide306.xml" ContentType="application/vnd.openxmlformats-officedocument.presentationml.slide+xml"/>
  <Override PartName="/ppt/slides/slide156.xml" ContentType="application/vnd.openxmlformats-officedocument.presentationml.slide+xml"/>
  <Override PartName="/ppt/slides/slide239.xml" ContentType="application/vnd.openxmlformats-officedocument.presentationml.slide+xml"/>
  <Override PartName="/ppt/theme/theme1.xml" ContentType="application/vnd.openxmlformats-officedocument.theme+xml"/>
  <Override PartName="/ppt/slides/slide109.xml" ContentType="application/vnd.openxmlformats-officedocument.presentationml.slide+xml"/>
  <Override PartName="/ppt/slides/slide270.xml" ContentType="application/vnd.openxmlformats-officedocument.presentationml.slide+xml"/>
  <Override PartName="/ppt/slides/slide197.xml" ContentType="application/vnd.openxmlformats-officedocument.presentationml.slide+xml"/>
  <Override PartName="/ppt/slides/slide302.xml" ContentType="application/vnd.openxmlformats-officedocument.presentationml.slide+xml"/>
  <Override PartName="/ppt/slides/slide110.xml" ContentType="application/vnd.openxmlformats-officedocument.presentationml.slide+xml"/>
  <Override PartName="/ppt/slides/slide4.xml" ContentType="application/vnd.openxmlformats-officedocument.presentationml.slide+xml"/>
  <Override PartName="/ppt/slides/slide98.xml" ContentType="application/vnd.openxmlformats-officedocument.presentationml.slide+xml"/>
  <Override PartName="/ppt/slides/slide326.xml" ContentType="application/vnd.openxmlformats-officedocument.presentationml.slide+xml"/>
  <Override PartName="/ppt/slides/slide102.xml" ContentType="application/vnd.openxmlformats-officedocument.presentationml.slide+xml"/>
  <Override PartName="/ppt/slides/slide146.xml" ContentType="application/vnd.openxmlformats-officedocument.presentationml.slide+xml"/>
  <Override PartName="/ppt/slides/slide287.xml" ContentType="application/vnd.openxmlformats-officedocument.presentationml.slide+xml"/>
  <Override PartName="/ppt/slides/slide254.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50.xml" ContentType="application/vnd.openxmlformats-officedocument.presentationml.slide+xml"/>
  <Override PartName="/ppt/slides/slide6.xml" ContentType="application/vnd.openxmlformats-officedocument.presentationml.slide+xml"/>
  <Override PartName="/ppt/slides/slide21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22"/>
  </p:notesMasterIdLst>
  <p:handoutMasterIdLst>
    <p:handoutMasterId r:id="rId4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96"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41" r:id="rId281"/>
    <p:sldId id="535" r:id="rId282"/>
    <p:sldId id="536" r:id="rId283"/>
    <p:sldId id="537" r:id="rId284"/>
    <p:sldId id="538" r:id="rId285"/>
    <p:sldId id="539" r:id="rId286"/>
    <p:sldId id="540"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showGuides="1">
      <p:cViewPr varScale="1">
        <p:scale>
          <a:sx n="127" d="100"/>
          <a:sy n="127" d="100"/>
        </p:scale>
        <p:origin x="-116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3" Type="http://schemas.openxmlformats.org/officeDocument/2006/relationships/slide" Target="slides/slide132.xml"/><Relationship Id="rId121" Type="http://schemas.openxmlformats.org/officeDocument/2006/relationships/slide" Target="slides/slide120.xml"/><Relationship Id="rId178" Type="http://schemas.openxmlformats.org/officeDocument/2006/relationships/slide" Target="slides/slide177.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169" Type="http://schemas.openxmlformats.org/officeDocument/2006/relationships/slide" Target="slides/slide168.xml"/><Relationship Id="rId278" Type="http://schemas.openxmlformats.org/officeDocument/2006/relationships/slide" Target="slides/slide277.xml"/><Relationship Id="rId106" Type="http://schemas.openxmlformats.org/officeDocument/2006/relationships/slide" Target="slides/slide105.xml"/><Relationship Id="rId119" Type="http://schemas.openxmlformats.org/officeDocument/2006/relationships/slide" Target="slides/slide118.xml"/><Relationship Id="rId404" Type="http://schemas.openxmlformats.org/officeDocument/2006/relationships/slide" Target="slides/slide403.xml"/><Relationship Id="rId321" Type="http://schemas.openxmlformats.org/officeDocument/2006/relationships/slide" Target="slides/slide320.xml"/><Relationship Id="rId181" Type="http://schemas.openxmlformats.org/officeDocument/2006/relationships/slide" Target="slides/slide180.xml"/><Relationship Id="rId221" Type="http://schemas.openxmlformats.org/officeDocument/2006/relationships/slide" Target="slides/slide220.xml"/><Relationship Id="rId17" Type="http://schemas.openxmlformats.org/officeDocument/2006/relationships/slide" Target="slides/slide16.xml"/><Relationship Id="rId225" Type="http://schemas.openxmlformats.org/officeDocument/2006/relationships/slide" Target="slides/slide224.xml"/><Relationship Id="rId317" Type="http://schemas.openxmlformats.org/officeDocument/2006/relationships/slide" Target="slides/slide316.xml"/><Relationship Id="rId107" Type="http://schemas.openxmlformats.org/officeDocument/2006/relationships/slide" Target="slides/slide106.xml"/><Relationship Id="rId71" Type="http://schemas.openxmlformats.org/officeDocument/2006/relationships/slide" Target="slides/slide70.xml"/><Relationship Id="rId142" Type="http://schemas.openxmlformats.org/officeDocument/2006/relationships/slide" Target="slides/slide141.xml"/><Relationship Id="rId275" Type="http://schemas.openxmlformats.org/officeDocument/2006/relationships/slide" Target="slides/slide274.xml"/><Relationship Id="rId393" Type="http://schemas.openxmlformats.org/officeDocument/2006/relationships/slide" Target="slides/slide392.xml"/><Relationship Id="rId4" Type="http://schemas.openxmlformats.org/officeDocument/2006/relationships/slide" Target="slides/slide3.xml"/><Relationship Id="rId185" Type="http://schemas.openxmlformats.org/officeDocument/2006/relationships/slide" Target="slides/slide184.xml"/><Relationship Id="rId195" Type="http://schemas.openxmlformats.org/officeDocument/2006/relationships/slide" Target="slides/slide194.xml"/><Relationship Id="rId88" Type="http://schemas.openxmlformats.org/officeDocument/2006/relationships/slide" Target="slides/slide87.xml"/><Relationship Id="rId284" Type="http://schemas.openxmlformats.org/officeDocument/2006/relationships/slide" Target="slides/slide283.xml"/><Relationship Id="rId358" Type="http://schemas.openxmlformats.org/officeDocument/2006/relationships/slide" Target="slides/slide357.xml"/><Relationship Id="rId370" Type="http://schemas.openxmlformats.org/officeDocument/2006/relationships/slide" Target="slides/slide369.xml"/><Relationship Id="rId38" Type="http://schemas.openxmlformats.org/officeDocument/2006/relationships/slide" Target="slides/slide37.xml"/><Relationship Id="rId413" Type="http://schemas.openxmlformats.org/officeDocument/2006/relationships/slide" Target="slides/slide412.xml"/><Relationship Id="rId194" Type="http://schemas.openxmlformats.org/officeDocument/2006/relationships/slide" Target="slides/slide193.xml"/><Relationship Id="rId75" Type="http://schemas.openxmlformats.org/officeDocument/2006/relationships/slide" Target="slides/slide74.xml"/><Relationship Id="rId79" Type="http://schemas.openxmlformats.org/officeDocument/2006/relationships/slide" Target="slides/slide78.xml"/><Relationship Id="rId98" Type="http://schemas.openxmlformats.org/officeDocument/2006/relationships/slide" Target="slides/slide97.xml"/><Relationship Id="rId157" Type="http://schemas.openxmlformats.org/officeDocument/2006/relationships/slide" Target="slides/slide156.xml"/><Relationship Id="rId1" Type="http://schemas.openxmlformats.org/officeDocument/2006/relationships/slideMaster" Target="slideMasters/slideMaster1.xml"/><Relationship Id="rId273" Type="http://schemas.openxmlformats.org/officeDocument/2006/relationships/slide" Target="slides/slide272.xml"/><Relationship Id="rId47" Type="http://schemas.openxmlformats.org/officeDocument/2006/relationships/slide" Target="slides/slide46.xml"/><Relationship Id="rId407" Type="http://schemas.openxmlformats.org/officeDocument/2006/relationships/slide" Target="slides/slide406.xml"/><Relationship Id="rId48" Type="http://schemas.openxmlformats.org/officeDocument/2006/relationships/slide" Target="slides/slide47.xml"/><Relationship Id="rId338" Type="http://schemas.openxmlformats.org/officeDocument/2006/relationships/slide" Target="slides/slide337.xml"/><Relationship Id="rId369" Type="http://schemas.openxmlformats.org/officeDocument/2006/relationships/slide" Target="slides/slide368.xml"/><Relationship Id="rId192" Type="http://schemas.openxmlformats.org/officeDocument/2006/relationships/slide" Target="slides/slide191.xml"/><Relationship Id="rId325" Type="http://schemas.openxmlformats.org/officeDocument/2006/relationships/slide" Target="slides/slide324.xml"/><Relationship Id="rId391" Type="http://schemas.openxmlformats.org/officeDocument/2006/relationships/slide" Target="slides/slide390.xml"/><Relationship Id="rId61" Type="http://schemas.openxmlformats.org/officeDocument/2006/relationships/slide" Target="slides/slide60.xml"/><Relationship Id="rId346" Type="http://schemas.openxmlformats.org/officeDocument/2006/relationships/slide" Target="slides/slide345.xml"/><Relationship Id="rId353" Type="http://schemas.openxmlformats.org/officeDocument/2006/relationships/slide" Target="slides/slide352.xml"/><Relationship Id="rId202" Type="http://schemas.openxmlformats.org/officeDocument/2006/relationships/slide" Target="slides/slide201.xml"/><Relationship Id="rId30" Type="http://schemas.openxmlformats.org/officeDocument/2006/relationships/slide" Target="slides/slide29.xml"/><Relationship Id="rId335" Type="http://schemas.openxmlformats.org/officeDocument/2006/relationships/slide" Target="slides/slide334.xml"/><Relationship Id="rId345" Type="http://schemas.openxmlformats.org/officeDocument/2006/relationships/slide" Target="slides/slide344.xml"/><Relationship Id="rId29" Type="http://schemas.openxmlformats.org/officeDocument/2006/relationships/slide" Target="slides/slide28.xml"/><Relationship Id="rId184" Type="http://schemas.openxmlformats.org/officeDocument/2006/relationships/slide" Target="slides/slide183.xml"/><Relationship Id="rId171" Type="http://schemas.openxmlformats.org/officeDocument/2006/relationships/slide" Target="slides/slide170.xml"/><Relationship Id="rId172" Type="http://schemas.openxmlformats.org/officeDocument/2006/relationships/slide" Target="slides/slide171.xml"/><Relationship Id="rId5" Type="http://schemas.openxmlformats.org/officeDocument/2006/relationships/slide" Target="slides/slide4.xml"/><Relationship Id="rId311" Type="http://schemas.openxmlformats.org/officeDocument/2006/relationships/slide" Target="slides/slide310.xml"/><Relationship Id="rId266" Type="http://schemas.openxmlformats.org/officeDocument/2006/relationships/slide" Target="slides/slide265.xml"/><Relationship Id="rId425" Type="http://schemas.openxmlformats.org/officeDocument/2006/relationships/presProps" Target="presProps.xml"/><Relationship Id="rId312" Type="http://schemas.openxmlformats.org/officeDocument/2006/relationships/slide" Target="slides/slide311.xml"/><Relationship Id="rId415" Type="http://schemas.openxmlformats.org/officeDocument/2006/relationships/slide" Target="slides/slide414.xml"/><Relationship Id="rId320" Type="http://schemas.openxmlformats.org/officeDocument/2006/relationships/slide" Target="slides/slide319.xml"/><Relationship Id="rId130" Type="http://schemas.openxmlformats.org/officeDocument/2006/relationships/slide" Target="slides/slide129.xml"/><Relationship Id="rId233" Type="http://schemas.openxmlformats.org/officeDocument/2006/relationships/slide" Target="slides/slide232.xml"/><Relationship Id="rId199" Type="http://schemas.openxmlformats.org/officeDocument/2006/relationships/slide" Target="slides/slide198.xml"/><Relationship Id="rId411" Type="http://schemas.openxmlformats.org/officeDocument/2006/relationships/slide" Target="slides/slide410.xml"/><Relationship Id="rId63" Type="http://schemas.openxmlformats.org/officeDocument/2006/relationships/slide" Target="slides/slide62.xml"/><Relationship Id="rId237" Type="http://schemas.openxmlformats.org/officeDocument/2006/relationships/slide" Target="slides/slide236.xml"/><Relationship Id="rId105" Type="http://schemas.openxmlformats.org/officeDocument/2006/relationships/slide" Target="slides/slide104.xml"/><Relationship Id="rId127" Type="http://schemas.openxmlformats.org/officeDocument/2006/relationships/slide" Target="slides/slide126.xml"/><Relationship Id="rId399" Type="http://schemas.openxmlformats.org/officeDocument/2006/relationships/slide" Target="slides/slide398.xml"/><Relationship Id="rId42" Type="http://schemas.openxmlformats.org/officeDocument/2006/relationships/slide" Target="slides/slide41.xml"/><Relationship Id="rId313" Type="http://schemas.openxmlformats.org/officeDocument/2006/relationships/slide" Target="slides/slide312.xml"/><Relationship Id="rId285" Type="http://schemas.openxmlformats.org/officeDocument/2006/relationships/slide" Target="slides/slide284.xml"/><Relationship Id="rId226" Type="http://schemas.openxmlformats.org/officeDocument/2006/relationships/slide" Target="slides/slide225.xml"/><Relationship Id="rId117" Type="http://schemas.openxmlformats.org/officeDocument/2006/relationships/slide" Target="slides/slide116.xml"/><Relationship Id="rId314" Type="http://schemas.openxmlformats.org/officeDocument/2006/relationships/slide" Target="slides/slide313.xml"/><Relationship Id="rId363" Type="http://schemas.openxmlformats.org/officeDocument/2006/relationships/slide" Target="slides/slide362.xml"/><Relationship Id="rId112" Type="http://schemas.openxmlformats.org/officeDocument/2006/relationships/slide" Target="slides/slide111.xml"/><Relationship Id="rId290" Type="http://schemas.openxmlformats.org/officeDocument/2006/relationships/slide" Target="slides/slide289.xml"/><Relationship Id="rId367" Type="http://schemas.openxmlformats.org/officeDocument/2006/relationships/slide" Target="slides/slide366.xml"/><Relationship Id="rId376" Type="http://schemas.openxmlformats.org/officeDocument/2006/relationships/slide" Target="slides/slide375.xml"/><Relationship Id="rId414" Type="http://schemas.openxmlformats.org/officeDocument/2006/relationships/slide" Target="slides/slide413.xml"/><Relationship Id="rId197" Type="http://schemas.openxmlformats.org/officeDocument/2006/relationships/slide" Target="slides/slide196.xml"/><Relationship Id="rId57" Type="http://schemas.openxmlformats.org/officeDocument/2006/relationships/slide" Target="slides/slide56.xml"/><Relationship Id="rId259" Type="http://schemas.openxmlformats.org/officeDocument/2006/relationships/slide" Target="slides/slide258.xml"/><Relationship Id="rId348" Type="http://schemas.openxmlformats.org/officeDocument/2006/relationships/slide" Target="slides/slide347.xml"/><Relationship Id="rId55" Type="http://schemas.openxmlformats.org/officeDocument/2006/relationships/slide" Target="slides/slide54.xml"/><Relationship Id="rId416" Type="http://schemas.openxmlformats.org/officeDocument/2006/relationships/slide" Target="slides/slide415.xml"/><Relationship Id="rId215" Type="http://schemas.openxmlformats.org/officeDocument/2006/relationships/slide" Target="slides/slide214.xml"/><Relationship Id="rId384" Type="http://schemas.openxmlformats.org/officeDocument/2006/relationships/slide" Target="slides/slide383.xml"/><Relationship Id="rId381" Type="http://schemas.openxmlformats.org/officeDocument/2006/relationships/slide" Target="slides/slide380.xml"/><Relationship Id="rId125" Type="http://schemas.openxmlformats.org/officeDocument/2006/relationships/slide" Target="slides/slide124.xml"/><Relationship Id="rId76" Type="http://schemas.openxmlformats.org/officeDocument/2006/relationships/slide" Target="slides/slide75.xml"/><Relationship Id="rId193" Type="http://schemas.openxmlformats.org/officeDocument/2006/relationships/slide" Target="slides/slide192.xml"/><Relationship Id="rId329" Type="http://schemas.openxmlformats.org/officeDocument/2006/relationships/slide" Target="slides/slide328.xml"/><Relationship Id="rId396" Type="http://schemas.openxmlformats.org/officeDocument/2006/relationships/slide" Target="slides/slide395.xml"/><Relationship Id="rId428" Type="http://schemas.openxmlformats.org/officeDocument/2006/relationships/tableStyles" Target="tableStyles.xml"/><Relationship Id="rId8" Type="http://schemas.openxmlformats.org/officeDocument/2006/relationships/slide" Target="slides/slide7.xml"/><Relationship Id="rId37" Type="http://schemas.openxmlformats.org/officeDocument/2006/relationships/slide" Target="slides/slide36.xml"/><Relationship Id="rId113" Type="http://schemas.openxmlformats.org/officeDocument/2006/relationships/slide" Target="slides/slide112.xml"/><Relationship Id="rId229" Type="http://schemas.openxmlformats.org/officeDocument/2006/relationships/slide" Target="slides/slide228.xml"/><Relationship Id="rId286" Type="http://schemas.openxmlformats.org/officeDocument/2006/relationships/slide" Target="slides/slide285.xml"/><Relationship Id="rId417" Type="http://schemas.openxmlformats.org/officeDocument/2006/relationships/slide" Target="slides/slide416.xml"/><Relationship Id="rId349" Type="http://schemas.openxmlformats.org/officeDocument/2006/relationships/slide" Target="slides/slide348.xml"/><Relationship Id="rId245" Type="http://schemas.openxmlformats.org/officeDocument/2006/relationships/slide" Target="slides/slide244.xml"/><Relationship Id="rId26" Type="http://schemas.openxmlformats.org/officeDocument/2006/relationships/slide" Target="slides/slide25.xml"/><Relationship Id="rId143" Type="http://schemas.openxmlformats.org/officeDocument/2006/relationships/slide" Target="slides/slide142.xml"/><Relationship Id="rId204" Type="http://schemas.openxmlformats.org/officeDocument/2006/relationships/slide" Target="slides/slide203.xml"/><Relationship Id="rId355" Type="http://schemas.openxmlformats.org/officeDocument/2006/relationships/slide" Target="slides/slide354.xml"/><Relationship Id="rId68" Type="http://schemas.openxmlformats.org/officeDocument/2006/relationships/slide" Target="slides/slide67.xml"/><Relationship Id="rId93" Type="http://schemas.openxmlformats.org/officeDocument/2006/relationships/slide" Target="slides/slide92.xml"/><Relationship Id="rId162" Type="http://schemas.openxmlformats.org/officeDocument/2006/relationships/slide" Target="slides/slide161.xml"/><Relationship Id="rId326" Type="http://schemas.openxmlformats.org/officeDocument/2006/relationships/slide" Target="slides/slide325.xml"/><Relationship Id="rId424" Type="http://schemas.openxmlformats.org/officeDocument/2006/relationships/printerSettings" Target="printerSettings/printerSettings1.bin"/><Relationship Id="rId288" Type="http://schemas.openxmlformats.org/officeDocument/2006/relationships/slide" Target="slides/slide287.xml"/><Relationship Id="rId251" Type="http://schemas.openxmlformats.org/officeDocument/2006/relationships/slide" Target="slides/slide250.xml"/><Relationship Id="rId188" Type="http://schemas.openxmlformats.org/officeDocument/2006/relationships/slide" Target="slides/slide187.xml"/><Relationship Id="rId319" Type="http://schemas.openxmlformats.org/officeDocument/2006/relationships/slide" Target="slides/slide318.xml"/><Relationship Id="rId25" Type="http://schemas.openxmlformats.org/officeDocument/2006/relationships/slide" Target="slides/slide24.xml"/><Relationship Id="rId365" Type="http://schemas.openxmlformats.org/officeDocument/2006/relationships/slide" Target="slides/slide364.xml"/><Relationship Id="rId122" Type="http://schemas.openxmlformats.org/officeDocument/2006/relationships/slide" Target="slides/slide121.xml"/><Relationship Id="rId116" Type="http://schemas.openxmlformats.org/officeDocument/2006/relationships/slide" Target="slides/slide115.xml"/><Relationship Id="rId183" Type="http://schemas.openxmlformats.org/officeDocument/2006/relationships/slide" Target="slides/slide182.xml"/><Relationship Id="rId96" Type="http://schemas.openxmlformats.org/officeDocument/2006/relationships/slide" Target="slides/slide95.xml"/><Relationship Id="rId50" Type="http://schemas.openxmlformats.org/officeDocument/2006/relationships/slide" Target="slides/slide49.xml"/><Relationship Id="rId118" Type="http://schemas.openxmlformats.org/officeDocument/2006/relationships/slide" Target="slides/slide117.xml"/><Relationship Id="rId180" Type="http://schemas.openxmlformats.org/officeDocument/2006/relationships/slide" Target="slides/slide179.xml"/><Relationship Id="rId231" Type="http://schemas.openxmlformats.org/officeDocument/2006/relationships/slide" Target="slides/slide230.xml"/><Relationship Id="rId240" Type="http://schemas.openxmlformats.org/officeDocument/2006/relationships/slide" Target="slides/slide239.xml"/><Relationship Id="rId270" Type="http://schemas.openxmlformats.org/officeDocument/2006/relationships/slide" Target="slides/slide269.xml"/><Relationship Id="rId351" Type="http://schemas.openxmlformats.org/officeDocument/2006/relationships/slide" Target="slides/slide350.xml"/><Relationship Id="rId276" Type="http://schemas.openxmlformats.org/officeDocument/2006/relationships/slide" Target="slides/slide275.xml"/><Relationship Id="rId316" Type="http://schemas.openxmlformats.org/officeDocument/2006/relationships/slide" Target="slides/slide315.xml"/><Relationship Id="rId124" Type="http://schemas.openxmlformats.org/officeDocument/2006/relationships/slide" Target="slides/slide123.xml"/><Relationship Id="rId268" Type="http://schemas.openxmlformats.org/officeDocument/2006/relationships/slide" Target="slides/slide267.xml"/><Relationship Id="rId397" Type="http://schemas.openxmlformats.org/officeDocument/2006/relationships/slide" Target="slides/slide396.xml"/><Relationship Id="rId427" Type="http://schemas.openxmlformats.org/officeDocument/2006/relationships/theme" Target="theme/theme1.xml"/><Relationship Id="rId148" Type="http://schemas.openxmlformats.org/officeDocument/2006/relationships/slide" Target="slides/slide147.xml"/><Relationship Id="rId159" Type="http://schemas.openxmlformats.org/officeDocument/2006/relationships/slide" Target="slides/slide158.xml"/><Relationship Id="rId352" Type="http://schemas.openxmlformats.org/officeDocument/2006/relationships/slide" Target="slides/slide351.xml"/><Relationship Id="rId20" Type="http://schemas.openxmlformats.org/officeDocument/2006/relationships/slide" Target="slides/slide19.xml"/><Relationship Id="rId140" Type="http://schemas.openxmlformats.org/officeDocument/2006/relationships/slide" Target="slides/slide139.xml"/><Relationship Id="rId302" Type="http://schemas.openxmlformats.org/officeDocument/2006/relationships/slide" Target="slides/slide301.xml"/><Relationship Id="rId72" Type="http://schemas.openxmlformats.org/officeDocument/2006/relationships/slide" Target="slides/slide71.xml"/><Relationship Id="rId35" Type="http://schemas.openxmlformats.org/officeDocument/2006/relationships/slide" Target="slides/slide3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56" Type="http://schemas.openxmlformats.org/officeDocument/2006/relationships/slide" Target="slides/slide55.xml"/><Relationship Id="rId132" Type="http://schemas.openxmlformats.org/officeDocument/2006/relationships/slide" Target="slides/slide131.xml"/><Relationship Id="rId32" Type="http://schemas.openxmlformats.org/officeDocument/2006/relationships/slide" Target="slides/slide31.xml"/><Relationship Id="rId13" Type="http://schemas.openxmlformats.org/officeDocument/2006/relationships/slide" Target="slides/slide12.xml"/><Relationship Id="rId191" Type="http://schemas.openxmlformats.org/officeDocument/2006/relationships/slide" Target="slides/slide190.xml"/><Relationship Id="rId298" Type="http://schemas.openxmlformats.org/officeDocument/2006/relationships/slide" Target="slides/slide297.xml"/><Relationship Id="rId258" Type="http://schemas.openxmlformats.org/officeDocument/2006/relationships/slide" Target="slides/slide257.xml"/><Relationship Id="rId54" Type="http://schemas.openxmlformats.org/officeDocument/2006/relationships/slide" Target="slides/slide53.xml"/><Relationship Id="rId101" Type="http://schemas.openxmlformats.org/officeDocument/2006/relationships/slide" Target="slides/slide100.xml"/><Relationship Id="rId155" Type="http://schemas.openxmlformats.org/officeDocument/2006/relationships/slide" Target="slides/slide154.xml"/><Relationship Id="rId203" Type="http://schemas.openxmlformats.org/officeDocument/2006/relationships/slide" Target="slides/slide202.xml"/><Relationship Id="rId239" Type="http://schemas.openxmlformats.org/officeDocument/2006/relationships/slide" Target="slides/slide238.xml"/><Relationship Id="rId412" Type="http://schemas.openxmlformats.org/officeDocument/2006/relationships/slide" Target="slides/slide411.xml"/><Relationship Id="rId305" Type="http://schemas.openxmlformats.org/officeDocument/2006/relationships/slide" Target="slides/slide304.xml"/><Relationship Id="rId315" Type="http://schemas.openxmlformats.org/officeDocument/2006/relationships/slide" Target="slides/slide314.xml"/><Relationship Id="rId344" Type="http://schemas.openxmlformats.org/officeDocument/2006/relationships/slide" Target="slides/slide343.xml"/><Relationship Id="rId280" Type="http://schemas.openxmlformats.org/officeDocument/2006/relationships/slide" Target="slides/slide279.xml"/><Relationship Id="rId410" Type="http://schemas.openxmlformats.org/officeDocument/2006/relationships/slide" Target="slides/slide409.xml"/><Relationship Id="rId83" Type="http://schemas.openxmlformats.org/officeDocument/2006/relationships/slide" Target="slides/slide82.xml"/><Relationship Id="rId173" Type="http://schemas.openxmlformats.org/officeDocument/2006/relationships/slide" Target="slides/slide172.xml"/><Relationship Id="rId252" Type="http://schemas.openxmlformats.org/officeDocument/2006/relationships/slide" Target="slides/slide251.xml"/><Relationship Id="rId243" Type="http://schemas.openxmlformats.org/officeDocument/2006/relationships/slide" Target="slides/slide242.xml"/><Relationship Id="rId386" Type="http://schemas.openxmlformats.org/officeDocument/2006/relationships/slide" Target="slides/slide385.xml"/><Relationship Id="rId220" Type="http://schemas.openxmlformats.org/officeDocument/2006/relationships/slide" Target="slides/slide219.xml"/><Relationship Id="rId373" Type="http://schemas.openxmlformats.org/officeDocument/2006/relationships/slide" Target="slides/slide372.xml"/><Relationship Id="rId201" Type="http://schemas.openxmlformats.org/officeDocument/2006/relationships/slide" Target="slides/slide200.xml"/><Relationship Id="rId179" Type="http://schemas.openxmlformats.org/officeDocument/2006/relationships/slide" Target="slides/slide178.xml"/><Relationship Id="rId165" Type="http://schemas.openxmlformats.org/officeDocument/2006/relationships/slide" Target="slides/slide164.xml"/><Relationship Id="rId187" Type="http://schemas.openxmlformats.org/officeDocument/2006/relationships/slide" Target="slides/slide186.xml"/><Relationship Id="rId330" Type="http://schemas.openxmlformats.org/officeDocument/2006/relationships/slide" Target="slides/slide329.xml"/><Relationship Id="rId262" Type="http://schemas.openxmlformats.org/officeDocument/2006/relationships/slide" Target="slides/slide261.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341" Type="http://schemas.openxmlformats.org/officeDocument/2006/relationships/slide" Target="slides/slide340.xml"/><Relationship Id="rId45" Type="http://schemas.openxmlformats.org/officeDocument/2006/relationships/slide" Target="slides/slide44.xml"/><Relationship Id="rId58" Type="http://schemas.openxmlformats.org/officeDocument/2006/relationships/slide" Target="slides/slide57.xml"/><Relationship Id="rId150" Type="http://schemas.openxmlformats.org/officeDocument/2006/relationships/slide" Target="slides/slide149.xml"/><Relationship Id="rId149" Type="http://schemas.openxmlformats.org/officeDocument/2006/relationships/slide" Target="slides/slide148.xml"/><Relationship Id="rId129" Type="http://schemas.openxmlformats.org/officeDocument/2006/relationships/slide" Target="slides/slide128.xml"/><Relationship Id="rId409" Type="http://schemas.openxmlformats.org/officeDocument/2006/relationships/slide" Target="slides/slide408.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307" Type="http://schemas.openxmlformats.org/officeDocument/2006/relationships/slide" Target="slides/slide306.xml"/><Relationship Id="rId109" Type="http://schemas.openxmlformats.org/officeDocument/2006/relationships/slide" Target="slides/slide108.xml"/><Relationship Id="rId371" Type="http://schemas.openxmlformats.org/officeDocument/2006/relationships/slide" Target="slides/slide370.xml"/><Relationship Id="rId86" Type="http://schemas.openxmlformats.org/officeDocument/2006/relationships/slide" Target="slides/slide85.xml"/><Relationship Id="rId238" Type="http://schemas.openxmlformats.org/officeDocument/2006/relationships/slide" Target="slides/slide237.xml"/><Relationship Id="rId59" Type="http://schemas.openxmlformats.org/officeDocument/2006/relationships/slide" Target="slides/slide58.xml"/><Relationship Id="rId66" Type="http://schemas.openxmlformats.org/officeDocument/2006/relationships/slide" Target="slides/slide65.xml"/><Relationship Id="rId418" Type="http://schemas.openxmlformats.org/officeDocument/2006/relationships/slide" Target="slides/slide417.xml"/><Relationship Id="rId135" Type="http://schemas.openxmlformats.org/officeDocument/2006/relationships/slide" Target="slides/slide134.xml"/><Relationship Id="rId34" Type="http://schemas.openxmlformats.org/officeDocument/2006/relationships/slide" Target="slides/slide33.xml"/><Relationship Id="rId40" Type="http://schemas.openxmlformats.org/officeDocument/2006/relationships/slide" Target="slides/slide39.xml"/><Relationship Id="rId200" Type="http://schemas.openxmlformats.org/officeDocument/2006/relationships/slide" Target="slides/slide199.xml"/><Relationship Id="rId241" Type="http://schemas.openxmlformats.org/officeDocument/2006/relationships/slide" Target="slides/slide240.xml"/><Relationship Id="rId274" Type="http://schemas.openxmlformats.org/officeDocument/2006/relationships/slide" Target="slides/slide273.xml"/><Relationship Id="rId139" Type="http://schemas.openxmlformats.org/officeDocument/2006/relationships/slide" Target="slides/slide138.xml"/><Relationship Id="rId65" Type="http://schemas.openxmlformats.org/officeDocument/2006/relationships/slide" Target="slides/slide64.xml"/><Relationship Id="rId141" Type="http://schemas.openxmlformats.org/officeDocument/2006/relationships/slide" Target="slides/slide140.xml"/><Relationship Id="rId327" Type="http://schemas.openxmlformats.org/officeDocument/2006/relationships/slide" Target="slides/slide326.xml"/><Relationship Id="rId164" Type="http://schemas.openxmlformats.org/officeDocument/2006/relationships/slide" Target="slides/slide163.xml"/><Relationship Id="rId300" Type="http://schemas.openxmlformats.org/officeDocument/2006/relationships/slide" Target="slides/slide299.xml"/><Relationship Id="rId123" Type="http://schemas.openxmlformats.org/officeDocument/2006/relationships/slide" Target="slides/slide122.xml"/><Relationship Id="rId366" Type="http://schemas.openxmlformats.org/officeDocument/2006/relationships/slide" Target="slides/slide365.xml"/><Relationship Id="rId11" Type="http://schemas.openxmlformats.org/officeDocument/2006/relationships/slide" Target="slides/slide10.xml"/><Relationship Id="rId292" Type="http://schemas.openxmlformats.org/officeDocument/2006/relationships/slide" Target="slides/slide291.xml"/><Relationship Id="rId33" Type="http://schemas.openxmlformats.org/officeDocument/2006/relationships/slide" Target="slides/slide32.xml"/><Relationship Id="rId299" Type="http://schemas.openxmlformats.org/officeDocument/2006/relationships/slide" Target="slides/slide298.xml"/><Relationship Id="rId91" Type="http://schemas.openxmlformats.org/officeDocument/2006/relationships/slide" Target="slides/slide90.xml"/><Relationship Id="rId421" Type="http://schemas.openxmlformats.org/officeDocument/2006/relationships/slide" Target="slides/slide420.xml"/><Relationship Id="rId296" Type="http://schemas.openxmlformats.org/officeDocument/2006/relationships/slide" Target="slides/slide295.xml"/><Relationship Id="rId385" Type="http://schemas.openxmlformats.org/officeDocument/2006/relationships/slide" Target="slides/slide384.xml"/><Relationship Id="rId15" Type="http://schemas.openxmlformats.org/officeDocument/2006/relationships/slide" Target="slides/slide14.xml"/><Relationship Id="rId380" Type="http://schemas.openxmlformats.org/officeDocument/2006/relationships/slide" Target="slides/slide379.xml"/><Relationship Id="rId277" Type="http://schemas.openxmlformats.org/officeDocument/2006/relationships/slide" Target="slides/slide276.xml"/><Relationship Id="rId242" Type="http://schemas.openxmlformats.org/officeDocument/2006/relationships/slide" Target="slides/slide241.xml"/><Relationship Id="rId267" Type="http://schemas.openxmlformats.org/officeDocument/2006/relationships/slide" Target="slides/slide266.xml"/><Relationship Id="rId70" Type="http://schemas.openxmlformats.org/officeDocument/2006/relationships/slide" Target="slides/slide69.xml"/><Relationship Id="rId94" Type="http://schemas.openxmlformats.org/officeDocument/2006/relationships/slide" Target="slides/slide93.xml"/><Relationship Id="rId390" Type="http://schemas.openxmlformats.org/officeDocument/2006/relationships/slide" Target="slides/slide389.xml"/><Relationship Id="rId354" Type="http://schemas.openxmlformats.org/officeDocument/2006/relationships/slide" Target="slides/slide353.xml"/><Relationship Id="rId261" Type="http://schemas.openxmlformats.org/officeDocument/2006/relationships/slide" Target="slides/slide260.xml"/><Relationship Id="rId138" Type="http://schemas.openxmlformats.org/officeDocument/2006/relationships/slide" Target="slides/slide137.xml"/><Relationship Id="rId128" Type="http://schemas.openxmlformats.org/officeDocument/2006/relationships/slide" Target="slides/slide127.xml"/><Relationship Id="rId359" Type="http://schemas.openxmlformats.org/officeDocument/2006/relationships/slide" Target="slides/slide358.xml"/><Relationship Id="rId389" Type="http://schemas.openxmlformats.org/officeDocument/2006/relationships/slide" Target="slides/slide388.xml"/><Relationship Id="rId422" Type="http://schemas.openxmlformats.org/officeDocument/2006/relationships/notesMaster" Target="notesMasters/notesMaster1.xml"/><Relationship Id="rId394" Type="http://schemas.openxmlformats.org/officeDocument/2006/relationships/slide" Target="slides/slide393.xml"/><Relationship Id="rId295" Type="http://schemas.openxmlformats.org/officeDocument/2006/relationships/slide" Target="slides/slide294.xml"/><Relationship Id="rId205" Type="http://schemas.openxmlformats.org/officeDocument/2006/relationships/slide" Target="slides/slide204.xml"/><Relationship Id="rId324" Type="http://schemas.openxmlformats.org/officeDocument/2006/relationships/slide" Target="slides/slide323.xml"/><Relationship Id="rId89" Type="http://schemas.openxmlformats.org/officeDocument/2006/relationships/slide" Target="slides/slide88.xml"/><Relationship Id="rId114" Type="http://schemas.openxmlformats.org/officeDocument/2006/relationships/slide" Target="slides/slide113.xml"/><Relationship Id="rId426" Type="http://schemas.openxmlformats.org/officeDocument/2006/relationships/viewProps" Target="viewProps.xml"/><Relationship Id="rId272" Type="http://schemas.openxmlformats.org/officeDocument/2006/relationships/slide" Target="slides/slide271.xml"/><Relationship Id="rId360" Type="http://schemas.openxmlformats.org/officeDocument/2006/relationships/slide" Target="slides/slide359.xml"/><Relationship Id="rId382" Type="http://schemas.openxmlformats.org/officeDocument/2006/relationships/slide" Target="slides/slide381.xml"/><Relationship Id="rId336" Type="http://schemas.openxmlformats.org/officeDocument/2006/relationships/slide" Target="slides/slide335.xml"/><Relationship Id="rId176" Type="http://schemas.openxmlformats.org/officeDocument/2006/relationships/slide" Target="slides/slide175.xml"/><Relationship Id="rId2" Type="http://schemas.openxmlformats.org/officeDocument/2006/relationships/slide" Target="slides/slide1.xml"/><Relationship Id="rId257" Type="http://schemas.openxmlformats.org/officeDocument/2006/relationships/slide" Target="slides/slide256.xml"/><Relationship Id="rId144" Type="http://schemas.openxmlformats.org/officeDocument/2006/relationships/slide" Target="slides/slide143.xml"/><Relationship Id="rId111" Type="http://schemas.openxmlformats.org/officeDocument/2006/relationships/slide" Target="slides/slide110.xml"/><Relationship Id="rId97" Type="http://schemas.openxmlformats.org/officeDocument/2006/relationships/slide" Target="slides/slide96.xml"/><Relationship Id="rId408" Type="http://schemas.openxmlformats.org/officeDocument/2006/relationships/slide" Target="slides/slide407.xml"/><Relationship Id="rId342" Type="http://schemas.openxmlformats.org/officeDocument/2006/relationships/slide" Target="slides/slide341.xml"/><Relationship Id="rId281" Type="http://schemas.openxmlformats.org/officeDocument/2006/relationships/slide" Target="slides/slide280.xml"/><Relationship Id="rId152" Type="http://schemas.openxmlformats.org/officeDocument/2006/relationships/slide" Target="slides/slide151.xml"/><Relationship Id="rId214" Type="http://schemas.openxmlformats.org/officeDocument/2006/relationships/slide" Target="slides/slide213.xml"/><Relationship Id="rId177" Type="http://schemas.openxmlformats.org/officeDocument/2006/relationships/slide" Target="slides/slide176.xml"/><Relationship Id="rId24" Type="http://schemas.openxmlformats.org/officeDocument/2006/relationships/slide" Target="slides/slide23.xml"/><Relationship Id="rId260" Type="http://schemas.openxmlformats.org/officeDocument/2006/relationships/slide" Target="slides/slide259.xml"/><Relationship Id="rId52" Type="http://schemas.openxmlformats.org/officeDocument/2006/relationships/slide" Target="slides/slide51.xml"/><Relationship Id="rId170" Type="http://schemas.openxmlformats.org/officeDocument/2006/relationships/slide" Target="slides/slide169.xml"/><Relationship Id="rId190" Type="http://schemas.openxmlformats.org/officeDocument/2006/relationships/slide" Target="slides/slide189.xml"/><Relationship Id="rId318" Type="http://schemas.openxmlformats.org/officeDocument/2006/relationships/slide" Target="slides/slide317.xml"/><Relationship Id="rId246" Type="http://schemas.openxmlformats.org/officeDocument/2006/relationships/slide" Target="slides/slide245.xml"/><Relationship Id="rId289" Type="http://schemas.openxmlformats.org/officeDocument/2006/relationships/slide" Target="slides/slide288.xml"/><Relationship Id="rId163" Type="http://schemas.openxmlformats.org/officeDocument/2006/relationships/slide" Target="slides/slide162.xml"/><Relationship Id="rId304" Type="http://schemas.openxmlformats.org/officeDocument/2006/relationships/slide" Target="slides/slide303.xml"/><Relationship Id="rId23" Type="http://schemas.openxmlformats.org/officeDocument/2006/relationships/slide" Target="slides/slide22.xml"/><Relationship Id="rId136" Type="http://schemas.openxmlformats.org/officeDocument/2006/relationships/slide" Target="slides/slide135.xml"/><Relationship Id="rId228" Type="http://schemas.openxmlformats.org/officeDocument/2006/relationships/slide" Target="slides/slide227.xml"/><Relationship Id="rId146" Type="http://schemas.openxmlformats.org/officeDocument/2006/relationships/slide" Target="slides/slide145.xml"/><Relationship Id="rId406" Type="http://schemas.openxmlformats.org/officeDocument/2006/relationships/slide" Target="slides/slide405.xml"/><Relationship Id="rId208" Type="http://schemas.openxmlformats.org/officeDocument/2006/relationships/slide" Target="slides/slide207.xml"/><Relationship Id="rId230" Type="http://schemas.openxmlformats.org/officeDocument/2006/relationships/slide" Target="slides/slide229.xml"/><Relationship Id="rId402" Type="http://schemas.openxmlformats.org/officeDocument/2006/relationships/slide" Target="slides/slide401.xml"/><Relationship Id="rId213" Type="http://schemas.openxmlformats.org/officeDocument/2006/relationships/slide" Target="slides/slide212.xml"/><Relationship Id="rId41" Type="http://schemas.openxmlformats.org/officeDocument/2006/relationships/slide" Target="slides/slide40.xml"/><Relationship Id="rId392" Type="http://schemas.openxmlformats.org/officeDocument/2006/relationships/slide" Target="slides/slide391.xml"/><Relationship Id="rId400" Type="http://schemas.openxmlformats.org/officeDocument/2006/relationships/slide" Target="slides/slide399.xml"/><Relationship Id="rId331" Type="http://schemas.openxmlformats.org/officeDocument/2006/relationships/slide" Target="slides/slide330.xml"/><Relationship Id="rId156" Type="http://schemas.openxmlformats.org/officeDocument/2006/relationships/slide" Target="slides/slide155.xml"/><Relationship Id="rId222" Type="http://schemas.openxmlformats.org/officeDocument/2006/relationships/slide" Target="slides/slide221.xml"/><Relationship Id="rId247" Type="http://schemas.openxmlformats.org/officeDocument/2006/relationships/slide" Target="slides/slide246.xml"/><Relationship Id="rId362" Type="http://schemas.openxmlformats.org/officeDocument/2006/relationships/slide" Target="slides/slide361.xml"/><Relationship Id="rId153" Type="http://schemas.openxmlformats.org/officeDocument/2006/relationships/slide" Target="slides/slide152.xml"/><Relationship Id="rId77" Type="http://schemas.openxmlformats.org/officeDocument/2006/relationships/slide" Target="slides/slide76.xml"/><Relationship Id="rId339" Type="http://schemas.openxmlformats.org/officeDocument/2006/relationships/slide" Target="slides/slide338.xml"/><Relationship Id="rId244" Type="http://schemas.openxmlformats.org/officeDocument/2006/relationships/slide" Target="slides/slide243.xml"/><Relationship Id="rId158" Type="http://schemas.openxmlformats.org/officeDocument/2006/relationships/slide" Target="slides/slide157.xml"/><Relationship Id="rId161" Type="http://schemas.openxmlformats.org/officeDocument/2006/relationships/slide" Target="slides/slide160.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34" Type="http://schemas.openxmlformats.org/officeDocument/2006/relationships/slide" Target="slides/slide133.xml"/><Relationship Id="rId182" Type="http://schemas.openxmlformats.org/officeDocument/2006/relationships/slide" Target="slides/slide181.xml"/><Relationship Id="rId340" Type="http://schemas.openxmlformats.org/officeDocument/2006/relationships/slide" Target="slides/slide339.xml"/><Relationship Id="rId419" Type="http://schemas.openxmlformats.org/officeDocument/2006/relationships/slide" Target="slides/slide418.xml"/><Relationship Id="rId210" Type="http://schemas.openxmlformats.org/officeDocument/2006/relationships/slide" Target="slides/slide209.xml"/><Relationship Id="rId347" Type="http://schemas.openxmlformats.org/officeDocument/2006/relationships/slide" Target="slides/slide346.xml"/><Relationship Id="rId303" Type="http://schemas.openxmlformats.org/officeDocument/2006/relationships/slide" Target="slides/slide302.xml"/><Relationship Id="rId227" Type="http://schemas.openxmlformats.org/officeDocument/2006/relationships/slide" Target="slides/slide226.xml"/><Relationship Id="rId36" Type="http://schemas.openxmlformats.org/officeDocument/2006/relationships/slide" Target="slides/slide35.xml"/><Relationship Id="rId395" Type="http://schemas.openxmlformats.org/officeDocument/2006/relationships/slide" Target="slides/slide394.xml"/><Relationship Id="rId67" Type="http://schemas.openxmlformats.org/officeDocument/2006/relationships/slide" Target="slides/slide66.xml"/><Relationship Id="rId110" Type="http://schemas.openxmlformats.org/officeDocument/2006/relationships/slide" Target="slides/slide109.xml"/><Relationship Id="rId263" Type="http://schemas.openxmlformats.org/officeDocument/2006/relationships/slide" Target="slides/slide262.xml"/><Relationship Id="rId308" Type="http://schemas.openxmlformats.org/officeDocument/2006/relationships/slide" Target="slides/slide307.xml"/><Relationship Id="rId108" Type="http://schemas.openxmlformats.org/officeDocument/2006/relationships/slide" Target="slides/slide107.xml"/><Relationship Id="rId322" Type="http://schemas.openxmlformats.org/officeDocument/2006/relationships/slide" Target="slides/slide321.xml"/><Relationship Id="rId271" Type="http://schemas.openxmlformats.org/officeDocument/2006/relationships/slide" Target="slides/slide270.xml"/><Relationship Id="rId387" Type="http://schemas.openxmlformats.org/officeDocument/2006/relationships/slide" Target="slides/slide386.xml"/><Relationship Id="rId151" Type="http://schemas.openxmlformats.org/officeDocument/2006/relationships/slide" Target="slides/slide150.xml"/><Relationship Id="rId217" Type="http://schemas.openxmlformats.org/officeDocument/2006/relationships/slide" Target="slides/slide216.xml"/><Relationship Id="rId383" Type="http://schemas.openxmlformats.org/officeDocument/2006/relationships/slide" Target="slides/slide382.xml"/><Relationship Id="rId198" Type="http://schemas.openxmlformats.org/officeDocument/2006/relationships/slide" Target="slides/slide197.xml"/><Relationship Id="rId279" Type="http://schemas.openxmlformats.org/officeDocument/2006/relationships/slide" Target="slides/slide278.xml"/><Relationship Id="rId357" Type="http://schemas.openxmlformats.org/officeDocument/2006/relationships/slide" Target="slides/slide356.xml"/><Relationship Id="rId78" Type="http://schemas.openxmlformats.org/officeDocument/2006/relationships/slide" Target="slides/slide77.xml"/><Relationship Id="rId154" Type="http://schemas.openxmlformats.org/officeDocument/2006/relationships/slide" Target="slides/slide153.xml"/><Relationship Id="rId168" Type="http://schemas.openxmlformats.org/officeDocument/2006/relationships/slide" Target="slides/slide167.xml"/><Relationship Id="rId175" Type="http://schemas.openxmlformats.org/officeDocument/2006/relationships/slide" Target="slides/slide174.xml"/><Relationship Id="rId350" Type="http://schemas.openxmlformats.org/officeDocument/2006/relationships/slide" Target="slides/slide349.xml"/><Relationship Id="rId21" Type="http://schemas.openxmlformats.org/officeDocument/2006/relationships/slide" Target="slides/slide20.xml"/><Relationship Id="rId223" Type="http://schemas.openxmlformats.org/officeDocument/2006/relationships/slide" Target="slides/slide222.xml"/><Relationship Id="rId64" Type="http://schemas.openxmlformats.org/officeDocument/2006/relationships/slide" Target="slides/slide63.xml"/><Relationship Id="rId60" Type="http://schemas.openxmlformats.org/officeDocument/2006/relationships/slide" Target="slides/slide59.xml"/><Relationship Id="rId333" Type="http://schemas.openxmlformats.org/officeDocument/2006/relationships/slide" Target="slides/slide332.xml"/><Relationship Id="rId283" Type="http://schemas.openxmlformats.org/officeDocument/2006/relationships/slide" Target="slides/slide282.xml"/><Relationship Id="rId189" Type="http://schemas.openxmlformats.org/officeDocument/2006/relationships/slide" Target="slides/slide188.xml"/><Relationship Id="rId375" Type="http://schemas.openxmlformats.org/officeDocument/2006/relationships/slide" Target="slides/slide374.xml"/><Relationship Id="rId10" Type="http://schemas.openxmlformats.org/officeDocument/2006/relationships/slide" Target="slides/slide9.xml"/><Relationship Id="rId372" Type="http://schemas.openxmlformats.org/officeDocument/2006/relationships/slide" Target="slides/slide371.xml"/><Relationship Id="rId368" Type="http://schemas.openxmlformats.org/officeDocument/2006/relationships/slide" Target="slides/slide367.xml"/><Relationship Id="rId232" Type="http://schemas.openxmlformats.org/officeDocument/2006/relationships/slide" Target="slides/slide231.xml"/><Relationship Id="rId160" Type="http://schemas.openxmlformats.org/officeDocument/2006/relationships/slide" Target="slides/slide159.xml"/><Relationship Id="rId301" Type="http://schemas.openxmlformats.org/officeDocument/2006/relationships/slide" Target="slides/slide300.xml"/><Relationship Id="rId332" Type="http://schemas.openxmlformats.org/officeDocument/2006/relationships/slide" Target="slides/slide331.xml"/><Relationship Id="rId28" Type="http://schemas.openxmlformats.org/officeDocument/2006/relationships/slide" Target="slides/slide27.xml"/><Relationship Id="rId323" Type="http://schemas.openxmlformats.org/officeDocument/2006/relationships/slide" Target="slides/slide322.xml"/><Relationship Id="rId405" Type="http://schemas.openxmlformats.org/officeDocument/2006/relationships/slide" Target="slides/slide404.xml"/><Relationship Id="rId361" Type="http://schemas.openxmlformats.org/officeDocument/2006/relationships/slide" Target="slides/slide360.xml"/><Relationship Id="rId82" Type="http://schemas.openxmlformats.org/officeDocument/2006/relationships/slide" Target="slides/slide81.xml"/><Relationship Id="rId69" Type="http://schemas.openxmlformats.org/officeDocument/2006/relationships/slide" Target="slides/slide68.xml"/><Relationship Id="rId337" Type="http://schemas.openxmlformats.org/officeDocument/2006/relationships/slide" Target="slides/slide336.xml"/><Relationship Id="rId147" Type="http://schemas.openxmlformats.org/officeDocument/2006/relationships/slide" Target="slides/slide146.xml"/><Relationship Id="rId206" Type="http://schemas.openxmlformats.org/officeDocument/2006/relationships/slide" Target="slides/slide205.xml"/><Relationship Id="rId293" Type="http://schemas.openxmlformats.org/officeDocument/2006/relationships/slide" Target="slides/slide292.xml"/><Relationship Id="rId253" Type="http://schemas.openxmlformats.org/officeDocument/2006/relationships/slide" Target="slides/slide252.xml"/><Relationship Id="rId398" Type="http://schemas.openxmlformats.org/officeDocument/2006/relationships/slide" Target="slides/slide397.xml"/><Relationship Id="rId219" Type="http://schemas.openxmlformats.org/officeDocument/2006/relationships/slide" Target="slides/slide218.xml"/><Relationship Id="rId256" Type="http://schemas.openxmlformats.org/officeDocument/2006/relationships/slide" Target="slides/slide255.xml"/><Relationship Id="rId248" Type="http://schemas.openxmlformats.org/officeDocument/2006/relationships/slide" Target="slides/slide247.xml"/><Relationship Id="rId235" Type="http://schemas.openxmlformats.org/officeDocument/2006/relationships/slide" Target="slides/slide234.xml"/><Relationship Id="rId269" Type="http://schemas.openxmlformats.org/officeDocument/2006/relationships/slide" Target="slides/slide268.xml"/><Relationship Id="rId166" Type="http://schemas.openxmlformats.org/officeDocument/2006/relationships/slide" Target="slides/slide165.xml"/><Relationship Id="rId53" Type="http://schemas.openxmlformats.org/officeDocument/2006/relationships/slide" Target="slides/slide52.xml"/><Relationship Id="rId84" Type="http://schemas.openxmlformats.org/officeDocument/2006/relationships/slide" Target="slides/slide83.xml"/><Relationship Id="rId310" Type="http://schemas.openxmlformats.org/officeDocument/2006/relationships/slide" Target="slides/slide309.xml"/><Relationship Id="rId334" Type="http://schemas.openxmlformats.org/officeDocument/2006/relationships/slide" Target="slides/slide333.xml"/><Relationship Id="rId186" Type="http://schemas.openxmlformats.org/officeDocument/2006/relationships/slide" Target="slides/slide185.xml"/><Relationship Id="rId374" Type="http://schemas.openxmlformats.org/officeDocument/2006/relationships/slide" Target="slides/slide373.xml"/><Relationship Id="rId216" Type="http://schemas.openxmlformats.org/officeDocument/2006/relationships/slide" Target="slides/slide215.xml"/><Relationship Id="rId343" Type="http://schemas.openxmlformats.org/officeDocument/2006/relationships/slide" Target="slides/slide342.xml"/><Relationship Id="rId22" Type="http://schemas.openxmlformats.org/officeDocument/2006/relationships/slide" Target="slides/slide21.xml"/><Relationship Id="rId377" Type="http://schemas.openxmlformats.org/officeDocument/2006/relationships/slide" Target="slides/slide376.xml"/><Relationship Id="rId207" Type="http://schemas.openxmlformats.org/officeDocument/2006/relationships/slide" Target="slides/slide206.xml"/><Relationship Id="rId95" Type="http://schemas.openxmlformats.org/officeDocument/2006/relationships/slide" Target="slides/slide94.xml"/><Relationship Id="rId264" Type="http://schemas.openxmlformats.org/officeDocument/2006/relationships/slide" Target="slides/slide263.xml"/><Relationship Id="rId309" Type="http://schemas.openxmlformats.org/officeDocument/2006/relationships/slide" Target="slides/slide308.xml"/><Relationship Id="rId39" Type="http://schemas.openxmlformats.org/officeDocument/2006/relationships/slide" Target="slides/slide38.xml"/><Relationship Id="rId209" Type="http://schemas.openxmlformats.org/officeDocument/2006/relationships/slide" Target="slides/slide208.xml"/><Relationship Id="rId43" Type="http://schemas.openxmlformats.org/officeDocument/2006/relationships/slide" Target="slides/slide42.xml"/><Relationship Id="rId297" Type="http://schemas.openxmlformats.org/officeDocument/2006/relationships/slide" Target="slides/slide296.xml"/><Relationship Id="rId104" Type="http://schemas.openxmlformats.org/officeDocument/2006/relationships/slide" Target="slides/slide103.xml"/><Relationship Id="rId282" Type="http://schemas.openxmlformats.org/officeDocument/2006/relationships/slide" Target="slides/slide281.xml"/><Relationship Id="rId211" Type="http://schemas.openxmlformats.org/officeDocument/2006/relationships/slide" Target="slides/slide210.xml"/><Relationship Id="rId90" Type="http://schemas.openxmlformats.org/officeDocument/2006/relationships/slide" Target="slides/slide89.xml"/><Relationship Id="rId306" Type="http://schemas.openxmlformats.org/officeDocument/2006/relationships/slide" Target="slides/slide305.xml"/><Relationship Id="rId85" Type="http://schemas.openxmlformats.org/officeDocument/2006/relationships/slide" Target="slides/slide84.xml"/><Relationship Id="rId9" Type="http://schemas.openxmlformats.org/officeDocument/2006/relationships/slide" Target="slides/slide8.xml"/><Relationship Id="rId291" Type="http://schemas.openxmlformats.org/officeDocument/2006/relationships/slide" Target="slides/slide290.xml"/><Relationship Id="rId14" Type="http://schemas.openxmlformats.org/officeDocument/2006/relationships/slide" Target="slides/slide13.xml"/><Relationship Id="rId103" Type="http://schemas.openxmlformats.org/officeDocument/2006/relationships/slide" Target="slides/slide102.xml"/><Relationship Id="rId379" Type="http://schemas.openxmlformats.org/officeDocument/2006/relationships/slide" Target="slides/slide378.xml"/><Relationship Id="rId92" Type="http://schemas.openxmlformats.org/officeDocument/2006/relationships/slide" Target="slides/slide91.xml"/><Relationship Id="rId73" Type="http://schemas.openxmlformats.org/officeDocument/2006/relationships/slide" Target="slides/slide72.xml"/><Relationship Id="rId420" Type="http://schemas.openxmlformats.org/officeDocument/2006/relationships/slide" Target="slides/slide419.xml"/><Relationship Id="rId145" Type="http://schemas.openxmlformats.org/officeDocument/2006/relationships/slide" Target="slides/slide144.xml"/><Relationship Id="rId234" Type="http://schemas.openxmlformats.org/officeDocument/2006/relationships/slide" Target="slides/slide233.xml"/><Relationship Id="rId401" Type="http://schemas.openxmlformats.org/officeDocument/2006/relationships/slide" Target="slides/slide400.xml"/><Relationship Id="rId46" Type="http://schemas.openxmlformats.org/officeDocument/2006/relationships/slide" Target="slides/slide45.xml"/><Relationship Id="rId81" Type="http://schemas.openxmlformats.org/officeDocument/2006/relationships/slide" Target="slides/slide80.xml"/><Relationship Id="rId51" Type="http://schemas.openxmlformats.org/officeDocument/2006/relationships/slide" Target="slides/slide50.xml"/><Relationship Id="rId224" Type="http://schemas.openxmlformats.org/officeDocument/2006/relationships/slide" Target="slides/slide223.xml"/><Relationship Id="rId250" Type="http://schemas.openxmlformats.org/officeDocument/2006/relationships/slide" Target="slides/slide249.xml"/><Relationship Id="rId388" Type="http://schemas.openxmlformats.org/officeDocument/2006/relationships/slide" Target="slides/slide387.xml"/><Relationship Id="rId212" Type="http://schemas.openxmlformats.org/officeDocument/2006/relationships/slide" Target="slides/slide211.xml"/><Relationship Id="rId328" Type="http://schemas.openxmlformats.org/officeDocument/2006/relationships/slide" Target="slides/slide327.xml"/><Relationship Id="rId254" Type="http://schemas.openxmlformats.org/officeDocument/2006/relationships/slide" Target="slides/slide253.xml"/><Relationship Id="rId218" Type="http://schemas.openxmlformats.org/officeDocument/2006/relationships/slide" Target="slides/slide217.xml"/><Relationship Id="rId249" Type="http://schemas.openxmlformats.org/officeDocument/2006/relationships/slide" Target="slides/slide248.xml"/><Relationship Id="rId423" Type="http://schemas.openxmlformats.org/officeDocument/2006/relationships/handoutMaster" Target="handoutMasters/handoutMaster1.xml"/><Relationship Id="rId174" Type="http://schemas.openxmlformats.org/officeDocument/2006/relationships/slide" Target="slides/slide173.xml"/><Relationship Id="rId364" Type="http://schemas.openxmlformats.org/officeDocument/2006/relationships/slide" Target="slides/slide363.xml"/><Relationship Id="rId12" Type="http://schemas.openxmlformats.org/officeDocument/2006/relationships/slide" Target="slides/slide11.xml"/><Relationship Id="rId255" Type="http://schemas.openxmlformats.org/officeDocument/2006/relationships/slide" Target="slides/slide254.xml"/><Relationship Id="rId137" Type="http://schemas.openxmlformats.org/officeDocument/2006/relationships/slide" Target="slides/slide136.xml"/><Relationship Id="rId3" Type="http://schemas.openxmlformats.org/officeDocument/2006/relationships/slide" Target="slides/slide2.xml"/><Relationship Id="rId196" Type="http://schemas.openxmlformats.org/officeDocument/2006/relationships/slide" Target="slides/slide195.xml"/><Relationship Id="rId356" Type="http://schemas.openxmlformats.org/officeDocument/2006/relationships/slide" Target="slides/slide355.xml"/><Relationship Id="rId100" Type="http://schemas.openxmlformats.org/officeDocument/2006/relationships/slide" Target="slides/slide99.xml"/><Relationship Id="rId287" Type="http://schemas.openxmlformats.org/officeDocument/2006/relationships/slide" Target="slides/slide286.xml"/><Relationship Id="rId294" Type="http://schemas.openxmlformats.org/officeDocument/2006/relationships/slide" Target="slides/slide293.xml"/><Relationship Id="rId115" Type="http://schemas.openxmlformats.org/officeDocument/2006/relationships/slide" Target="slides/slide114.xml"/><Relationship Id="rId16" Type="http://schemas.openxmlformats.org/officeDocument/2006/relationships/slide" Target="slides/slide15.xml"/><Relationship Id="rId403" Type="http://schemas.openxmlformats.org/officeDocument/2006/relationships/slide" Target="slides/slide402.xml"/><Relationship Id="rId131" Type="http://schemas.openxmlformats.org/officeDocument/2006/relationships/slide" Target="slides/slide130.xml"/><Relationship Id="rId378" Type="http://schemas.openxmlformats.org/officeDocument/2006/relationships/slide" Target="slides/slide377.xml"/><Relationship Id="rId167" Type="http://schemas.openxmlformats.org/officeDocument/2006/relationships/slide" Target="slides/slide166.xml"/><Relationship Id="rId236" Type="http://schemas.openxmlformats.org/officeDocument/2006/relationships/slide" Target="slides/slide235.xml"/><Relationship Id="rId265" Type="http://schemas.openxmlformats.org/officeDocument/2006/relationships/slide" Target="slides/slide2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9F59F59-A373-3042-AC87-A71D7D0EECED}" type="datetime1">
              <a:rPr lang="en-US"/>
              <a:pPr>
                <a:defRPr/>
              </a:pPr>
              <a:t>3/31/09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E9EACA8-90A5-1140-B95D-EE546D0E77C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8FCCFF3-0207-D94B-A07B-B92E41C0FE5F}" type="datetime1">
              <a:rPr lang="en-US"/>
              <a:pPr>
                <a:defRPr/>
              </a:pPr>
              <a:t>3/31/09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238EA5A-0CDA-9446-A2EA-972D4652110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155E40-FD01-6441-B922-0B9638FB8571}" type="datetime1">
              <a:rPr lang="en-US"/>
              <a:pPr>
                <a:defRPr/>
              </a:pPr>
              <a:t>3/31/09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F052F5-2684-594A-8552-EE178E7A85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A9E48F-C825-AA45-8024-1F16E2CD3AA1}" type="datetime1">
              <a:rPr lang="en-US"/>
              <a:pPr>
                <a:defRPr/>
              </a:pPr>
              <a:t>3/31/09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82F06-B5A1-4643-9EED-D33FDF4747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0ED8AC-9461-064D-A089-0C6D51A232CC}" type="datetime1">
              <a:rPr lang="en-US"/>
              <a:pPr>
                <a:defRPr/>
              </a:pPr>
              <a:t>3/31/09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077D40-36BE-4543-B50F-B9E03BDC0D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0C79D8-A84A-DC4B-90CB-23A497B42BE5}" type="datetime1">
              <a:rPr lang="en-US"/>
              <a:pPr>
                <a:defRPr/>
              </a:pPr>
              <a:t>3/31/09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80D28D-6ADA-994F-A975-8A343105B3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FBC59F-1452-7444-8D06-35BDBF039CAE}" type="datetime1">
              <a:rPr lang="en-US"/>
              <a:pPr>
                <a:defRPr/>
              </a:pPr>
              <a:t>3/31/09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F548B9-2BD9-7643-A5BB-EB4BFB5FEE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066A0F-336A-BA49-99A3-654CB865483B}" type="datetime1">
              <a:rPr lang="en-US"/>
              <a:pPr>
                <a:defRPr/>
              </a:pPr>
              <a:t>3/31/09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0B59C9-ED04-9E46-9B51-3C2E21508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184FFC-4A7C-1043-A64A-11984A4A4991}" type="datetime1">
              <a:rPr lang="en-US"/>
              <a:pPr>
                <a:defRPr/>
              </a:pPr>
              <a:t>3/31/09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C2D3C4-4472-B24F-BE50-CC1FB127CB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896154-5D11-6C4B-8542-E9B8655D1776}" type="datetime1">
              <a:rPr lang="en-US"/>
              <a:pPr>
                <a:defRPr/>
              </a:pPr>
              <a:t>3/31/09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47BB0B-AD94-C546-8500-F2A7CBD2EC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68871E-1912-ED4D-80DA-CEF2739F6519}" type="datetime1">
              <a:rPr lang="en-US"/>
              <a:pPr>
                <a:defRPr/>
              </a:pPr>
              <a:t>3/31/09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32B598-E7D7-5648-BE6A-FB59CA09EF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4C2101-AC61-B349-A60C-166E150545AB}" type="datetime1">
              <a:rPr lang="en-US"/>
              <a:pPr>
                <a:defRPr/>
              </a:pPr>
              <a:t>3/31/09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659AD6-497F-0649-B9F8-311C32D72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2A303E-AE8E-234E-806D-5824C6A7621B}" type="datetime1">
              <a:rPr lang="en-US"/>
              <a:pPr>
                <a:defRPr/>
              </a:pPr>
              <a:t>3/31/09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820221-6E88-2346-B1E3-676002E922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3D1F4F2-49F4-0B4D-9B16-A67BE5F81ED2}" type="datetime1">
              <a:rPr lang="en-US"/>
              <a:pPr>
                <a:defRPr/>
              </a:pPr>
              <a:t>3/31/09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00DC184-8C0F-E441-8C83-A90A411748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fontAlgn="base">
        <a:spcBef>
          <a:spcPct val="20000"/>
        </a:spcBef>
        <a:spcAft>
          <a:spcPct val="0"/>
        </a:spcAft>
        <a:buFont typeface="Arial" pitchFamily="-111"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fontAlgn="base">
        <a:spcBef>
          <a:spcPct val="20000"/>
        </a:spcBef>
        <a:spcAft>
          <a:spcPct val="0"/>
        </a:spcAft>
        <a:buFont typeface="Arial" pitchFamily="-111" charset="0"/>
        <a:buChar char="–"/>
        <a:defRPr sz="2800" kern="1200">
          <a:solidFill>
            <a:schemeClr val="tx1"/>
          </a:solidFill>
          <a:latin typeface="+mn-lt"/>
          <a:ea typeface="ＭＳ Ｐゴシック" pitchFamily="-111" charset="-128"/>
          <a:cs typeface="+mn-cs"/>
        </a:defRPr>
      </a:lvl2pPr>
      <a:lvl3pPr marL="1143000" indent="-228600" algn="l" defTabSz="457200" rtl="0" fontAlgn="base">
        <a:spcBef>
          <a:spcPct val="20000"/>
        </a:spcBef>
        <a:spcAft>
          <a:spcPct val="0"/>
        </a:spcAft>
        <a:buFont typeface="Arial" pitchFamily="-111" charset="0"/>
        <a:buChar char="•"/>
        <a:defRPr sz="2400" kern="1200">
          <a:solidFill>
            <a:schemeClr val="tx1"/>
          </a:solidFill>
          <a:latin typeface="+mn-lt"/>
          <a:ea typeface="ＭＳ Ｐゴシック" pitchFamily="-111" charset="-128"/>
          <a:cs typeface="+mn-cs"/>
        </a:defRPr>
      </a:lvl3pPr>
      <a:lvl4pPr marL="1600200" indent="-228600" algn="l" defTabSz="457200" rtl="0" fontAlgn="base">
        <a:spcBef>
          <a:spcPct val="20000"/>
        </a:spcBef>
        <a:spcAft>
          <a:spcPct val="0"/>
        </a:spcAft>
        <a:buFont typeface="Arial" pitchFamily="-111" charset="0"/>
        <a:buChar char="–"/>
        <a:defRPr sz="2000" kern="1200">
          <a:solidFill>
            <a:schemeClr val="tx1"/>
          </a:solidFill>
          <a:latin typeface="+mn-lt"/>
          <a:ea typeface="ＭＳ Ｐゴシック" pitchFamily="-111" charset="-128"/>
          <a:cs typeface="+mn-cs"/>
        </a:defRPr>
      </a:lvl4pPr>
      <a:lvl5pPr marL="2057400" indent="-228600" algn="l" defTabSz="457200" rtl="0" fontAlgn="base">
        <a:spcBef>
          <a:spcPct val="20000"/>
        </a:spcBef>
        <a:spcAft>
          <a:spcPct val="0"/>
        </a:spcAft>
        <a:buFont typeface="Arial" pitchFamily="-111"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5.png"/><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5.png"/><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6" Type="http://schemas.openxmlformats.org/officeDocument/2006/relationships/image" Target="../media/image79.pn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76.png"/><Relationship Id="rId5" Type="http://schemas.openxmlformats.org/officeDocument/2006/relationships/image" Target="../media/image78.png"/></Relationships>
</file>

<file path=ppt/slides/_rels/slide214.xml.rels><?xml version="1.0" encoding="UTF-8" standalone="yes"?>
<Relationships xmlns="http://schemas.openxmlformats.org/package/2006/relationships"><Relationship Id="rId6" Type="http://schemas.openxmlformats.org/officeDocument/2006/relationships/image" Target="../media/image79.pn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76.png"/><Relationship Id="rId5" Type="http://schemas.openxmlformats.org/officeDocument/2006/relationships/image" Target="../media/image78.png"/></Relationships>
</file>

<file path=ppt/slides/_rels/slide2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b="1" i="1" dirty="0" smtClean="0">
                <a:effectLst>
                  <a:outerShdw blurRad="38100" dist="38100" dir="2700000" algn="tl">
                    <a:srgbClr val="000000">
                      <a:alpha val="43137"/>
                    </a:srgbClr>
                  </a:outerShdw>
                </a:effectLst>
                <a:ea typeface="+mj-ea"/>
                <a:cs typeface="+mj-cs"/>
              </a:rPr>
              <a:t>Regents Chemistry</a:t>
            </a:r>
            <a:endParaRPr lang="en-US" b="1" i="1" dirty="0">
              <a:effectLst>
                <a:outerShdw blurRad="38100" dist="38100" dir="2700000" algn="tl">
                  <a:srgbClr val="000000">
                    <a:alpha val="43137"/>
                  </a:srgbClr>
                </a:outerShdw>
              </a:effectLst>
              <a:ea typeface="+mj-ea"/>
              <a:cs typeface="+mj-cs"/>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b="1" i="1" dirty="0" smtClean="0">
                <a:solidFill>
                  <a:schemeClr val="tx1"/>
                </a:solidFill>
                <a:effectLst>
                  <a:outerShdw blurRad="38100" dist="38100" dir="2700000" algn="tl">
                    <a:srgbClr val="000000">
                      <a:alpha val="43137"/>
                    </a:srgbClr>
                  </a:outerShdw>
                </a:effectLst>
                <a:ea typeface="+mn-ea"/>
                <a:cs typeface="+mn-cs"/>
              </a:rPr>
              <a:t>REVIEW</a:t>
            </a:r>
            <a:endParaRPr lang="en-US" b="1" i="1" dirty="0">
              <a:solidFill>
                <a:schemeClr val="tx1"/>
              </a:solidFill>
              <a:effectLst>
                <a:outerShdw blurRad="38100" dist="38100" dir="2700000" algn="tl">
                  <a:srgbClr val="000000">
                    <a:alpha val="43137"/>
                  </a:srgbClr>
                </a:outerShdw>
              </a:effectLst>
              <a:ea typeface="+mn-ea"/>
              <a:cs typeface="+mn-cs"/>
            </a:endParaRPr>
          </a:p>
        </p:txBody>
      </p:sp>
      <p:sp>
        <p:nvSpPr>
          <p:cNvPr id="4" name="TextBox 3"/>
          <p:cNvSpPr txBox="1"/>
          <p:nvPr/>
        </p:nvSpPr>
        <p:spPr>
          <a:xfrm>
            <a:off x="533400" y="6248400"/>
            <a:ext cx="1630363" cy="276225"/>
          </a:xfrm>
          <a:prstGeom prst="rect">
            <a:avLst/>
          </a:prstGeom>
          <a:noFill/>
        </p:spPr>
        <p:txBody>
          <a:bodyPr wrap="none">
            <a:spAutoFit/>
          </a:bodyPr>
          <a:lstStyle/>
          <a:p>
            <a:pPr fontAlgn="auto">
              <a:spcBef>
                <a:spcPts val="0"/>
              </a:spcBef>
              <a:spcAft>
                <a:spcPts val="0"/>
              </a:spcAft>
              <a:defRPr/>
            </a:pPr>
            <a:r>
              <a:rPr lang="en-US" sz="1200" b="1" i="1" dirty="0">
                <a:effectLst>
                  <a:outerShdw blurRad="38100" dist="38100" dir="2700000" algn="tl">
                    <a:srgbClr val="000000">
                      <a:alpha val="43137"/>
                    </a:srgbClr>
                  </a:outerShdw>
                </a:effectLst>
                <a:latin typeface="+mn-lt"/>
                <a:ea typeface="+mn-ea"/>
                <a:cs typeface="+mn-cs"/>
              </a:rPr>
              <a:t>Kenneth E. Schnobrich</a:t>
            </a:r>
          </a:p>
        </p:txBody>
      </p:sp>
      <p:sp>
        <p:nvSpPr>
          <p:cNvPr id="5" name="Slide Number Placeholder 4"/>
          <p:cNvSpPr>
            <a:spLocks noGrp="1"/>
          </p:cNvSpPr>
          <p:nvPr>
            <p:ph type="sldNum" sz="quarter" idx="12"/>
          </p:nvPr>
        </p:nvSpPr>
        <p:spPr/>
        <p:txBody>
          <a:bodyPr/>
          <a:lstStyle/>
          <a:p>
            <a:pPr>
              <a:defRPr/>
            </a:pPr>
            <a:fld id="{4A7AD5FB-AA21-484A-ACDD-E24FF516051F}" type="slidenum">
              <a:rPr lang="en-US"/>
              <a:pPr>
                <a:defRPr/>
              </a:pPr>
              <a:t>1</a:t>
            </a:fld>
            <a:endParaRPr lang="en-US"/>
          </a:p>
        </p:txBody>
      </p:sp>
      <p:sp>
        <p:nvSpPr>
          <p:cNvPr id="6" name="TextBox 5"/>
          <p:cNvSpPr txBox="1"/>
          <p:nvPr/>
        </p:nvSpPr>
        <p:spPr>
          <a:xfrm>
            <a:off x="2971800" y="4419600"/>
            <a:ext cx="3535363" cy="473075"/>
          </a:xfrm>
          <a:prstGeom prst="rect">
            <a:avLst/>
          </a:prstGeom>
          <a:noFill/>
        </p:spPr>
        <p:txBody>
          <a:bodyPr>
            <a:spAutoFit/>
          </a:bodyPr>
          <a:lstStyle/>
          <a:p>
            <a:pPr algn="ctr" fontAlgn="auto">
              <a:spcBef>
                <a:spcPts val="0"/>
              </a:spcBef>
              <a:spcAft>
                <a:spcPts val="0"/>
              </a:spcAft>
              <a:defRPr/>
            </a:pPr>
            <a:r>
              <a:rPr lang="en-US" sz="1200" b="1" i="1" dirty="0">
                <a:effectLst>
                  <a:outerShdw blurRad="38100" dist="38100" dir="2700000" algn="tl">
                    <a:srgbClr val="000000">
                      <a:alpha val="43137"/>
                    </a:srgbClr>
                  </a:outerShdw>
                </a:effectLst>
                <a:latin typeface="+mn-lt"/>
                <a:ea typeface="+mn-ea"/>
                <a:cs typeface="+mn-cs"/>
              </a:rPr>
              <a:t>*Diagrams and some questions from NYS Chemistry Regents exams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All atoms of the unstable nuclides listed in this table have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An odd number of neutrons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An odd number of protons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More neutrons than protons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More protons than neutrons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90" name="TextBox 10"/>
          <p:cNvSpPr txBox="1">
            <a:spLocks noChangeArrowheads="1"/>
          </p:cNvSpPr>
          <p:nvPr/>
        </p:nvSpPr>
        <p:spPr bwMode="auto">
          <a:xfrm>
            <a:off x="685800" y="32766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above indicates the stability of six nuclides.</a:t>
            </a:r>
          </a:p>
        </p:txBody>
      </p:sp>
      <p:pic>
        <p:nvPicPr>
          <p:cNvPr id="24591" name="Content Placeholder 9" descr="1:09 49.png"/>
          <p:cNvPicPr>
            <a:picLocks noGrp="1" noChangeAspect="1"/>
          </p:cNvPicPr>
          <p:nvPr>
            <p:ph idx="1"/>
          </p:nvPr>
        </p:nvPicPr>
        <p:blipFill>
          <a:blip r:embed="rId2"/>
          <a:srcRect l="-53313" r="-53313"/>
          <a:stretch>
            <a:fillRect/>
          </a:stretch>
        </p:blipFill>
        <p:spPr>
          <a:xfrm>
            <a:off x="1714500" y="0"/>
            <a:ext cx="5715000" cy="3143250"/>
          </a:xfrm>
        </p:spPr>
      </p:pic>
      <p:sp>
        <p:nvSpPr>
          <p:cNvPr id="7" name="Slide Number Placeholder 6"/>
          <p:cNvSpPr>
            <a:spLocks noGrp="1"/>
          </p:cNvSpPr>
          <p:nvPr>
            <p:ph type="sldNum" sz="quarter" idx="12"/>
          </p:nvPr>
        </p:nvSpPr>
        <p:spPr/>
        <p:txBody>
          <a:bodyPr/>
          <a:lstStyle/>
          <a:p>
            <a:pPr>
              <a:defRPr/>
            </a:pPr>
            <a:fld id="{391DB375-928E-4F41-9A02-FD3E05B9B1A8}" type="slidenum">
              <a:rPr lang="en-US"/>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Both water molecules and oxygen molecules are polar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Both water molecules and oxygen molecules are nonpolar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Water is a polar molecule while oxygen is a nonpolar molecule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Water is a nonpolar molecule while water is a polar molecule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82C13E2-DF41-E540-B93D-EF58089B0AD6}" type="slidenum">
              <a:rPr lang="en-US"/>
              <a:pPr>
                <a:defRPr/>
              </a:pPr>
              <a:t>100</a:t>
            </a:fld>
            <a:endParaRPr lang="en-US"/>
          </a:p>
        </p:txBody>
      </p:sp>
      <p:sp>
        <p:nvSpPr>
          <p:cNvPr id="116750" name="TextBox 12"/>
          <p:cNvSpPr txBox="1">
            <a:spLocks noChangeArrowheads="1"/>
          </p:cNvSpPr>
          <p:nvPr/>
        </p:nvSpPr>
        <p:spPr bwMode="auto">
          <a:xfrm>
            <a:off x="6388100" y="2286000"/>
            <a:ext cx="2527300" cy="120015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answers explains why oxygen gas has a low solubility in water?</a:t>
            </a:r>
          </a:p>
        </p:txBody>
      </p:sp>
      <p:pic>
        <p:nvPicPr>
          <p:cNvPr id="116751" name="Picture 7" descr="6:07 64-66.png"/>
          <p:cNvPicPr>
            <a:picLocks noChangeAspect="1"/>
          </p:cNvPicPr>
          <p:nvPr/>
        </p:nvPicPr>
        <p:blipFill>
          <a:blip r:embed="rId2"/>
          <a:srcRect/>
          <a:stretch>
            <a:fillRect/>
          </a:stretch>
        </p:blipFill>
        <p:spPr bwMode="auto">
          <a:xfrm>
            <a:off x="0" y="76200"/>
            <a:ext cx="6419850" cy="485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Both water molecules and oxygen molecules are polar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Both water molecules and oxygen molecules are nonpolar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Water is a polar molecule while oxygen is a nonpolar molecule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Water is a nonpolar molecule while water is a polar molecule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842E698-C6EB-454D-A3D1-06D3CAB11D34}" type="slidenum">
              <a:rPr lang="en-US"/>
              <a:pPr>
                <a:defRPr/>
              </a:pPr>
              <a:t>101</a:t>
            </a:fld>
            <a:endParaRPr lang="en-US"/>
          </a:p>
        </p:txBody>
      </p:sp>
      <p:sp>
        <p:nvSpPr>
          <p:cNvPr id="117774" name="TextBox 12"/>
          <p:cNvSpPr txBox="1">
            <a:spLocks noChangeArrowheads="1"/>
          </p:cNvSpPr>
          <p:nvPr/>
        </p:nvSpPr>
        <p:spPr bwMode="auto">
          <a:xfrm>
            <a:off x="6388100" y="2286000"/>
            <a:ext cx="2527300" cy="120015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answers explains why oxygen gas has a low solubility in water?</a:t>
            </a:r>
          </a:p>
        </p:txBody>
      </p:sp>
      <p:pic>
        <p:nvPicPr>
          <p:cNvPr id="117775" name="Picture 7" descr="6:07 64-66.png"/>
          <p:cNvPicPr>
            <a:picLocks noChangeAspect="1"/>
          </p:cNvPicPr>
          <p:nvPr/>
        </p:nvPicPr>
        <p:blipFill>
          <a:blip r:embed="rId2"/>
          <a:srcRect/>
          <a:stretch>
            <a:fillRect/>
          </a:stretch>
        </p:blipFill>
        <p:spPr bwMode="auto">
          <a:xfrm>
            <a:off x="0" y="76200"/>
            <a:ext cx="6419850" cy="4852988"/>
          </a:xfrm>
          <a:prstGeom prst="rect">
            <a:avLst/>
          </a:prstGeom>
          <a:noFill/>
          <a:ln w="9525">
            <a:noFill/>
            <a:miter lim="800000"/>
            <a:headEnd/>
            <a:tailEnd/>
          </a:ln>
        </p:spPr>
      </p:pic>
      <p:sp>
        <p:nvSpPr>
          <p:cNvPr id="117776" name="TextBox 6"/>
          <p:cNvSpPr txBox="1">
            <a:spLocks noChangeArrowheads="1"/>
          </p:cNvSpPr>
          <p:nvPr/>
        </p:nvSpPr>
        <p:spPr bwMode="auto">
          <a:xfrm>
            <a:off x="3644900" y="59547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(0.0070/1000.0070) x 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(0.0070/1000.0070)/1,000,000</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(1000.0070/0.0070) x 1,000,000</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(1000.0070/0.0070)/1,000,000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6CC1A2B-C5E8-3D42-91D1-4A0924D7FF0B}" type="slidenum">
              <a:rPr lang="en-US"/>
              <a:pPr>
                <a:defRPr/>
              </a:pPr>
              <a:t>102</a:t>
            </a:fld>
            <a:endParaRPr lang="en-US"/>
          </a:p>
        </p:txBody>
      </p:sp>
      <p:sp>
        <p:nvSpPr>
          <p:cNvPr id="118798" name="TextBox 12"/>
          <p:cNvSpPr txBox="1">
            <a:spLocks noChangeArrowheads="1"/>
          </p:cNvSpPr>
          <p:nvPr/>
        </p:nvSpPr>
        <p:spPr bwMode="auto">
          <a:xfrm>
            <a:off x="6388100" y="2286000"/>
            <a:ext cx="2527300" cy="258603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An aqueous solution has 0.0070 gram of O</a:t>
            </a:r>
            <a:r>
              <a:rPr lang="en-US" baseline="-25000">
                <a:latin typeface="Calibri" pitchFamily="-111" charset="0"/>
              </a:rPr>
              <a:t>2</a:t>
            </a:r>
            <a:r>
              <a:rPr lang="en-US">
                <a:latin typeface="Calibri" pitchFamily="-111" charset="0"/>
              </a:rPr>
              <a:t> dissolved in 1000.-gram sample of water.  Which of the following shows the correct numerical setup to calculate the concentration of the solution in ppm?</a:t>
            </a:r>
          </a:p>
        </p:txBody>
      </p:sp>
      <p:pic>
        <p:nvPicPr>
          <p:cNvPr id="118799" name="Picture 7" descr="6:07 64-66.png"/>
          <p:cNvPicPr>
            <a:picLocks noChangeAspect="1"/>
          </p:cNvPicPr>
          <p:nvPr/>
        </p:nvPicPr>
        <p:blipFill>
          <a:blip r:embed="rId2"/>
          <a:srcRect/>
          <a:stretch>
            <a:fillRect/>
          </a:stretch>
        </p:blipFill>
        <p:spPr bwMode="auto">
          <a:xfrm>
            <a:off x="0" y="76200"/>
            <a:ext cx="6419850" cy="485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(0.0070/1000.0070) x 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(0.0070/1000.0070)/1,000,000</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(1000.0070/0.0070) x 1,000,000</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(1000.0070/0.0070)/1,000,000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A4AAD8D-71FB-3C4D-A290-0D25BDDD1784}" type="slidenum">
              <a:rPr lang="en-US"/>
              <a:pPr>
                <a:defRPr/>
              </a:pPr>
              <a:t>103</a:t>
            </a:fld>
            <a:endParaRPr lang="en-US"/>
          </a:p>
        </p:txBody>
      </p:sp>
      <p:sp>
        <p:nvSpPr>
          <p:cNvPr id="119822" name="TextBox 12"/>
          <p:cNvSpPr txBox="1">
            <a:spLocks noChangeArrowheads="1"/>
          </p:cNvSpPr>
          <p:nvPr/>
        </p:nvSpPr>
        <p:spPr bwMode="auto">
          <a:xfrm>
            <a:off x="6388100" y="2286000"/>
            <a:ext cx="2527300" cy="258603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An aqueous solution has 0.0070 gram of O</a:t>
            </a:r>
            <a:r>
              <a:rPr lang="en-US" baseline="-25000">
                <a:latin typeface="Calibri" pitchFamily="-111" charset="0"/>
              </a:rPr>
              <a:t>2</a:t>
            </a:r>
            <a:r>
              <a:rPr lang="en-US">
                <a:latin typeface="Calibri" pitchFamily="-111" charset="0"/>
              </a:rPr>
              <a:t> dissolved in 1000.-gram sample of water.  Which of the following shows the correct numerical setup to calculate the concentration of the solution in ppm?</a:t>
            </a:r>
          </a:p>
        </p:txBody>
      </p:sp>
      <p:pic>
        <p:nvPicPr>
          <p:cNvPr id="119823" name="Picture 7" descr="6:07 64-66.png"/>
          <p:cNvPicPr>
            <a:picLocks noChangeAspect="1"/>
          </p:cNvPicPr>
          <p:nvPr/>
        </p:nvPicPr>
        <p:blipFill>
          <a:blip r:embed="rId2"/>
          <a:srcRect/>
          <a:stretch>
            <a:fillRect/>
          </a:stretch>
        </p:blipFill>
        <p:spPr bwMode="auto">
          <a:xfrm>
            <a:off x="0" y="76200"/>
            <a:ext cx="6419850" cy="4852988"/>
          </a:xfrm>
          <a:prstGeom prst="rect">
            <a:avLst/>
          </a:prstGeom>
          <a:noFill/>
          <a:ln w="9525">
            <a:noFill/>
            <a:miter lim="800000"/>
            <a:headEnd/>
            <a:tailEnd/>
          </a:ln>
        </p:spPr>
      </p:pic>
      <p:sp>
        <p:nvSpPr>
          <p:cNvPr id="119824" name="TextBox 6"/>
          <p:cNvSpPr txBox="1">
            <a:spLocks noChangeArrowheads="1"/>
          </p:cNvSpPr>
          <p:nvPr/>
        </p:nvSpPr>
        <p:spPr bwMode="auto">
          <a:xfrm>
            <a:off x="36449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5</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7123F57F-E2B9-754B-B260-4D5835FB71F3}" type="slidenum">
              <a:rPr lang="en-US"/>
              <a:pPr>
                <a:defRPr/>
              </a:pPr>
              <a:t>104</a:t>
            </a:fld>
            <a:endParaRPr lang="en-US"/>
          </a:p>
        </p:txBody>
      </p:sp>
      <p:sp>
        <p:nvSpPr>
          <p:cNvPr id="120846" name="TextBox 12"/>
          <p:cNvSpPr txBox="1">
            <a:spLocks noChangeArrowheads="1"/>
          </p:cNvSpPr>
          <p:nvPr/>
        </p:nvSpPr>
        <p:spPr bwMode="auto">
          <a:xfrm>
            <a:off x="533400" y="3876675"/>
            <a:ext cx="8382000" cy="64770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total number of elelemts in the “Properties of Six Elements at Standard Pressure” table that are solids at STP?</a:t>
            </a:r>
          </a:p>
        </p:txBody>
      </p:sp>
      <p:pic>
        <p:nvPicPr>
          <p:cNvPr id="120847" name="Picture 8" descr="6:07 73-74.png"/>
          <p:cNvPicPr>
            <a:picLocks noChangeAspect="1"/>
          </p:cNvPicPr>
          <p:nvPr/>
        </p:nvPicPr>
        <p:blipFill>
          <a:blip r:embed="rId2"/>
          <a:srcRect/>
          <a:stretch>
            <a:fillRect/>
          </a:stretch>
        </p:blipFill>
        <p:spPr bwMode="auto">
          <a:xfrm>
            <a:off x="1146175" y="76200"/>
            <a:ext cx="655002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5</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09D2856C-C7E1-1D48-AA04-B9C44B3CBF16}" type="slidenum">
              <a:rPr lang="en-US"/>
              <a:pPr>
                <a:defRPr/>
              </a:pPr>
              <a:t>105</a:t>
            </a:fld>
            <a:endParaRPr lang="en-US"/>
          </a:p>
        </p:txBody>
      </p:sp>
      <p:sp>
        <p:nvSpPr>
          <p:cNvPr id="121870" name="TextBox 12"/>
          <p:cNvSpPr txBox="1">
            <a:spLocks noChangeArrowheads="1"/>
          </p:cNvSpPr>
          <p:nvPr/>
        </p:nvSpPr>
        <p:spPr bwMode="auto">
          <a:xfrm>
            <a:off x="533400" y="3876675"/>
            <a:ext cx="8382000" cy="64770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total number of elelemts in the “Properties of Six Elements at Standard Pressure” table that are solids at STP?</a:t>
            </a:r>
          </a:p>
        </p:txBody>
      </p:sp>
      <p:pic>
        <p:nvPicPr>
          <p:cNvPr id="121871" name="Picture 8" descr="6:07 73-74.png"/>
          <p:cNvPicPr>
            <a:picLocks noChangeAspect="1"/>
          </p:cNvPicPr>
          <p:nvPr/>
        </p:nvPicPr>
        <p:blipFill>
          <a:blip r:embed="rId2"/>
          <a:srcRect/>
          <a:stretch>
            <a:fillRect/>
          </a:stretch>
        </p:blipFill>
        <p:spPr bwMode="auto">
          <a:xfrm>
            <a:off x="1146175" y="76200"/>
            <a:ext cx="6550025" cy="3581400"/>
          </a:xfrm>
          <a:prstGeom prst="rect">
            <a:avLst/>
          </a:prstGeom>
          <a:noFill/>
          <a:ln w="9525">
            <a:noFill/>
            <a:miter lim="800000"/>
            <a:headEnd/>
            <a:tailEnd/>
          </a:ln>
        </p:spPr>
      </p:pic>
      <p:sp>
        <p:nvSpPr>
          <p:cNvPr id="121872" name="TextBox 6"/>
          <p:cNvSpPr txBox="1">
            <a:spLocks noChangeArrowheads="1"/>
          </p:cNvSpPr>
          <p:nvPr/>
        </p:nvSpPr>
        <p:spPr bwMode="auto">
          <a:xfrm>
            <a:off x="68453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3E762E7A-A4EC-C345-9C74-7346ACB63735}" type="slidenum">
              <a:rPr lang="en-US"/>
              <a:pPr>
                <a:defRPr/>
              </a:pPr>
              <a:t>106</a:t>
            </a:fld>
            <a:endParaRPr lang="en-US"/>
          </a:p>
        </p:txBody>
      </p:sp>
      <p:sp>
        <p:nvSpPr>
          <p:cNvPr id="122894" name="TextBox 12"/>
          <p:cNvSpPr txBox="1">
            <a:spLocks noChangeArrowheads="1"/>
          </p:cNvSpPr>
          <p:nvPr/>
        </p:nvSpPr>
        <p:spPr bwMode="auto">
          <a:xfrm>
            <a:off x="533400" y="3876675"/>
            <a:ext cx="8382000" cy="64770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An atom of element G is in the ground state.  What is the total number of valence electrons in this atom?</a:t>
            </a:r>
          </a:p>
        </p:txBody>
      </p:sp>
      <p:pic>
        <p:nvPicPr>
          <p:cNvPr id="122895" name="Picture 8" descr="6:07 73-74.png"/>
          <p:cNvPicPr>
            <a:picLocks noChangeAspect="1"/>
          </p:cNvPicPr>
          <p:nvPr/>
        </p:nvPicPr>
        <p:blipFill>
          <a:blip r:embed="rId2"/>
          <a:srcRect/>
          <a:stretch>
            <a:fillRect/>
          </a:stretch>
        </p:blipFill>
        <p:spPr bwMode="auto">
          <a:xfrm>
            <a:off x="1146175" y="76200"/>
            <a:ext cx="655002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179260C-AC71-714D-AD80-3ECA8ABED8BC}" type="slidenum">
              <a:rPr lang="en-US"/>
              <a:pPr>
                <a:defRPr/>
              </a:pPr>
              <a:t>107</a:t>
            </a:fld>
            <a:endParaRPr lang="en-US"/>
          </a:p>
        </p:txBody>
      </p:sp>
      <p:sp>
        <p:nvSpPr>
          <p:cNvPr id="123918" name="TextBox 12"/>
          <p:cNvSpPr txBox="1">
            <a:spLocks noChangeArrowheads="1"/>
          </p:cNvSpPr>
          <p:nvPr/>
        </p:nvSpPr>
        <p:spPr bwMode="auto">
          <a:xfrm>
            <a:off x="533400" y="3876675"/>
            <a:ext cx="8382000" cy="64770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An atom of element G is in the ground state.  What is the total number of valence electrons in this atom?</a:t>
            </a:r>
          </a:p>
        </p:txBody>
      </p:sp>
      <p:pic>
        <p:nvPicPr>
          <p:cNvPr id="123919" name="Picture 8" descr="6:07 73-74.png"/>
          <p:cNvPicPr>
            <a:picLocks noChangeAspect="1"/>
          </p:cNvPicPr>
          <p:nvPr/>
        </p:nvPicPr>
        <p:blipFill>
          <a:blip r:embed="rId2"/>
          <a:srcRect/>
          <a:stretch>
            <a:fillRect/>
          </a:stretch>
        </p:blipFill>
        <p:spPr bwMode="auto">
          <a:xfrm>
            <a:off x="1146175" y="76200"/>
            <a:ext cx="6550025" cy="3581400"/>
          </a:xfrm>
          <a:prstGeom prst="rect">
            <a:avLst/>
          </a:prstGeom>
          <a:noFill/>
          <a:ln w="9525">
            <a:noFill/>
            <a:miter lim="800000"/>
            <a:headEnd/>
            <a:tailEnd/>
          </a:ln>
        </p:spPr>
      </p:pic>
      <p:sp>
        <p:nvSpPr>
          <p:cNvPr id="123920" name="TextBox 6"/>
          <p:cNvSpPr txBox="1">
            <a:spLocks noChangeArrowheads="1"/>
          </p:cNvSpPr>
          <p:nvPr/>
        </p:nvSpPr>
        <p:spPr bwMode="auto">
          <a:xfrm>
            <a:off x="68453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638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190°C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100°C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54°C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120°C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029D95BB-E677-1A41-B0F6-A45021F882E0}" type="slidenum">
              <a:rPr lang="en-US"/>
              <a:pPr>
                <a:defRPr/>
              </a:pPr>
              <a:t>108</a:t>
            </a:fld>
            <a:endParaRPr lang="en-US"/>
          </a:p>
        </p:txBody>
      </p:sp>
      <p:sp>
        <p:nvSpPr>
          <p:cNvPr id="124942" name="TextBox 12"/>
          <p:cNvSpPr txBox="1">
            <a:spLocks noChangeArrowheads="1"/>
          </p:cNvSpPr>
          <p:nvPr/>
        </p:nvSpPr>
        <p:spPr bwMode="auto">
          <a:xfrm>
            <a:off x="6540500" y="1295400"/>
            <a:ext cx="2070100" cy="203200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Based on the trend in melting points for G,Q, and L, what is a good estimate for the melting point of Z in °C?</a:t>
            </a:r>
          </a:p>
        </p:txBody>
      </p:sp>
      <p:pic>
        <p:nvPicPr>
          <p:cNvPr id="124943" name="Picture 8" descr="6:07 73-74.png"/>
          <p:cNvPicPr>
            <a:picLocks noChangeAspect="1"/>
          </p:cNvPicPr>
          <p:nvPr/>
        </p:nvPicPr>
        <p:blipFill>
          <a:blip r:embed="rId2"/>
          <a:srcRect/>
          <a:stretch>
            <a:fillRect/>
          </a:stretch>
        </p:blipFill>
        <p:spPr bwMode="auto">
          <a:xfrm>
            <a:off x="79375" y="0"/>
            <a:ext cx="6550025" cy="3581400"/>
          </a:xfrm>
          <a:prstGeom prst="rect">
            <a:avLst/>
          </a:prstGeom>
          <a:noFill/>
          <a:ln w="9525">
            <a:noFill/>
            <a:miter lim="800000"/>
            <a:headEnd/>
            <a:tailEnd/>
          </a:ln>
        </p:spPr>
      </p:pic>
      <p:pic>
        <p:nvPicPr>
          <p:cNvPr id="124944" name="Picture 7" descr="6:07 75.png"/>
          <p:cNvPicPr>
            <a:picLocks noChangeAspect="1"/>
          </p:cNvPicPr>
          <p:nvPr/>
        </p:nvPicPr>
        <p:blipFill>
          <a:blip r:embed="rId3"/>
          <a:srcRect/>
          <a:stretch>
            <a:fillRect/>
          </a:stretch>
        </p:blipFill>
        <p:spPr bwMode="auto">
          <a:xfrm>
            <a:off x="452438" y="3486150"/>
            <a:ext cx="6481762"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562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190°C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100°C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54°C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120°C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31FAB818-1397-6A43-953C-81F4AADB6E90}" type="slidenum">
              <a:rPr lang="en-US"/>
              <a:pPr>
                <a:defRPr/>
              </a:pPr>
              <a:t>109</a:t>
            </a:fld>
            <a:endParaRPr lang="en-US"/>
          </a:p>
        </p:txBody>
      </p:sp>
      <p:sp>
        <p:nvSpPr>
          <p:cNvPr id="125966" name="TextBox 12"/>
          <p:cNvSpPr txBox="1">
            <a:spLocks noChangeArrowheads="1"/>
          </p:cNvSpPr>
          <p:nvPr/>
        </p:nvSpPr>
        <p:spPr bwMode="auto">
          <a:xfrm>
            <a:off x="6781800" y="1397000"/>
            <a:ext cx="2070100" cy="203200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Based on the trend in melting points for G,Q, and L, what is a good estimate for the melting point of Z in °C?</a:t>
            </a:r>
          </a:p>
        </p:txBody>
      </p:sp>
      <p:pic>
        <p:nvPicPr>
          <p:cNvPr id="125967" name="Picture 8" descr="6:07 73-74.png"/>
          <p:cNvPicPr>
            <a:picLocks noChangeAspect="1"/>
          </p:cNvPicPr>
          <p:nvPr/>
        </p:nvPicPr>
        <p:blipFill>
          <a:blip r:embed="rId2"/>
          <a:srcRect/>
          <a:stretch>
            <a:fillRect/>
          </a:stretch>
        </p:blipFill>
        <p:spPr bwMode="auto">
          <a:xfrm>
            <a:off x="79375" y="0"/>
            <a:ext cx="6550025" cy="3581400"/>
          </a:xfrm>
          <a:prstGeom prst="rect">
            <a:avLst/>
          </a:prstGeom>
          <a:noFill/>
          <a:ln w="9525">
            <a:noFill/>
            <a:miter lim="800000"/>
            <a:headEnd/>
            <a:tailEnd/>
          </a:ln>
        </p:spPr>
      </p:pic>
      <p:pic>
        <p:nvPicPr>
          <p:cNvPr id="125968" name="Picture 7" descr="6:07 75.png"/>
          <p:cNvPicPr>
            <a:picLocks noChangeAspect="1"/>
          </p:cNvPicPr>
          <p:nvPr/>
        </p:nvPicPr>
        <p:blipFill>
          <a:blip r:embed="rId3"/>
          <a:srcRect/>
          <a:stretch>
            <a:fillRect/>
          </a:stretch>
        </p:blipFill>
        <p:spPr bwMode="auto">
          <a:xfrm>
            <a:off x="452438" y="3486150"/>
            <a:ext cx="6481762" cy="2000250"/>
          </a:xfrm>
          <a:prstGeom prst="rect">
            <a:avLst/>
          </a:prstGeom>
          <a:noFill/>
          <a:ln w="9525">
            <a:noFill/>
            <a:miter lim="800000"/>
            <a:headEnd/>
            <a:tailEnd/>
          </a:ln>
        </p:spPr>
      </p:pic>
      <p:sp>
        <p:nvSpPr>
          <p:cNvPr id="125969" name="TextBox 6"/>
          <p:cNvSpPr txBox="1">
            <a:spLocks noChangeArrowheads="1"/>
          </p:cNvSpPr>
          <p:nvPr/>
        </p:nvSpPr>
        <p:spPr bwMode="auto">
          <a:xfrm>
            <a:off x="3200400" y="6183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All atoms of the unstable nuclides listed in this table have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An odd number of neutrons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An odd number of protons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More neutrons than protons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More protons than neutrons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14" name="TextBox 10"/>
          <p:cNvSpPr txBox="1">
            <a:spLocks noChangeArrowheads="1"/>
          </p:cNvSpPr>
          <p:nvPr/>
        </p:nvSpPr>
        <p:spPr bwMode="auto">
          <a:xfrm>
            <a:off x="685800" y="32766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above indicates the stability of six nuclides.</a:t>
            </a:r>
          </a:p>
        </p:txBody>
      </p:sp>
      <p:pic>
        <p:nvPicPr>
          <p:cNvPr id="25615" name="Content Placeholder 9" descr="1:09 49.png"/>
          <p:cNvPicPr>
            <a:picLocks noGrp="1" noChangeAspect="1"/>
          </p:cNvPicPr>
          <p:nvPr>
            <p:ph idx="1"/>
          </p:nvPr>
        </p:nvPicPr>
        <p:blipFill>
          <a:blip r:embed="rId2"/>
          <a:srcRect l="-53313" r="-53313"/>
          <a:stretch>
            <a:fillRect/>
          </a:stretch>
        </p:blipFill>
        <p:spPr>
          <a:xfrm>
            <a:off x="1714500" y="0"/>
            <a:ext cx="5715000" cy="3143250"/>
          </a:xfrm>
        </p:spPr>
      </p:pic>
      <p:sp>
        <p:nvSpPr>
          <p:cNvPr id="25616" name="TextBox 6"/>
          <p:cNvSpPr txBox="1">
            <a:spLocks noChangeArrowheads="1"/>
          </p:cNvSpPr>
          <p:nvPr/>
        </p:nvSpPr>
        <p:spPr bwMode="auto">
          <a:xfrm>
            <a:off x="3124200" y="6030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8" name="Slide Number Placeholder 7"/>
          <p:cNvSpPr>
            <a:spLocks noGrp="1"/>
          </p:cNvSpPr>
          <p:nvPr>
            <p:ph type="sldNum" sz="quarter" idx="12"/>
          </p:nvPr>
        </p:nvSpPr>
        <p:spPr/>
        <p:txBody>
          <a:bodyPr/>
          <a:lstStyle/>
          <a:p>
            <a:pPr>
              <a:defRPr/>
            </a:pPr>
            <a:fld id="{10E5BB6C-7F16-5A42-A0CD-56156DCA7A2B}" type="slidenum">
              <a:rPr lang="en-US"/>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nuclear, and energy is released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nuclear, and energy is absorbed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chemical, and energy is released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Chemical, and energy is absorbed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0EF3D2E-8B11-4B41-A49E-5143452B81B6}" type="slidenum">
              <a:rPr lang="en-US"/>
              <a:pPr>
                <a:defRPr/>
              </a:pPr>
              <a:t>110</a:t>
            </a:fld>
            <a:endParaRPr lang="en-US"/>
          </a:p>
        </p:txBody>
      </p:sp>
      <p:sp>
        <p:nvSpPr>
          <p:cNvPr id="126990" name="TextBox 12"/>
          <p:cNvSpPr txBox="1">
            <a:spLocks noChangeArrowheads="1"/>
          </p:cNvSpPr>
          <p:nvPr/>
        </p:nvSpPr>
        <p:spPr bwMode="auto">
          <a:xfrm>
            <a:off x="552450" y="3276600"/>
            <a:ext cx="805815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phrase best describes this type of reaction and the overall energy change that occurs?</a:t>
            </a:r>
          </a:p>
        </p:txBody>
      </p:sp>
      <p:pic>
        <p:nvPicPr>
          <p:cNvPr id="126991" name="Picture 9" descr="1:07 14.png"/>
          <p:cNvPicPr>
            <a:picLocks noChangeAspect="1"/>
          </p:cNvPicPr>
          <p:nvPr/>
        </p:nvPicPr>
        <p:blipFill>
          <a:blip r:embed="rId2"/>
          <a:srcRect/>
          <a:stretch>
            <a:fillRect/>
          </a:stretch>
        </p:blipFill>
        <p:spPr bwMode="auto">
          <a:xfrm>
            <a:off x="2622550" y="228600"/>
            <a:ext cx="3898900"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nuclear, and energy is released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nuclear, and energy is absorbed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chemical, and energy is released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Chemical, and energy is absorbed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7001E2A-2580-434F-BC69-021F9FE110C0}" type="slidenum">
              <a:rPr lang="en-US"/>
              <a:pPr>
                <a:defRPr/>
              </a:pPr>
              <a:t>111</a:t>
            </a:fld>
            <a:endParaRPr lang="en-US"/>
          </a:p>
        </p:txBody>
      </p:sp>
      <p:sp>
        <p:nvSpPr>
          <p:cNvPr id="128014" name="TextBox 12"/>
          <p:cNvSpPr txBox="1">
            <a:spLocks noChangeArrowheads="1"/>
          </p:cNvSpPr>
          <p:nvPr/>
        </p:nvSpPr>
        <p:spPr bwMode="auto">
          <a:xfrm>
            <a:off x="552450" y="3276600"/>
            <a:ext cx="805815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phrase best describes this type of reaction and the overall energy change that occurs?</a:t>
            </a:r>
          </a:p>
        </p:txBody>
      </p:sp>
      <p:pic>
        <p:nvPicPr>
          <p:cNvPr id="128015" name="Picture 9" descr="1:07 14.png"/>
          <p:cNvPicPr>
            <a:picLocks noChangeAspect="1"/>
          </p:cNvPicPr>
          <p:nvPr/>
        </p:nvPicPr>
        <p:blipFill>
          <a:blip r:embed="rId2"/>
          <a:srcRect/>
          <a:stretch>
            <a:fillRect/>
          </a:stretch>
        </p:blipFill>
        <p:spPr bwMode="auto">
          <a:xfrm>
            <a:off x="2622550" y="228600"/>
            <a:ext cx="3898900" cy="2324100"/>
          </a:xfrm>
          <a:prstGeom prst="rect">
            <a:avLst/>
          </a:prstGeom>
          <a:noFill/>
          <a:ln w="9525">
            <a:noFill/>
            <a:miter lim="800000"/>
            <a:headEnd/>
            <a:tailEnd/>
          </a:ln>
        </p:spPr>
      </p:pic>
      <p:sp>
        <p:nvSpPr>
          <p:cNvPr id="128016" name="TextBox 6"/>
          <p:cNvSpPr txBox="1">
            <a:spLocks noChangeArrowheads="1"/>
          </p:cNvSpPr>
          <p:nvPr/>
        </p:nvSpPr>
        <p:spPr bwMode="auto">
          <a:xfrm>
            <a:off x="34163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pentanal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pentanol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Methyl pentanoate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Pentanoic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07D3A28B-41FF-474E-B7CB-6B39041DE25A}" type="slidenum">
              <a:rPr lang="en-US"/>
              <a:pPr>
                <a:defRPr/>
              </a:pPr>
              <a:t>112</a:t>
            </a:fld>
            <a:endParaRPr lang="en-US"/>
          </a:p>
        </p:txBody>
      </p:sp>
      <p:sp>
        <p:nvSpPr>
          <p:cNvPr id="129038" name="TextBox 12"/>
          <p:cNvSpPr txBox="1">
            <a:spLocks noChangeArrowheads="1"/>
          </p:cNvSpPr>
          <p:nvPr/>
        </p:nvSpPr>
        <p:spPr bwMode="auto">
          <a:xfrm>
            <a:off x="552450" y="3276600"/>
            <a:ext cx="805815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IUPOAC name of this compound?</a:t>
            </a:r>
          </a:p>
        </p:txBody>
      </p:sp>
      <p:pic>
        <p:nvPicPr>
          <p:cNvPr id="129039" name="Picture 7" descr="1:07 22.png"/>
          <p:cNvPicPr>
            <a:picLocks noChangeAspect="1"/>
          </p:cNvPicPr>
          <p:nvPr/>
        </p:nvPicPr>
        <p:blipFill>
          <a:blip r:embed="rId2"/>
          <a:srcRect/>
          <a:stretch>
            <a:fillRect/>
          </a:stretch>
        </p:blipFill>
        <p:spPr bwMode="auto">
          <a:xfrm>
            <a:off x="2209800" y="685800"/>
            <a:ext cx="41116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pentanal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pentanol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Methyl pentanoate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Pentanoic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3C26FCB6-5E8C-1743-8365-5CA30CCD482E}" type="slidenum">
              <a:rPr lang="en-US"/>
              <a:pPr>
                <a:defRPr/>
              </a:pPr>
              <a:t>113</a:t>
            </a:fld>
            <a:endParaRPr lang="en-US"/>
          </a:p>
        </p:txBody>
      </p:sp>
      <p:sp>
        <p:nvSpPr>
          <p:cNvPr id="130062" name="TextBox 12"/>
          <p:cNvSpPr txBox="1">
            <a:spLocks noChangeArrowheads="1"/>
          </p:cNvSpPr>
          <p:nvPr/>
        </p:nvSpPr>
        <p:spPr bwMode="auto">
          <a:xfrm>
            <a:off x="552450" y="3276600"/>
            <a:ext cx="805815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IUPOAC name of this compound?</a:t>
            </a:r>
          </a:p>
        </p:txBody>
      </p:sp>
      <p:pic>
        <p:nvPicPr>
          <p:cNvPr id="130063" name="Picture 7" descr="1:07 22.png"/>
          <p:cNvPicPr>
            <a:picLocks noChangeAspect="1"/>
          </p:cNvPicPr>
          <p:nvPr/>
        </p:nvPicPr>
        <p:blipFill>
          <a:blip r:embed="rId2"/>
          <a:srcRect/>
          <a:stretch>
            <a:fillRect/>
          </a:stretch>
        </p:blipFill>
        <p:spPr bwMode="auto">
          <a:xfrm>
            <a:off x="2209800" y="685800"/>
            <a:ext cx="4111625" cy="1905000"/>
          </a:xfrm>
          <a:prstGeom prst="rect">
            <a:avLst/>
          </a:prstGeom>
          <a:noFill/>
          <a:ln w="9525">
            <a:noFill/>
            <a:miter lim="800000"/>
            <a:headEnd/>
            <a:tailEnd/>
          </a:ln>
        </p:spPr>
      </p:pic>
      <p:sp>
        <p:nvSpPr>
          <p:cNvPr id="130064" name="TextBox 6"/>
          <p:cNvSpPr txBox="1">
            <a:spLocks noChangeArrowheads="1"/>
          </p:cNvSpPr>
          <p:nvPr/>
        </p:nvSpPr>
        <p:spPr bwMode="auto">
          <a:xfrm>
            <a:off x="69215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A57BEDFC-4E26-C141-B64A-6751CA979593}" type="slidenum">
              <a:rPr lang="en-US"/>
              <a:pPr>
                <a:defRPr/>
              </a:pPr>
              <a:t>114</a:t>
            </a:fld>
            <a:endParaRPr lang="en-US"/>
          </a:p>
        </p:txBody>
      </p:sp>
      <p:sp>
        <p:nvSpPr>
          <p:cNvPr id="131086" name="TextBox 12"/>
          <p:cNvSpPr txBox="1">
            <a:spLocks noChangeArrowheads="1"/>
          </p:cNvSpPr>
          <p:nvPr/>
        </p:nvSpPr>
        <p:spPr bwMode="auto">
          <a:xfrm>
            <a:off x="552450" y="4354513"/>
            <a:ext cx="805815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structural formula represents an unsaturated hydrocarbon?</a:t>
            </a:r>
          </a:p>
        </p:txBody>
      </p:sp>
      <p:pic>
        <p:nvPicPr>
          <p:cNvPr id="131087" name="Picture 8" descr="1:07 23.png"/>
          <p:cNvPicPr>
            <a:picLocks noChangeAspect="1"/>
          </p:cNvPicPr>
          <p:nvPr/>
        </p:nvPicPr>
        <p:blipFill>
          <a:blip r:embed="rId2"/>
          <a:srcRect/>
          <a:stretch>
            <a:fillRect/>
          </a:stretch>
        </p:blipFill>
        <p:spPr bwMode="auto">
          <a:xfrm>
            <a:off x="2133600" y="31750"/>
            <a:ext cx="4940300" cy="438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5F76CEC-0099-D447-911F-D25DC0766054}" type="slidenum">
              <a:rPr lang="en-US"/>
              <a:pPr>
                <a:defRPr/>
              </a:pPr>
              <a:t>115</a:t>
            </a:fld>
            <a:endParaRPr lang="en-US"/>
          </a:p>
        </p:txBody>
      </p:sp>
      <p:sp>
        <p:nvSpPr>
          <p:cNvPr id="132110" name="TextBox 12"/>
          <p:cNvSpPr txBox="1">
            <a:spLocks noChangeArrowheads="1"/>
          </p:cNvSpPr>
          <p:nvPr/>
        </p:nvSpPr>
        <p:spPr bwMode="auto">
          <a:xfrm>
            <a:off x="552450" y="4354513"/>
            <a:ext cx="805815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structural formula represents an unsaturated hydrocarbon?</a:t>
            </a:r>
          </a:p>
        </p:txBody>
      </p:sp>
      <p:pic>
        <p:nvPicPr>
          <p:cNvPr id="132111" name="Picture 8" descr="1:07 23.png"/>
          <p:cNvPicPr>
            <a:picLocks noChangeAspect="1"/>
          </p:cNvPicPr>
          <p:nvPr/>
        </p:nvPicPr>
        <p:blipFill>
          <a:blip r:embed="rId2"/>
          <a:srcRect/>
          <a:stretch>
            <a:fillRect/>
          </a:stretch>
        </p:blipFill>
        <p:spPr bwMode="auto">
          <a:xfrm>
            <a:off x="2133600" y="31750"/>
            <a:ext cx="4940300" cy="4387850"/>
          </a:xfrm>
          <a:prstGeom prst="rect">
            <a:avLst/>
          </a:prstGeom>
          <a:noFill/>
          <a:ln w="9525">
            <a:noFill/>
            <a:miter lim="800000"/>
            <a:headEnd/>
            <a:tailEnd/>
          </a:ln>
        </p:spPr>
      </p:pic>
      <p:sp>
        <p:nvSpPr>
          <p:cNvPr id="132112" name="TextBox 6"/>
          <p:cNvSpPr txBox="1">
            <a:spLocks noChangeArrowheads="1"/>
          </p:cNvSpPr>
          <p:nvPr/>
        </p:nvSpPr>
        <p:spPr bwMode="auto">
          <a:xfrm>
            <a:off x="26670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A435125F-D812-A04D-9F99-1C8292CFDBF1}" type="slidenum">
              <a:rPr lang="en-US"/>
              <a:pPr>
                <a:defRPr/>
              </a:pPr>
              <a:t>116</a:t>
            </a:fld>
            <a:endParaRPr lang="en-US"/>
          </a:p>
        </p:txBody>
      </p:sp>
      <p:pic>
        <p:nvPicPr>
          <p:cNvPr id="133134" name="Picture 7" descr="1:07 37.png"/>
          <p:cNvPicPr>
            <a:picLocks noChangeAspect="1"/>
          </p:cNvPicPr>
          <p:nvPr/>
        </p:nvPicPr>
        <p:blipFill>
          <a:blip r:embed="rId2"/>
          <a:srcRect/>
          <a:stretch>
            <a:fillRect/>
          </a:stretch>
        </p:blipFill>
        <p:spPr bwMode="auto">
          <a:xfrm>
            <a:off x="1916113" y="685800"/>
            <a:ext cx="5475287"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0BE9716-4F4D-5C41-ADD1-1C5FAF12C9A2}" type="slidenum">
              <a:rPr lang="en-US"/>
              <a:pPr>
                <a:defRPr/>
              </a:pPr>
              <a:t>117</a:t>
            </a:fld>
            <a:endParaRPr lang="en-US"/>
          </a:p>
        </p:txBody>
      </p:sp>
      <p:pic>
        <p:nvPicPr>
          <p:cNvPr id="134158" name="Picture 7" descr="1:07 37.png"/>
          <p:cNvPicPr>
            <a:picLocks noChangeAspect="1"/>
          </p:cNvPicPr>
          <p:nvPr/>
        </p:nvPicPr>
        <p:blipFill>
          <a:blip r:embed="rId2"/>
          <a:srcRect/>
          <a:stretch>
            <a:fillRect/>
          </a:stretch>
        </p:blipFill>
        <p:spPr bwMode="auto">
          <a:xfrm>
            <a:off x="1916113" y="685800"/>
            <a:ext cx="5475287" cy="3200400"/>
          </a:xfrm>
          <a:prstGeom prst="rect">
            <a:avLst/>
          </a:prstGeom>
          <a:noFill/>
          <a:ln w="9525">
            <a:noFill/>
            <a:miter lim="800000"/>
            <a:headEnd/>
            <a:tailEnd/>
          </a:ln>
        </p:spPr>
      </p:pic>
      <p:sp>
        <p:nvSpPr>
          <p:cNvPr id="134159" name="TextBox 4"/>
          <p:cNvSpPr txBox="1">
            <a:spLocks noChangeArrowheads="1"/>
          </p:cNvSpPr>
          <p:nvPr/>
        </p:nvSpPr>
        <p:spPr bwMode="auto">
          <a:xfrm>
            <a:off x="26670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64CDC7C-0A40-BA41-8714-A3F3836C31F8}" type="slidenum">
              <a:rPr lang="en-US"/>
              <a:pPr>
                <a:defRPr/>
              </a:pPr>
              <a:t>118</a:t>
            </a:fld>
            <a:endParaRPr lang="en-US"/>
          </a:p>
        </p:txBody>
      </p:sp>
      <p:pic>
        <p:nvPicPr>
          <p:cNvPr id="135182" name="Picture 6" descr="1:07 40.png"/>
          <p:cNvPicPr>
            <a:picLocks noChangeAspect="1"/>
          </p:cNvPicPr>
          <p:nvPr/>
        </p:nvPicPr>
        <p:blipFill>
          <a:blip r:embed="rId2"/>
          <a:srcRect/>
          <a:stretch>
            <a:fillRect/>
          </a:stretch>
        </p:blipFill>
        <p:spPr bwMode="auto">
          <a:xfrm>
            <a:off x="133350" y="228600"/>
            <a:ext cx="8877300" cy="3517900"/>
          </a:xfrm>
          <a:prstGeom prst="rect">
            <a:avLst/>
          </a:prstGeom>
          <a:noFill/>
          <a:ln w="9525">
            <a:noFill/>
            <a:miter lim="800000"/>
            <a:headEnd/>
            <a:tailEnd/>
          </a:ln>
        </p:spPr>
      </p:pic>
      <p:sp>
        <p:nvSpPr>
          <p:cNvPr id="135183" name="TextBox 8"/>
          <p:cNvSpPr txBox="1">
            <a:spLocks noChangeArrowheads="1"/>
          </p:cNvSpPr>
          <p:nvPr/>
        </p:nvSpPr>
        <p:spPr bwMode="auto">
          <a:xfrm>
            <a:off x="533400" y="4114800"/>
            <a:ext cx="2967038" cy="369888"/>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Which solution is saturated?</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EE9E2BA-3E9A-0444-8911-915C7B221C7D}" type="slidenum">
              <a:rPr lang="en-US"/>
              <a:pPr>
                <a:defRPr/>
              </a:pPr>
              <a:t>119</a:t>
            </a:fld>
            <a:endParaRPr lang="en-US"/>
          </a:p>
        </p:txBody>
      </p:sp>
      <p:pic>
        <p:nvPicPr>
          <p:cNvPr id="136206" name="Picture 6" descr="1:07 40.png"/>
          <p:cNvPicPr>
            <a:picLocks noChangeAspect="1"/>
          </p:cNvPicPr>
          <p:nvPr/>
        </p:nvPicPr>
        <p:blipFill>
          <a:blip r:embed="rId2"/>
          <a:srcRect/>
          <a:stretch>
            <a:fillRect/>
          </a:stretch>
        </p:blipFill>
        <p:spPr bwMode="auto">
          <a:xfrm>
            <a:off x="133350" y="228600"/>
            <a:ext cx="8877300" cy="3517900"/>
          </a:xfrm>
          <a:prstGeom prst="rect">
            <a:avLst/>
          </a:prstGeom>
          <a:noFill/>
          <a:ln w="9525">
            <a:noFill/>
            <a:miter lim="800000"/>
            <a:headEnd/>
            <a:tailEnd/>
          </a:ln>
        </p:spPr>
      </p:pic>
      <p:sp>
        <p:nvSpPr>
          <p:cNvPr id="136207" name="TextBox 8"/>
          <p:cNvSpPr txBox="1">
            <a:spLocks noChangeArrowheads="1"/>
          </p:cNvSpPr>
          <p:nvPr/>
        </p:nvSpPr>
        <p:spPr bwMode="auto">
          <a:xfrm>
            <a:off x="533400" y="4114800"/>
            <a:ext cx="2967038" cy="369888"/>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Which solution is saturated?</a:t>
            </a:r>
          </a:p>
        </p:txBody>
      </p:sp>
      <p:sp>
        <p:nvSpPr>
          <p:cNvPr id="136208" name="TextBox 7"/>
          <p:cNvSpPr txBox="1">
            <a:spLocks noChangeArrowheads="1"/>
          </p:cNvSpPr>
          <p:nvPr/>
        </p:nvSpPr>
        <p:spPr bwMode="auto">
          <a:xfrm>
            <a:off x="66929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At standard pressure and 298 K which alkane is a liquid?</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ethane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propane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pentane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butane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38" name="TextBox 10"/>
          <p:cNvSpPr txBox="1">
            <a:spLocks noChangeArrowheads="1"/>
          </p:cNvSpPr>
          <p:nvPr/>
        </p:nvSpPr>
        <p:spPr bwMode="auto">
          <a:xfrm>
            <a:off x="685800" y="32766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26639" name="Content Placeholder 8" descr="1:09 63-64.png"/>
          <p:cNvPicPr>
            <a:picLocks noGrp="1" noChangeAspect="1"/>
          </p:cNvPicPr>
          <p:nvPr>
            <p:ph idx="1"/>
          </p:nvPr>
        </p:nvPicPr>
        <p:blipFill>
          <a:blip r:embed="rId2"/>
          <a:srcRect l="-11394" r="-11394"/>
          <a:stretch>
            <a:fillRect/>
          </a:stretch>
        </p:blipFill>
        <p:spPr>
          <a:xfrm>
            <a:off x="1447800" y="76200"/>
            <a:ext cx="5715000" cy="3143250"/>
          </a:xfrm>
        </p:spPr>
      </p:pic>
      <p:sp>
        <p:nvSpPr>
          <p:cNvPr id="7" name="Slide Number Placeholder 6"/>
          <p:cNvSpPr>
            <a:spLocks noGrp="1"/>
          </p:cNvSpPr>
          <p:nvPr>
            <p:ph type="sldNum" sz="quarter" idx="12"/>
          </p:nvPr>
        </p:nvSpPr>
        <p:spPr/>
        <p:txBody>
          <a:bodyPr/>
          <a:lstStyle/>
          <a:p>
            <a:pPr>
              <a:defRPr/>
            </a:pPr>
            <a:fld id="{CA1E4068-31CA-6142-B82E-F5823745E6F1}" type="slidenum">
              <a:rPr lang="en-US"/>
              <a:pPr>
                <a:defRPr/>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Q</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AQ</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Q</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CB8DC15-B4AD-CF45-987B-18CBFCE7069D}" type="slidenum">
              <a:rPr lang="en-US"/>
              <a:pPr>
                <a:defRPr/>
              </a:pPr>
              <a:t>120</a:t>
            </a:fld>
            <a:endParaRPr lang="en-US"/>
          </a:p>
        </p:txBody>
      </p:sp>
      <p:sp>
        <p:nvSpPr>
          <p:cNvPr id="137230" name="TextBox 8"/>
          <p:cNvSpPr txBox="1">
            <a:spLocks noChangeArrowheads="1"/>
          </p:cNvSpPr>
          <p:nvPr/>
        </p:nvSpPr>
        <p:spPr bwMode="auto">
          <a:xfrm>
            <a:off x="533400" y="4114800"/>
            <a:ext cx="6865938" cy="369888"/>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Using the symbols A and Q, write the chemical formula of the product.</a:t>
            </a:r>
          </a:p>
        </p:txBody>
      </p:sp>
      <p:pic>
        <p:nvPicPr>
          <p:cNvPr id="137231" name="Picture 9" descr="1:07 55-57.png"/>
          <p:cNvPicPr>
            <a:picLocks noChangeAspect="1"/>
          </p:cNvPicPr>
          <p:nvPr/>
        </p:nvPicPr>
        <p:blipFill>
          <a:blip r:embed="rId2"/>
          <a:srcRect/>
          <a:stretch>
            <a:fillRect/>
          </a:stretch>
        </p:blipFill>
        <p:spPr bwMode="auto">
          <a:xfrm>
            <a:off x="609600" y="152400"/>
            <a:ext cx="7893050" cy="347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Q</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AQ</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Q</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E2B5380-DDF6-BF45-800A-700F0C6E4A1C}" type="slidenum">
              <a:rPr lang="en-US"/>
              <a:pPr>
                <a:defRPr/>
              </a:pPr>
              <a:t>121</a:t>
            </a:fld>
            <a:endParaRPr lang="en-US"/>
          </a:p>
        </p:txBody>
      </p:sp>
      <p:sp>
        <p:nvSpPr>
          <p:cNvPr id="138254" name="TextBox 8"/>
          <p:cNvSpPr txBox="1">
            <a:spLocks noChangeArrowheads="1"/>
          </p:cNvSpPr>
          <p:nvPr/>
        </p:nvSpPr>
        <p:spPr bwMode="auto">
          <a:xfrm>
            <a:off x="533400" y="4114800"/>
            <a:ext cx="6865938" cy="369888"/>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Using the symbols A and Q, write the chemical formula of the product.</a:t>
            </a:r>
          </a:p>
        </p:txBody>
      </p:sp>
      <p:pic>
        <p:nvPicPr>
          <p:cNvPr id="138255" name="Picture 9" descr="1:07 55-57.png"/>
          <p:cNvPicPr>
            <a:picLocks noChangeAspect="1"/>
          </p:cNvPicPr>
          <p:nvPr/>
        </p:nvPicPr>
        <p:blipFill>
          <a:blip r:embed="rId2"/>
          <a:srcRect/>
          <a:stretch>
            <a:fillRect/>
          </a:stretch>
        </p:blipFill>
        <p:spPr bwMode="auto">
          <a:xfrm>
            <a:off x="609600" y="152400"/>
            <a:ext cx="7893050" cy="3475038"/>
          </a:xfrm>
          <a:prstGeom prst="rect">
            <a:avLst/>
          </a:prstGeom>
          <a:noFill/>
          <a:ln w="9525">
            <a:noFill/>
            <a:miter lim="800000"/>
            <a:headEnd/>
            <a:tailEnd/>
          </a:ln>
        </p:spPr>
      </p:pic>
      <p:sp>
        <p:nvSpPr>
          <p:cNvPr id="138256" name="TextBox 6"/>
          <p:cNvSpPr txBox="1">
            <a:spLocks noChangeArrowheads="1"/>
          </p:cNvSpPr>
          <p:nvPr/>
        </p:nvSpPr>
        <p:spPr bwMode="auto">
          <a:xfrm>
            <a:off x="28956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ionic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Metallic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nonmetallic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covalent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3FEAE3C1-5205-7346-A8FC-32ACE15DC73D}" type="slidenum">
              <a:rPr lang="en-US"/>
              <a:pPr>
                <a:defRPr/>
              </a:pPr>
              <a:t>122</a:t>
            </a:fld>
            <a:endParaRPr lang="en-US"/>
          </a:p>
        </p:txBody>
      </p:sp>
      <p:sp>
        <p:nvSpPr>
          <p:cNvPr id="139278" name="TextBox 8"/>
          <p:cNvSpPr txBox="1">
            <a:spLocks noChangeArrowheads="1"/>
          </p:cNvSpPr>
          <p:nvPr/>
        </p:nvSpPr>
        <p:spPr bwMode="auto">
          <a:xfrm>
            <a:off x="533400" y="4114800"/>
            <a:ext cx="8135938" cy="369888"/>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Identify the type of bond between an atom of element A and an atom of element Q.</a:t>
            </a:r>
          </a:p>
        </p:txBody>
      </p:sp>
      <p:pic>
        <p:nvPicPr>
          <p:cNvPr id="139279" name="Picture 9" descr="1:07 55-57.png"/>
          <p:cNvPicPr>
            <a:picLocks noChangeAspect="1"/>
          </p:cNvPicPr>
          <p:nvPr/>
        </p:nvPicPr>
        <p:blipFill>
          <a:blip r:embed="rId2"/>
          <a:srcRect/>
          <a:stretch>
            <a:fillRect/>
          </a:stretch>
        </p:blipFill>
        <p:spPr bwMode="auto">
          <a:xfrm>
            <a:off x="609600" y="152400"/>
            <a:ext cx="7893050" cy="347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ionic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Metallic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nonmetallic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covalent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2C16023-37D9-9B45-B17D-7017A2B5ED41}" type="slidenum">
              <a:rPr lang="en-US"/>
              <a:pPr>
                <a:defRPr/>
              </a:pPr>
              <a:t>123</a:t>
            </a:fld>
            <a:endParaRPr lang="en-US"/>
          </a:p>
        </p:txBody>
      </p:sp>
      <p:sp>
        <p:nvSpPr>
          <p:cNvPr id="140302" name="TextBox 8"/>
          <p:cNvSpPr txBox="1">
            <a:spLocks noChangeArrowheads="1"/>
          </p:cNvSpPr>
          <p:nvPr/>
        </p:nvSpPr>
        <p:spPr bwMode="auto">
          <a:xfrm>
            <a:off x="533400" y="4114800"/>
            <a:ext cx="8135938" cy="369888"/>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Identify the type of bond between an atom of element A and an atom of element Q.</a:t>
            </a:r>
          </a:p>
        </p:txBody>
      </p:sp>
      <p:pic>
        <p:nvPicPr>
          <p:cNvPr id="140303" name="Picture 9" descr="1:07 55-57.png"/>
          <p:cNvPicPr>
            <a:picLocks noChangeAspect="1"/>
          </p:cNvPicPr>
          <p:nvPr/>
        </p:nvPicPr>
        <p:blipFill>
          <a:blip r:embed="rId2"/>
          <a:srcRect/>
          <a:stretch>
            <a:fillRect/>
          </a:stretch>
        </p:blipFill>
        <p:spPr bwMode="auto">
          <a:xfrm>
            <a:off x="609600" y="152400"/>
            <a:ext cx="7893050" cy="3475038"/>
          </a:xfrm>
          <a:prstGeom prst="rect">
            <a:avLst/>
          </a:prstGeom>
          <a:noFill/>
          <a:ln w="9525">
            <a:noFill/>
            <a:miter lim="800000"/>
            <a:headEnd/>
            <a:tailEnd/>
          </a:ln>
        </p:spPr>
      </p:pic>
      <p:sp>
        <p:nvSpPr>
          <p:cNvPr id="140304" name="TextBox 6"/>
          <p:cNvSpPr txBox="1">
            <a:spLocks noChangeArrowheads="1"/>
          </p:cNvSpPr>
          <p:nvPr/>
        </p:nvSpPr>
        <p:spPr bwMode="auto">
          <a:xfrm>
            <a:off x="66929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 two masses are equal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 mass of the reactants is greater than the mass of the product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 masses of the reactants is less than the mass of the product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There is an overall loss of 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380FE71-08A7-AC4E-87A7-053395FF99E9}" type="slidenum">
              <a:rPr lang="en-US"/>
              <a:pPr>
                <a:defRPr/>
              </a:pPr>
              <a:t>124</a:t>
            </a:fld>
            <a:endParaRPr lang="en-US"/>
          </a:p>
        </p:txBody>
      </p:sp>
      <p:sp>
        <p:nvSpPr>
          <p:cNvPr id="141326" name="TextBox 8"/>
          <p:cNvSpPr txBox="1">
            <a:spLocks noChangeArrowheads="1"/>
          </p:cNvSpPr>
          <p:nvPr/>
        </p:nvSpPr>
        <p:spPr bwMode="auto">
          <a:xfrm>
            <a:off x="533400" y="4114800"/>
            <a:ext cx="81534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Comparing the total mass of the reactants to the total mass of the products, which statement applies</a:t>
            </a:r>
          </a:p>
        </p:txBody>
      </p:sp>
      <p:pic>
        <p:nvPicPr>
          <p:cNvPr id="141327" name="Picture 9" descr="1:07 55-57.png"/>
          <p:cNvPicPr>
            <a:picLocks noChangeAspect="1"/>
          </p:cNvPicPr>
          <p:nvPr/>
        </p:nvPicPr>
        <p:blipFill>
          <a:blip r:embed="rId2"/>
          <a:srcRect/>
          <a:stretch>
            <a:fillRect/>
          </a:stretch>
        </p:blipFill>
        <p:spPr bwMode="auto">
          <a:xfrm>
            <a:off x="609600" y="152400"/>
            <a:ext cx="7893050" cy="347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 two masses are equal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 mass of the reactants is greater than the mass of the product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 masses of the reactants is less than the mass of the product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There is an overall loss of 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806B439-7A80-6840-B0DC-F444C4670671}" type="slidenum">
              <a:rPr lang="en-US"/>
              <a:pPr>
                <a:defRPr/>
              </a:pPr>
              <a:t>125</a:t>
            </a:fld>
            <a:endParaRPr lang="en-US"/>
          </a:p>
        </p:txBody>
      </p:sp>
      <p:sp>
        <p:nvSpPr>
          <p:cNvPr id="142350" name="TextBox 8"/>
          <p:cNvSpPr txBox="1">
            <a:spLocks noChangeArrowheads="1"/>
          </p:cNvSpPr>
          <p:nvPr/>
        </p:nvSpPr>
        <p:spPr bwMode="auto">
          <a:xfrm>
            <a:off x="533400" y="4114800"/>
            <a:ext cx="81534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Comparing the total mass of the reactants to the total mass of the products, which statement applies</a:t>
            </a:r>
          </a:p>
        </p:txBody>
      </p:sp>
      <p:pic>
        <p:nvPicPr>
          <p:cNvPr id="142351" name="Picture 9" descr="1:07 55-57.png"/>
          <p:cNvPicPr>
            <a:picLocks noChangeAspect="1"/>
          </p:cNvPicPr>
          <p:nvPr/>
        </p:nvPicPr>
        <p:blipFill>
          <a:blip r:embed="rId2"/>
          <a:srcRect/>
          <a:stretch>
            <a:fillRect/>
          </a:stretch>
        </p:blipFill>
        <p:spPr bwMode="auto">
          <a:xfrm>
            <a:off x="609600" y="152400"/>
            <a:ext cx="7893050" cy="3475038"/>
          </a:xfrm>
          <a:prstGeom prst="rect">
            <a:avLst/>
          </a:prstGeom>
          <a:noFill/>
          <a:ln w="9525">
            <a:noFill/>
            <a:miter lim="800000"/>
            <a:headEnd/>
            <a:tailEnd/>
          </a:ln>
        </p:spPr>
      </p:pic>
      <p:sp>
        <p:nvSpPr>
          <p:cNvPr id="142352" name="TextBox 6"/>
          <p:cNvSpPr txBox="1">
            <a:spLocks noChangeArrowheads="1"/>
          </p:cNvSpPr>
          <p:nvPr/>
        </p:nvSpPr>
        <p:spPr bwMode="auto">
          <a:xfrm>
            <a:off x="35052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Cu</a:t>
                      </a:r>
                      <a:r>
                        <a:rPr lang="en-US" baseline="30000" dirty="0" smtClean="0"/>
                        <a:t>+2</a:t>
                      </a:r>
                      <a:r>
                        <a:rPr lang="en-US" baseline="0" dirty="0" smtClean="0"/>
                        <a:t> -&gt; Cu</a:t>
                      </a:r>
                      <a:r>
                        <a:rPr lang="en-US" baseline="30000" dirty="0" smtClean="0"/>
                        <a:t>0</a:t>
                      </a:r>
                      <a:r>
                        <a:rPr lang="en-US" baseline="0" dirty="0" smtClean="0"/>
                        <a:t> + 2e</a:t>
                      </a:r>
                      <a:r>
                        <a:rPr lang="en-US" baseline="30000" dirty="0" smtClean="0"/>
                        <a:t>-</a:t>
                      </a:r>
                      <a:endParaRPr lang="en-US" dirty="0"/>
                    </a:p>
                  </a:txBody>
                  <a:tcPr/>
                </a:tc>
                <a:tc>
                  <a:txBody>
                    <a:bodyPr/>
                    <a:lstStyle/>
                    <a:p>
                      <a:r>
                        <a:rPr lang="en-US" dirty="0" smtClean="0"/>
                        <a:t>(2) Cu</a:t>
                      </a:r>
                      <a:r>
                        <a:rPr lang="en-US" baseline="30000" dirty="0" smtClean="0"/>
                        <a:t>0</a:t>
                      </a:r>
                      <a:r>
                        <a:rPr lang="en-US" baseline="0" dirty="0" smtClean="0"/>
                        <a:t> + 2e</a:t>
                      </a:r>
                      <a:r>
                        <a:rPr lang="en-US" baseline="30000" dirty="0" smtClean="0"/>
                        <a:t>-</a:t>
                      </a:r>
                      <a:r>
                        <a:rPr lang="en-US" baseline="0" dirty="0" smtClean="0"/>
                        <a:t> -&gt; Cu</a:t>
                      </a:r>
                      <a:r>
                        <a:rPr lang="en-US" baseline="30000" dirty="0" smtClean="0"/>
                        <a:t>+2</a:t>
                      </a:r>
                      <a:endParaRPr lang="en-US" sz="1600" dirty="0"/>
                    </a:p>
                  </a:txBody>
                  <a:tcPr/>
                </a:tc>
              </a:tr>
              <a:tr h="571500">
                <a:tc>
                  <a:txBody>
                    <a:bodyPr/>
                    <a:lstStyle/>
                    <a:p>
                      <a:r>
                        <a:rPr lang="en-US" dirty="0" smtClean="0"/>
                        <a:t>(3)</a:t>
                      </a:r>
                      <a:r>
                        <a:rPr lang="en-US" baseline="0" dirty="0" smtClean="0"/>
                        <a:t> Al</a:t>
                      </a:r>
                      <a:r>
                        <a:rPr lang="en-US" baseline="30000" dirty="0" smtClean="0"/>
                        <a:t>0</a:t>
                      </a:r>
                      <a:r>
                        <a:rPr lang="en-US" baseline="0" dirty="0" smtClean="0"/>
                        <a:t> -&gt; Al</a:t>
                      </a:r>
                      <a:r>
                        <a:rPr lang="en-US" baseline="30000" dirty="0" smtClean="0"/>
                        <a:t>+3 </a:t>
                      </a:r>
                      <a:r>
                        <a:rPr lang="en-US" baseline="0" dirty="0" smtClean="0"/>
                        <a:t>+ 3e</a:t>
                      </a:r>
                      <a:r>
                        <a:rPr lang="en-US" baseline="30000" dirty="0" smtClean="0"/>
                        <a:t>-</a:t>
                      </a:r>
                      <a:endParaRPr lang="en-US" sz="1600" dirty="0"/>
                    </a:p>
                  </a:txBody>
                  <a:tcPr/>
                </a:tc>
                <a:tc>
                  <a:txBody>
                    <a:bodyPr/>
                    <a:lstStyle/>
                    <a:p>
                      <a:r>
                        <a:rPr lang="en-US" dirty="0" smtClean="0"/>
                        <a:t>(4</a:t>
                      </a:r>
                      <a:r>
                        <a:rPr lang="en-US" baseline="0" dirty="0" smtClean="0"/>
                        <a:t>) Al</a:t>
                      </a:r>
                      <a:r>
                        <a:rPr lang="en-US" baseline="30000" dirty="0" smtClean="0"/>
                        <a:t>+3</a:t>
                      </a:r>
                      <a:r>
                        <a:rPr lang="en-US" baseline="0" dirty="0" smtClean="0"/>
                        <a:t> + 3e</a:t>
                      </a:r>
                      <a:r>
                        <a:rPr lang="en-US" baseline="30000" dirty="0" smtClean="0"/>
                        <a:t>-</a:t>
                      </a:r>
                      <a:r>
                        <a:rPr lang="en-US" baseline="0" dirty="0" smtClean="0"/>
                        <a:t> -&gt; Al</a:t>
                      </a:r>
                      <a:r>
                        <a:rPr lang="en-US" baseline="30000" dirty="0" smtClean="0"/>
                        <a:t>0</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18829420-EC8E-504C-9D0A-BB1C6B665065}" type="slidenum">
              <a:rPr lang="en-US"/>
              <a:pPr>
                <a:defRPr/>
              </a:pPr>
              <a:t>126</a:t>
            </a:fld>
            <a:endParaRPr lang="en-US"/>
          </a:p>
        </p:txBody>
      </p:sp>
      <p:sp>
        <p:nvSpPr>
          <p:cNvPr id="143374" name="TextBox 8"/>
          <p:cNvSpPr txBox="1">
            <a:spLocks noChangeArrowheads="1"/>
          </p:cNvSpPr>
          <p:nvPr/>
        </p:nvSpPr>
        <p:spPr bwMode="auto">
          <a:xfrm>
            <a:off x="533400" y="4114800"/>
            <a:ext cx="81534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is the oxidation reaction occurring in the Voltaic Cell above?</a:t>
            </a:r>
          </a:p>
        </p:txBody>
      </p:sp>
      <p:pic>
        <p:nvPicPr>
          <p:cNvPr id="143375" name="Picture 7" descr="1:07 61.png"/>
          <p:cNvPicPr>
            <a:picLocks noChangeAspect="1"/>
          </p:cNvPicPr>
          <p:nvPr/>
        </p:nvPicPr>
        <p:blipFill>
          <a:blip r:embed="rId2"/>
          <a:srcRect/>
          <a:stretch>
            <a:fillRect/>
          </a:stretch>
        </p:blipFill>
        <p:spPr bwMode="auto">
          <a:xfrm>
            <a:off x="1479550" y="76200"/>
            <a:ext cx="61849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Cu</a:t>
                      </a:r>
                      <a:r>
                        <a:rPr lang="en-US" baseline="30000" dirty="0" smtClean="0"/>
                        <a:t>+2</a:t>
                      </a:r>
                      <a:r>
                        <a:rPr lang="en-US" baseline="0" dirty="0" smtClean="0"/>
                        <a:t> -&gt; Cu</a:t>
                      </a:r>
                      <a:r>
                        <a:rPr lang="en-US" baseline="30000" dirty="0" smtClean="0"/>
                        <a:t>0</a:t>
                      </a:r>
                      <a:r>
                        <a:rPr lang="en-US" baseline="0" dirty="0" smtClean="0"/>
                        <a:t> + 2e</a:t>
                      </a:r>
                      <a:r>
                        <a:rPr lang="en-US" baseline="30000" dirty="0" smtClean="0"/>
                        <a:t>-</a:t>
                      </a:r>
                      <a:endParaRPr lang="en-US" dirty="0"/>
                    </a:p>
                  </a:txBody>
                  <a:tcPr/>
                </a:tc>
                <a:tc>
                  <a:txBody>
                    <a:bodyPr/>
                    <a:lstStyle/>
                    <a:p>
                      <a:r>
                        <a:rPr lang="en-US" dirty="0" smtClean="0"/>
                        <a:t>(2) Cu</a:t>
                      </a:r>
                      <a:r>
                        <a:rPr lang="en-US" baseline="30000" dirty="0" smtClean="0"/>
                        <a:t>0</a:t>
                      </a:r>
                      <a:r>
                        <a:rPr lang="en-US" baseline="0" dirty="0" smtClean="0"/>
                        <a:t> + 2e</a:t>
                      </a:r>
                      <a:r>
                        <a:rPr lang="en-US" baseline="30000" dirty="0" smtClean="0"/>
                        <a:t>-</a:t>
                      </a:r>
                      <a:r>
                        <a:rPr lang="en-US" baseline="0" dirty="0" smtClean="0"/>
                        <a:t> -&gt; Cu</a:t>
                      </a:r>
                      <a:r>
                        <a:rPr lang="en-US" baseline="30000" dirty="0" smtClean="0"/>
                        <a:t>+2</a:t>
                      </a:r>
                      <a:endParaRPr lang="en-US" sz="1600" dirty="0"/>
                    </a:p>
                  </a:txBody>
                  <a:tcPr/>
                </a:tc>
              </a:tr>
              <a:tr h="571500">
                <a:tc>
                  <a:txBody>
                    <a:bodyPr/>
                    <a:lstStyle/>
                    <a:p>
                      <a:r>
                        <a:rPr lang="en-US" dirty="0" smtClean="0"/>
                        <a:t>(3)</a:t>
                      </a:r>
                      <a:r>
                        <a:rPr lang="en-US" baseline="0" dirty="0" smtClean="0"/>
                        <a:t> Al</a:t>
                      </a:r>
                      <a:r>
                        <a:rPr lang="en-US" baseline="30000" dirty="0" smtClean="0"/>
                        <a:t>0</a:t>
                      </a:r>
                      <a:r>
                        <a:rPr lang="en-US" baseline="0" dirty="0" smtClean="0"/>
                        <a:t> -&gt; Al</a:t>
                      </a:r>
                      <a:r>
                        <a:rPr lang="en-US" baseline="30000" dirty="0" smtClean="0"/>
                        <a:t>+3 </a:t>
                      </a:r>
                      <a:r>
                        <a:rPr lang="en-US" baseline="0" dirty="0" smtClean="0"/>
                        <a:t>+ 3e</a:t>
                      </a:r>
                      <a:r>
                        <a:rPr lang="en-US" baseline="30000" dirty="0" smtClean="0"/>
                        <a:t>-</a:t>
                      </a:r>
                      <a:endParaRPr lang="en-US" sz="1600" dirty="0"/>
                    </a:p>
                  </a:txBody>
                  <a:tcPr/>
                </a:tc>
                <a:tc>
                  <a:txBody>
                    <a:bodyPr/>
                    <a:lstStyle/>
                    <a:p>
                      <a:r>
                        <a:rPr lang="en-US" dirty="0" smtClean="0"/>
                        <a:t>(4</a:t>
                      </a:r>
                      <a:r>
                        <a:rPr lang="en-US" baseline="0" smtClean="0"/>
                        <a:t>) Al</a:t>
                      </a:r>
                      <a:r>
                        <a:rPr lang="en-US" baseline="30000" smtClean="0"/>
                        <a:t>+3</a:t>
                      </a:r>
                      <a:r>
                        <a:rPr lang="en-US" baseline="0" smtClean="0"/>
                        <a:t> + 3e</a:t>
                      </a:r>
                      <a:r>
                        <a:rPr lang="en-US" baseline="30000" smtClean="0"/>
                        <a:t>-</a:t>
                      </a:r>
                      <a:r>
                        <a:rPr lang="en-US" baseline="0" smtClean="0"/>
                        <a:t> -&gt; Al</a:t>
                      </a:r>
                      <a:r>
                        <a:rPr lang="en-US" baseline="30000" smtClean="0"/>
                        <a:t>0</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004832CB-1B9D-6A4A-A147-CAC9833235C9}" type="slidenum">
              <a:rPr lang="en-US"/>
              <a:pPr>
                <a:defRPr/>
              </a:pPr>
              <a:t>127</a:t>
            </a:fld>
            <a:endParaRPr lang="en-US"/>
          </a:p>
        </p:txBody>
      </p:sp>
      <p:sp>
        <p:nvSpPr>
          <p:cNvPr id="144398" name="TextBox 8"/>
          <p:cNvSpPr txBox="1">
            <a:spLocks noChangeArrowheads="1"/>
          </p:cNvSpPr>
          <p:nvPr/>
        </p:nvSpPr>
        <p:spPr bwMode="auto">
          <a:xfrm>
            <a:off x="533400" y="4114800"/>
            <a:ext cx="81534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is the oxidation reaction occurring in the Voltaic Cell above?</a:t>
            </a:r>
          </a:p>
        </p:txBody>
      </p:sp>
      <p:sp>
        <p:nvSpPr>
          <p:cNvPr id="144399" name="TextBox 6"/>
          <p:cNvSpPr txBox="1">
            <a:spLocks noChangeArrowheads="1"/>
          </p:cNvSpPr>
          <p:nvPr/>
        </p:nvSpPr>
        <p:spPr bwMode="auto">
          <a:xfrm>
            <a:off x="3200400" y="57261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144400" name="Picture 7" descr="1:07 61.png"/>
          <p:cNvPicPr>
            <a:picLocks noChangeAspect="1"/>
          </p:cNvPicPr>
          <p:nvPr/>
        </p:nvPicPr>
        <p:blipFill>
          <a:blip r:embed="rId2"/>
          <a:srcRect/>
          <a:stretch>
            <a:fillRect/>
          </a:stretch>
        </p:blipFill>
        <p:spPr bwMode="auto">
          <a:xfrm>
            <a:off x="1479550" y="76200"/>
            <a:ext cx="61849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2Al</a:t>
                      </a:r>
                      <a:r>
                        <a:rPr lang="en-US" baseline="30000" dirty="0" smtClean="0"/>
                        <a:t>0 </a:t>
                      </a:r>
                      <a:r>
                        <a:rPr lang="en-US" baseline="0" dirty="0" smtClean="0"/>
                        <a:t>+ 3Cu</a:t>
                      </a:r>
                      <a:r>
                        <a:rPr lang="en-US" baseline="30000" dirty="0" smtClean="0"/>
                        <a:t>+2 </a:t>
                      </a:r>
                      <a:r>
                        <a:rPr lang="en-US" baseline="0" dirty="0" smtClean="0"/>
                        <a:t>-&gt; 2Al</a:t>
                      </a:r>
                      <a:r>
                        <a:rPr lang="en-US" baseline="30000" dirty="0" smtClean="0"/>
                        <a:t>+3</a:t>
                      </a:r>
                      <a:r>
                        <a:rPr lang="en-US" baseline="0" dirty="0" smtClean="0"/>
                        <a:t> + 2Cu</a:t>
                      </a:r>
                      <a:r>
                        <a:rPr lang="en-US" baseline="30000" dirty="0" smtClean="0"/>
                        <a:t>0</a:t>
                      </a:r>
                      <a:endParaRPr lang="en-US" dirty="0"/>
                    </a:p>
                  </a:txBody>
                  <a:tcPr/>
                </a:tc>
                <a:tc>
                  <a:txBody>
                    <a:bodyPr/>
                    <a:lstStyle/>
                    <a:p>
                      <a:r>
                        <a:rPr lang="en-US" dirty="0" smtClean="0"/>
                        <a:t>(2) </a:t>
                      </a:r>
                      <a:r>
                        <a:rPr lang="en-US" baseline="0" dirty="0" smtClean="0"/>
                        <a:t>2Al</a:t>
                      </a:r>
                      <a:r>
                        <a:rPr lang="en-US" baseline="30000" dirty="0" smtClean="0"/>
                        <a:t>0 </a:t>
                      </a:r>
                      <a:r>
                        <a:rPr lang="en-US" baseline="0" dirty="0" smtClean="0"/>
                        <a:t>+ 3Cu</a:t>
                      </a:r>
                      <a:r>
                        <a:rPr lang="en-US" baseline="30000" dirty="0" smtClean="0"/>
                        <a:t>+2 </a:t>
                      </a:r>
                      <a:r>
                        <a:rPr lang="en-US" baseline="0" dirty="0" smtClean="0"/>
                        <a:t>-&gt; 2Al</a:t>
                      </a:r>
                      <a:r>
                        <a:rPr lang="en-US" baseline="30000" dirty="0" smtClean="0"/>
                        <a:t>+3</a:t>
                      </a:r>
                      <a:r>
                        <a:rPr lang="en-US" baseline="0" dirty="0" smtClean="0"/>
                        <a:t> + 3Cu</a:t>
                      </a:r>
                      <a:r>
                        <a:rPr lang="en-US" baseline="30000" dirty="0" smtClean="0"/>
                        <a:t>0</a:t>
                      </a:r>
                      <a:endParaRPr lang="en-US" sz="1600" dirty="0"/>
                    </a:p>
                  </a:txBody>
                  <a:tcPr/>
                </a:tc>
              </a:tr>
              <a:tr h="571500">
                <a:tc>
                  <a:txBody>
                    <a:bodyPr/>
                    <a:lstStyle/>
                    <a:p>
                      <a:r>
                        <a:rPr lang="en-US" dirty="0" smtClean="0"/>
                        <a:t>(3)</a:t>
                      </a:r>
                      <a:r>
                        <a:rPr lang="en-US" baseline="0" dirty="0" smtClean="0"/>
                        <a:t> Al</a:t>
                      </a:r>
                      <a:r>
                        <a:rPr lang="en-US" baseline="30000" dirty="0" smtClean="0"/>
                        <a:t>0 </a:t>
                      </a:r>
                      <a:r>
                        <a:rPr lang="en-US" baseline="0" dirty="0" smtClean="0"/>
                        <a:t>+ 3Cu</a:t>
                      </a:r>
                      <a:r>
                        <a:rPr lang="en-US" baseline="30000" dirty="0" smtClean="0"/>
                        <a:t>+2 </a:t>
                      </a:r>
                      <a:r>
                        <a:rPr lang="en-US" baseline="0" dirty="0" smtClean="0"/>
                        <a:t>-&gt; Al</a:t>
                      </a:r>
                      <a:r>
                        <a:rPr lang="en-US" baseline="30000" dirty="0" smtClean="0"/>
                        <a:t>+3</a:t>
                      </a:r>
                      <a:r>
                        <a:rPr lang="en-US" baseline="0" dirty="0" smtClean="0"/>
                        <a:t> + 2Cu</a:t>
                      </a:r>
                      <a:r>
                        <a:rPr lang="en-US" baseline="30000" dirty="0" smtClean="0"/>
                        <a:t>0</a:t>
                      </a:r>
                      <a:endParaRPr lang="en-US" sz="1600" dirty="0"/>
                    </a:p>
                  </a:txBody>
                  <a:tcPr/>
                </a:tc>
                <a:tc>
                  <a:txBody>
                    <a:bodyPr/>
                    <a:lstStyle/>
                    <a:p>
                      <a:r>
                        <a:rPr lang="en-US" dirty="0" smtClean="0"/>
                        <a:t>(4</a:t>
                      </a:r>
                      <a:r>
                        <a:rPr lang="en-US" baseline="0" dirty="0" smtClean="0"/>
                        <a:t>) Al</a:t>
                      </a:r>
                      <a:r>
                        <a:rPr lang="en-US" baseline="30000" dirty="0" smtClean="0"/>
                        <a:t>0 </a:t>
                      </a:r>
                      <a:r>
                        <a:rPr lang="en-US" baseline="0" dirty="0" smtClean="0"/>
                        <a:t>+ Cu</a:t>
                      </a:r>
                      <a:r>
                        <a:rPr lang="en-US" baseline="30000" dirty="0" smtClean="0"/>
                        <a:t>+2 </a:t>
                      </a:r>
                      <a:r>
                        <a:rPr lang="en-US" baseline="0" dirty="0" smtClean="0"/>
                        <a:t>-&gt; Al</a:t>
                      </a:r>
                      <a:r>
                        <a:rPr lang="en-US" baseline="30000" dirty="0" smtClean="0"/>
                        <a:t>+3</a:t>
                      </a:r>
                      <a:r>
                        <a:rPr lang="en-US" baseline="0" dirty="0" smtClean="0"/>
                        <a:t> + Cu</a:t>
                      </a:r>
                      <a:r>
                        <a:rPr lang="en-US" baseline="30000" dirty="0" smtClean="0"/>
                        <a:t>0</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B0B64D06-6AEA-9A48-A0D7-44E36DCAF6D1}" type="slidenum">
              <a:rPr lang="en-US"/>
              <a:pPr>
                <a:defRPr/>
              </a:pPr>
              <a:t>128</a:t>
            </a:fld>
            <a:endParaRPr lang="en-US"/>
          </a:p>
        </p:txBody>
      </p:sp>
      <p:sp>
        <p:nvSpPr>
          <p:cNvPr id="145422" name="TextBox 8"/>
          <p:cNvSpPr txBox="1">
            <a:spLocks noChangeArrowheads="1"/>
          </p:cNvSpPr>
          <p:nvPr/>
        </p:nvSpPr>
        <p:spPr bwMode="auto">
          <a:xfrm>
            <a:off x="533400" y="4114800"/>
            <a:ext cx="81534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is a correctly balanced redox reaction for this Voltaic Cell?</a:t>
            </a:r>
          </a:p>
        </p:txBody>
      </p:sp>
      <p:pic>
        <p:nvPicPr>
          <p:cNvPr id="145423" name="Picture 7" descr="1:07 61.png"/>
          <p:cNvPicPr>
            <a:picLocks noChangeAspect="1"/>
          </p:cNvPicPr>
          <p:nvPr/>
        </p:nvPicPr>
        <p:blipFill>
          <a:blip r:embed="rId2"/>
          <a:srcRect/>
          <a:stretch>
            <a:fillRect/>
          </a:stretch>
        </p:blipFill>
        <p:spPr bwMode="auto">
          <a:xfrm>
            <a:off x="1479550" y="76200"/>
            <a:ext cx="61849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2Al</a:t>
                      </a:r>
                      <a:r>
                        <a:rPr lang="en-US" baseline="30000" dirty="0" smtClean="0"/>
                        <a:t>0 </a:t>
                      </a:r>
                      <a:r>
                        <a:rPr lang="en-US" baseline="0" dirty="0" smtClean="0"/>
                        <a:t>+ 3Cu</a:t>
                      </a:r>
                      <a:r>
                        <a:rPr lang="en-US" baseline="30000" dirty="0" smtClean="0"/>
                        <a:t>+2 </a:t>
                      </a:r>
                      <a:r>
                        <a:rPr lang="en-US" baseline="0" dirty="0" smtClean="0"/>
                        <a:t>-&gt; 2Al</a:t>
                      </a:r>
                      <a:r>
                        <a:rPr lang="en-US" baseline="30000" dirty="0" smtClean="0"/>
                        <a:t>+3</a:t>
                      </a:r>
                      <a:r>
                        <a:rPr lang="en-US" baseline="0" dirty="0" smtClean="0"/>
                        <a:t> + 2Cu</a:t>
                      </a:r>
                      <a:r>
                        <a:rPr lang="en-US" baseline="30000" dirty="0" smtClean="0"/>
                        <a:t>0</a:t>
                      </a:r>
                      <a:endParaRPr lang="en-US" dirty="0"/>
                    </a:p>
                  </a:txBody>
                  <a:tcPr/>
                </a:tc>
                <a:tc>
                  <a:txBody>
                    <a:bodyPr/>
                    <a:lstStyle/>
                    <a:p>
                      <a:r>
                        <a:rPr lang="en-US" dirty="0" smtClean="0"/>
                        <a:t>(2) </a:t>
                      </a:r>
                      <a:r>
                        <a:rPr lang="en-US" baseline="0" dirty="0" smtClean="0"/>
                        <a:t>2Al</a:t>
                      </a:r>
                      <a:r>
                        <a:rPr lang="en-US" baseline="30000" dirty="0" smtClean="0"/>
                        <a:t>0 </a:t>
                      </a:r>
                      <a:r>
                        <a:rPr lang="en-US" baseline="0" dirty="0" smtClean="0"/>
                        <a:t>+ 3Cu</a:t>
                      </a:r>
                      <a:r>
                        <a:rPr lang="en-US" baseline="30000" dirty="0" smtClean="0"/>
                        <a:t>+2 </a:t>
                      </a:r>
                      <a:r>
                        <a:rPr lang="en-US" baseline="0" dirty="0" smtClean="0"/>
                        <a:t>-&gt; 2Al</a:t>
                      </a:r>
                      <a:r>
                        <a:rPr lang="en-US" baseline="30000" dirty="0" smtClean="0"/>
                        <a:t>+3</a:t>
                      </a:r>
                      <a:r>
                        <a:rPr lang="en-US" baseline="0" dirty="0" smtClean="0"/>
                        <a:t> + 3Cu</a:t>
                      </a:r>
                      <a:r>
                        <a:rPr lang="en-US" baseline="30000" dirty="0" smtClean="0"/>
                        <a:t>0</a:t>
                      </a:r>
                      <a:endParaRPr lang="en-US" sz="1600" dirty="0"/>
                    </a:p>
                  </a:txBody>
                  <a:tcPr/>
                </a:tc>
              </a:tr>
              <a:tr h="571500">
                <a:tc>
                  <a:txBody>
                    <a:bodyPr/>
                    <a:lstStyle/>
                    <a:p>
                      <a:r>
                        <a:rPr lang="en-US" dirty="0" smtClean="0"/>
                        <a:t>(3)</a:t>
                      </a:r>
                      <a:r>
                        <a:rPr lang="en-US" baseline="0" dirty="0" smtClean="0"/>
                        <a:t> Al</a:t>
                      </a:r>
                      <a:r>
                        <a:rPr lang="en-US" baseline="30000" dirty="0" smtClean="0"/>
                        <a:t>0 </a:t>
                      </a:r>
                      <a:r>
                        <a:rPr lang="en-US" baseline="0" dirty="0" smtClean="0"/>
                        <a:t>+ 3Cu</a:t>
                      </a:r>
                      <a:r>
                        <a:rPr lang="en-US" baseline="30000" dirty="0" smtClean="0"/>
                        <a:t>+2 </a:t>
                      </a:r>
                      <a:r>
                        <a:rPr lang="en-US" baseline="0" dirty="0" smtClean="0"/>
                        <a:t>-&gt; Al</a:t>
                      </a:r>
                      <a:r>
                        <a:rPr lang="en-US" baseline="30000" dirty="0" smtClean="0"/>
                        <a:t>+3</a:t>
                      </a:r>
                      <a:r>
                        <a:rPr lang="en-US" baseline="0" dirty="0" smtClean="0"/>
                        <a:t> + 2Cu</a:t>
                      </a:r>
                      <a:r>
                        <a:rPr lang="en-US" baseline="30000" dirty="0" smtClean="0"/>
                        <a:t>0</a:t>
                      </a:r>
                      <a:endParaRPr lang="en-US" sz="1600" dirty="0"/>
                    </a:p>
                  </a:txBody>
                  <a:tcPr/>
                </a:tc>
                <a:tc>
                  <a:txBody>
                    <a:bodyPr/>
                    <a:lstStyle/>
                    <a:p>
                      <a:r>
                        <a:rPr lang="en-US" dirty="0" smtClean="0"/>
                        <a:t>(4</a:t>
                      </a:r>
                      <a:r>
                        <a:rPr lang="en-US" baseline="0" dirty="0" smtClean="0"/>
                        <a:t>) Al</a:t>
                      </a:r>
                      <a:r>
                        <a:rPr lang="en-US" baseline="30000" dirty="0" smtClean="0"/>
                        <a:t>0 </a:t>
                      </a:r>
                      <a:r>
                        <a:rPr lang="en-US" baseline="0" dirty="0" smtClean="0"/>
                        <a:t>+ Cu</a:t>
                      </a:r>
                      <a:r>
                        <a:rPr lang="en-US" baseline="30000" dirty="0" smtClean="0"/>
                        <a:t>+2 </a:t>
                      </a:r>
                      <a:r>
                        <a:rPr lang="en-US" baseline="0" dirty="0" smtClean="0"/>
                        <a:t>-&gt; Al</a:t>
                      </a:r>
                      <a:r>
                        <a:rPr lang="en-US" baseline="30000" dirty="0" smtClean="0"/>
                        <a:t>+3</a:t>
                      </a:r>
                      <a:r>
                        <a:rPr lang="en-US" baseline="0" dirty="0" smtClean="0"/>
                        <a:t> + Cu</a:t>
                      </a:r>
                      <a:r>
                        <a:rPr lang="en-US" baseline="30000" dirty="0" smtClean="0"/>
                        <a:t>0</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862CBB07-7A3D-E74F-A977-EFF139F521E7}" type="slidenum">
              <a:rPr lang="en-US"/>
              <a:pPr>
                <a:defRPr/>
              </a:pPr>
              <a:t>129</a:t>
            </a:fld>
            <a:endParaRPr lang="en-US"/>
          </a:p>
        </p:txBody>
      </p:sp>
      <p:sp>
        <p:nvSpPr>
          <p:cNvPr id="146446" name="TextBox 8"/>
          <p:cNvSpPr txBox="1">
            <a:spLocks noChangeArrowheads="1"/>
          </p:cNvSpPr>
          <p:nvPr/>
        </p:nvSpPr>
        <p:spPr bwMode="auto">
          <a:xfrm>
            <a:off x="533400" y="4114800"/>
            <a:ext cx="81534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is a correctly balanced redox reaction for this Voltaic Cell?</a:t>
            </a:r>
          </a:p>
        </p:txBody>
      </p:sp>
      <p:pic>
        <p:nvPicPr>
          <p:cNvPr id="146447" name="Picture 7" descr="1:07 61.png"/>
          <p:cNvPicPr>
            <a:picLocks noChangeAspect="1"/>
          </p:cNvPicPr>
          <p:nvPr/>
        </p:nvPicPr>
        <p:blipFill>
          <a:blip r:embed="rId2"/>
          <a:srcRect/>
          <a:stretch>
            <a:fillRect/>
          </a:stretch>
        </p:blipFill>
        <p:spPr bwMode="auto">
          <a:xfrm>
            <a:off x="1479550" y="76200"/>
            <a:ext cx="6184900" cy="3683000"/>
          </a:xfrm>
          <a:prstGeom prst="rect">
            <a:avLst/>
          </a:prstGeom>
          <a:noFill/>
          <a:ln w="9525">
            <a:noFill/>
            <a:miter lim="800000"/>
            <a:headEnd/>
            <a:tailEnd/>
          </a:ln>
        </p:spPr>
      </p:pic>
      <p:sp>
        <p:nvSpPr>
          <p:cNvPr id="146448" name="TextBox 6"/>
          <p:cNvSpPr txBox="1">
            <a:spLocks noChangeArrowheads="1"/>
          </p:cNvSpPr>
          <p:nvPr/>
        </p:nvSpPr>
        <p:spPr bwMode="auto">
          <a:xfrm>
            <a:off x="7607300" y="51816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At standard pressure and 298 K which alkane is a liquid?</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ethane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propane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pentane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butane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62" name="TextBox 10"/>
          <p:cNvSpPr txBox="1">
            <a:spLocks noChangeArrowheads="1"/>
          </p:cNvSpPr>
          <p:nvPr/>
        </p:nvSpPr>
        <p:spPr bwMode="auto">
          <a:xfrm>
            <a:off x="685800" y="32766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27663" name="Content Placeholder 8" descr="1:09 63-64.png"/>
          <p:cNvPicPr>
            <a:picLocks noGrp="1" noChangeAspect="1"/>
          </p:cNvPicPr>
          <p:nvPr>
            <p:ph idx="1"/>
          </p:nvPr>
        </p:nvPicPr>
        <p:blipFill>
          <a:blip r:embed="rId2"/>
          <a:srcRect l="-11394" r="-11394"/>
          <a:stretch>
            <a:fillRect/>
          </a:stretch>
        </p:blipFill>
        <p:spPr>
          <a:xfrm>
            <a:off x="1447800" y="76200"/>
            <a:ext cx="5715000" cy="3143250"/>
          </a:xfrm>
        </p:spPr>
      </p:pic>
      <p:sp>
        <p:nvSpPr>
          <p:cNvPr id="27664" name="TextBox 6"/>
          <p:cNvSpPr txBox="1">
            <a:spLocks noChangeArrowheads="1"/>
          </p:cNvSpPr>
          <p:nvPr/>
        </p:nvSpPr>
        <p:spPr bwMode="auto">
          <a:xfrm>
            <a:off x="3124200" y="58674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8" name="Slide Number Placeholder 7"/>
          <p:cNvSpPr>
            <a:spLocks noGrp="1"/>
          </p:cNvSpPr>
          <p:nvPr>
            <p:ph type="sldNum" sz="quarter" idx="12"/>
          </p:nvPr>
        </p:nvSpPr>
        <p:spPr/>
        <p:txBody>
          <a:bodyPr/>
          <a:lstStyle/>
          <a:p>
            <a:pPr>
              <a:defRPr/>
            </a:pPr>
            <a:fld id="{92360C4A-54FC-2742-86A1-B18A3AFFA01B}" type="slidenum">
              <a:rPr lang="en-US"/>
              <a:pPr>
                <a:defRPr/>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Cu</a:t>
                      </a:r>
                      <a:r>
                        <a:rPr lang="en-US" baseline="30000" dirty="0" smtClean="0"/>
                        <a:t>0</a:t>
                      </a:r>
                      <a:endParaRPr lang="en-US" dirty="0"/>
                    </a:p>
                  </a:txBody>
                  <a:tcPr/>
                </a:tc>
                <a:tc>
                  <a:txBody>
                    <a:bodyPr/>
                    <a:lstStyle/>
                    <a:p>
                      <a:r>
                        <a:rPr lang="en-US" dirty="0" smtClean="0"/>
                        <a:t>(2) </a:t>
                      </a:r>
                      <a:r>
                        <a:rPr lang="en-US" baseline="0" dirty="0" smtClean="0"/>
                        <a:t>Cu</a:t>
                      </a:r>
                      <a:r>
                        <a:rPr lang="en-US" baseline="30000" dirty="0" smtClean="0"/>
                        <a:t>+2</a:t>
                      </a:r>
                      <a:endParaRPr lang="en-US" sz="1600" dirty="0"/>
                    </a:p>
                  </a:txBody>
                  <a:tcPr/>
                </a:tc>
              </a:tr>
              <a:tr h="571500">
                <a:tc>
                  <a:txBody>
                    <a:bodyPr/>
                    <a:lstStyle/>
                    <a:p>
                      <a:r>
                        <a:rPr lang="en-US" dirty="0" smtClean="0"/>
                        <a:t>(3)</a:t>
                      </a:r>
                      <a:r>
                        <a:rPr lang="en-US" baseline="0" dirty="0" smtClean="0"/>
                        <a:t> Al</a:t>
                      </a:r>
                      <a:r>
                        <a:rPr lang="en-US" baseline="30000" dirty="0" smtClean="0"/>
                        <a:t>+3</a:t>
                      </a:r>
                      <a:endParaRPr lang="en-US" sz="1600" dirty="0"/>
                    </a:p>
                  </a:txBody>
                  <a:tcPr/>
                </a:tc>
                <a:tc>
                  <a:txBody>
                    <a:bodyPr/>
                    <a:lstStyle/>
                    <a:p>
                      <a:r>
                        <a:rPr lang="en-US" dirty="0" smtClean="0"/>
                        <a:t>(4</a:t>
                      </a:r>
                      <a:r>
                        <a:rPr lang="en-US" baseline="0" dirty="0" smtClean="0"/>
                        <a:t>) Al</a:t>
                      </a:r>
                      <a:r>
                        <a:rPr lang="en-US" baseline="30000" dirty="0" smtClean="0"/>
                        <a:t>0</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724B156F-44C2-3446-B966-87468C64690E}" type="slidenum">
              <a:rPr lang="en-US"/>
              <a:pPr>
                <a:defRPr/>
              </a:pPr>
              <a:t>130</a:t>
            </a:fld>
            <a:endParaRPr lang="en-US"/>
          </a:p>
        </p:txBody>
      </p:sp>
      <p:sp>
        <p:nvSpPr>
          <p:cNvPr id="147470" name="TextBox 8"/>
          <p:cNvSpPr txBox="1">
            <a:spLocks noChangeArrowheads="1"/>
          </p:cNvSpPr>
          <p:nvPr/>
        </p:nvSpPr>
        <p:spPr bwMode="auto">
          <a:xfrm>
            <a:off x="533400" y="4114800"/>
            <a:ext cx="81534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Looking at the Voltaic Cell above, which of the following substances will act as a reducing agent in the redox reaction?</a:t>
            </a:r>
          </a:p>
        </p:txBody>
      </p:sp>
      <p:pic>
        <p:nvPicPr>
          <p:cNvPr id="147471" name="Picture 7" descr="1:07 61.png"/>
          <p:cNvPicPr>
            <a:picLocks noChangeAspect="1"/>
          </p:cNvPicPr>
          <p:nvPr/>
        </p:nvPicPr>
        <p:blipFill>
          <a:blip r:embed="rId2"/>
          <a:srcRect/>
          <a:stretch>
            <a:fillRect/>
          </a:stretch>
        </p:blipFill>
        <p:spPr bwMode="auto">
          <a:xfrm>
            <a:off x="1479550" y="76200"/>
            <a:ext cx="61849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Cu</a:t>
                      </a:r>
                      <a:r>
                        <a:rPr lang="en-US" baseline="30000" dirty="0" smtClean="0"/>
                        <a:t>0</a:t>
                      </a:r>
                      <a:endParaRPr lang="en-US" dirty="0"/>
                    </a:p>
                  </a:txBody>
                  <a:tcPr/>
                </a:tc>
                <a:tc>
                  <a:txBody>
                    <a:bodyPr/>
                    <a:lstStyle/>
                    <a:p>
                      <a:r>
                        <a:rPr lang="en-US" dirty="0" smtClean="0"/>
                        <a:t>(2) </a:t>
                      </a:r>
                      <a:r>
                        <a:rPr lang="en-US" baseline="0" dirty="0" smtClean="0"/>
                        <a:t>Cu</a:t>
                      </a:r>
                      <a:r>
                        <a:rPr lang="en-US" baseline="30000" dirty="0" smtClean="0"/>
                        <a:t>+2</a:t>
                      </a:r>
                      <a:endParaRPr lang="en-US" sz="1600" dirty="0"/>
                    </a:p>
                  </a:txBody>
                  <a:tcPr/>
                </a:tc>
              </a:tr>
              <a:tr h="571500">
                <a:tc>
                  <a:txBody>
                    <a:bodyPr/>
                    <a:lstStyle/>
                    <a:p>
                      <a:r>
                        <a:rPr lang="en-US" dirty="0" smtClean="0"/>
                        <a:t>(3)</a:t>
                      </a:r>
                      <a:r>
                        <a:rPr lang="en-US" baseline="0" dirty="0" smtClean="0"/>
                        <a:t> Al</a:t>
                      </a:r>
                      <a:r>
                        <a:rPr lang="en-US" baseline="30000" dirty="0" smtClean="0"/>
                        <a:t>+3</a:t>
                      </a:r>
                      <a:endParaRPr lang="en-US" sz="1600" dirty="0"/>
                    </a:p>
                  </a:txBody>
                  <a:tcPr/>
                </a:tc>
                <a:tc>
                  <a:txBody>
                    <a:bodyPr/>
                    <a:lstStyle/>
                    <a:p>
                      <a:r>
                        <a:rPr lang="en-US" dirty="0" smtClean="0"/>
                        <a:t>(4</a:t>
                      </a:r>
                      <a:r>
                        <a:rPr lang="en-US" baseline="0" dirty="0" smtClean="0"/>
                        <a:t>) Al</a:t>
                      </a:r>
                      <a:r>
                        <a:rPr lang="en-US" baseline="30000" dirty="0" smtClean="0"/>
                        <a:t>0</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48EE8464-8B00-5041-A6C3-0994AC95863F}" type="slidenum">
              <a:rPr lang="en-US"/>
              <a:pPr>
                <a:defRPr/>
              </a:pPr>
              <a:t>131</a:t>
            </a:fld>
            <a:endParaRPr lang="en-US"/>
          </a:p>
        </p:txBody>
      </p:sp>
      <p:sp>
        <p:nvSpPr>
          <p:cNvPr id="148494" name="TextBox 8"/>
          <p:cNvSpPr txBox="1">
            <a:spLocks noChangeArrowheads="1"/>
          </p:cNvSpPr>
          <p:nvPr/>
        </p:nvSpPr>
        <p:spPr bwMode="auto">
          <a:xfrm>
            <a:off x="533400" y="4114800"/>
            <a:ext cx="81534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Looking at the Voltaic Cell above, which of the following substances will act as a reducing agent in the redox reaction?</a:t>
            </a:r>
          </a:p>
        </p:txBody>
      </p:sp>
      <p:pic>
        <p:nvPicPr>
          <p:cNvPr id="148495" name="Picture 7" descr="1:07 61.png"/>
          <p:cNvPicPr>
            <a:picLocks noChangeAspect="1"/>
          </p:cNvPicPr>
          <p:nvPr/>
        </p:nvPicPr>
        <p:blipFill>
          <a:blip r:embed="rId2"/>
          <a:srcRect/>
          <a:stretch>
            <a:fillRect/>
          </a:stretch>
        </p:blipFill>
        <p:spPr bwMode="auto">
          <a:xfrm>
            <a:off x="1479550" y="76200"/>
            <a:ext cx="6184900" cy="3683000"/>
          </a:xfrm>
          <a:prstGeom prst="rect">
            <a:avLst/>
          </a:prstGeom>
          <a:noFill/>
          <a:ln w="9525">
            <a:noFill/>
            <a:miter lim="800000"/>
            <a:headEnd/>
            <a:tailEnd/>
          </a:ln>
        </p:spPr>
      </p:pic>
      <p:sp>
        <p:nvSpPr>
          <p:cNvPr id="148496" name="TextBox 6"/>
          <p:cNvSpPr txBox="1">
            <a:spLocks noChangeArrowheads="1"/>
          </p:cNvSpPr>
          <p:nvPr/>
        </p:nvSpPr>
        <p:spPr bwMode="auto">
          <a:xfrm>
            <a:off x="70866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0.125 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1.25 x 10</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1.25 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1.25 x 10</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6A99AF8-4218-304F-A164-E59608F92826}" type="slidenum">
              <a:rPr lang="en-US"/>
              <a:pPr>
                <a:defRPr/>
              </a:pPr>
              <a:t>132</a:t>
            </a:fld>
            <a:endParaRPr lang="en-US"/>
          </a:p>
        </p:txBody>
      </p:sp>
      <p:sp>
        <p:nvSpPr>
          <p:cNvPr id="149518" name="TextBox 8"/>
          <p:cNvSpPr txBox="1">
            <a:spLocks noChangeArrowheads="1"/>
          </p:cNvSpPr>
          <p:nvPr/>
        </p:nvSpPr>
        <p:spPr bwMode="auto">
          <a:xfrm>
            <a:off x="5943600" y="2438400"/>
            <a:ext cx="30480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initial volume of the helium gas sample, in liters?</a:t>
            </a:r>
          </a:p>
        </p:txBody>
      </p:sp>
      <p:pic>
        <p:nvPicPr>
          <p:cNvPr id="149519" name="Picture 9" descr="1:07 75-77.png"/>
          <p:cNvPicPr>
            <a:picLocks noChangeAspect="1"/>
          </p:cNvPicPr>
          <p:nvPr/>
        </p:nvPicPr>
        <p:blipFill>
          <a:blip r:embed="rId2"/>
          <a:srcRect/>
          <a:stretch>
            <a:fillRect/>
          </a:stretch>
        </p:blipFill>
        <p:spPr bwMode="auto">
          <a:xfrm>
            <a:off x="228600" y="76200"/>
            <a:ext cx="5715000" cy="479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0.125 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1.25 x 10</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1.25 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1.25 x 10</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0921E42-E526-EA44-A54B-D9BBBB72CB19}" type="slidenum">
              <a:rPr lang="en-US"/>
              <a:pPr>
                <a:defRPr/>
              </a:pPr>
              <a:t>133</a:t>
            </a:fld>
            <a:endParaRPr lang="en-US"/>
          </a:p>
        </p:txBody>
      </p:sp>
      <p:sp>
        <p:nvSpPr>
          <p:cNvPr id="150542" name="TextBox 8"/>
          <p:cNvSpPr txBox="1">
            <a:spLocks noChangeArrowheads="1"/>
          </p:cNvSpPr>
          <p:nvPr/>
        </p:nvSpPr>
        <p:spPr bwMode="auto">
          <a:xfrm>
            <a:off x="5943600" y="2438400"/>
            <a:ext cx="30480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initial volume of the helium gas sample, in liters?</a:t>
            </a:r>
          </a:p>
        </p:txBody>
      </p:sp>
      <p:pic>
        <p:nvPicPr>
          <p:cNvPr id="150543" name="Picture 9" descr="1:07 75-77.png"/>
          <p:cNvPicPr>
            <a:picLocks noChangeAspect="1"/>
          </p:cNvPicPr>
          <p:nvPr/>
        </p:nvPicPr>
        <p:blipFill>
          <a:blip r:embed="rId2"/>
          <a:srcRect/>
          <a:stretch>
            <a:fillRect/>
          </a:stretch>
        </p:blipFill>
        <p:spPr bwMode="auto">
          <a:xfrm>
            <a:off x="228600" y="76200"/>
            <a:ext cx="5715000" cy="4792663"/>
          </a:xfrm>
          <a:prstGeom prst="rect">
            <a:avLst/>
          </a:prstGeom>
          <a:noFill/>
          <a:ln w="9525">
            <a:noFill/>
            <a:miter lim="800000"/>
            <a:headEnd/>
            <a:tailEnd/>
          </a:ln>
        </p:spPr>
      </p:pic>
      <p:sp>
        <p:nvSpPr>
          <p:cNvPr id="150544" name="TextBox 6"/>
          <p:cNvSpPr txBox="1">
            <a:spLocks noChangeArrowheads="1"/>
          </p:cNvSpPr>
          <p:nvPr/>
        </p:nvSpPr>
        <p:spPr bwMode="auto">
          <a:xfrm>
            <a:off x="3048000" y="51927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0.012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187.5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83.3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153.3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7C2B86F-734C-FB41-9D76-30254FA739FE}" type="slidenum">
              <a:rPr lang="en-US"/>
              <a:pPr>
                <a:defRPr/>
              </a:pPr>
              <a:t>134</a:t>
            </a:fld>
            <a:endParaRPr lang="en-US"/>
          </a:p>
        </p:txBody>
      </p:sp>
      <p:sp>
        <p:nvSpPr>
          <p:cNvPr id="151566" name="TextBox 8"/>
          <p:cNvSpPr txBox="1">
            <a:spLocks noChangeArrowheads="1"/>
          </p:cNvSpPr>
          <p:nvPr/>
        </p:nvSpPr>
        <p:spPr bwMode="auto">
          <a:xfrm>
            <a:off x="5943600" y="2438400"/>
            <a:ext cx="3048000" cy="147796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piston is pushed further into the cylinder.  What is the volume of the helium gas if the new pressure reading is 1.5 atmospheres?</a:t>
            </a:r>
          </a:p>
        </p:txBody>
      </p:sp>
      <p:pic>
        <p:nvPicPr>
          <p:cNvPr id="151567" name="Picture 9" descr="1:07 75-77.png"/>
          <p:cNvPicPr>
            <a:picLocks noChangeAspect="1"/>
          </p:cNvPicPr>
          <p:nvPr/>
        </p:nvPicPr>
        <p:blipFill>
          <a:blip r:embed="rId2"/>
          <a:srcRect/>
          <a:stretch>
            <a:fillRect/>
          </a:stretch>
        </p:blipFill>
        <p:spPr bwMode="auto">
          <a:xfrm>
            <a:off x="228600" y="76200"/>
            <a:ext cx="5715000" cy="479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0.012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187.5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83.3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153.3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3789DC1-2813-F045-9B2B-5D1BFD9925BD}" type="slidenum">
              <a:rPr lang="en-US"/>
              <a:pPr>
                <a:defRPr/>
              </a:pPr>
              <a:t>135</a:t>
            </a:fld>
            <a:endParaRPr lang="en-US"/>
          </a:p>
        </p:txBody>
      </p:sp>
      <p:sp>
        <p:nvSpPr>
          <p:cNvPr id="152590" name="TextBox 8"/>
          <p:cNvSpPr txBox="1">
            <a:spLocks noChangeArrowheads="1"/>
          </p:cNvSpPr>
          <p:nvPr/>
        </p:nvSpPr>
        <p:spPr bwMode="auto">
          <a:xfrm>
            <a:off x="5943600" y="2438400"/>
            <a:ext cx="3048000" cy="147796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piston is pushed further into the cylinder.  What is the volume of the helium gas if the new pressure reading is 1.5 atmospheres?</a:t>
            </a:r>
          </a:p>
        </p:txBody>
      </p:sp>
      <p:pic>
        <p:nvPicPr>
          <p:cNvPr id="152591" name="Picture 9" descr="1:07 75-77.png"/>
          <p:cNvPicPr>
            <a:picLocks noChangeAspect="1"/>
          </p:cNvPicPr>
          <p:nvPr/>
        </p:nvPicPr>
        <p:blipFill>
          <a:blip r:embed="rId2"/>
          <a:srcRect/>
          <a:stretch>
            <a:fillRect/>
          </a:stretch>
        </p:blipFill>
        <p:spPr bwMode="auto">
          <a:xfrm>
            <a:off x="228600" y="76200"/>
            <a:ext cx="5715000" cy="4792663"/>
          </a:xfrm>
          <a:prstGeom prst="rect">
            <a:avLst/>
          </a:prstGeom>
          <a:noFill/>
          <a:ln w="9525">
            <a:noFill/>
            <a:miter lim="800000"/>
            <a:headEnd/>
            <a:tailEnd/>
          </a:ln>
        </p:spPr>
      </p:pic>
      <p:sp>
        <p:nvSpPr>
          <p:cNvPr id="152592" name="TextBox 6"/>
          <p:cNvSpPr txBox="1">
            <a:spLocks noChangeArrowheads="1"/>
          </p:cNvSpPr>
          <p:nvPr/>
        </p:nvSpPr>
        <p:spPr bwMode="auto">
          <a:xfrm>
            <a:off x="3048000" y="57912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Perchloric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Chloric acid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Hypochlorous acid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Hydrochloric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FC88528D-1238-1C43-9F90-1FDF62F6BE74}" type="slidenum">
              <a:rPr lang="en-US"/>
              <a:pPr>
                <a:defRPr/>
              </a:pPr>
              <a:t>136</a:t>
            </a:fld>
            <a:endParaRPr lang="en-US"/>
          </a:p>
        </p:txBody>
      </p:sp>
      <p:sp>
        <p:nvSpPr>
          <p:cNvPr id="153614"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name of the acid used in the titration?</a:t>
            </a:r>
          </a:p>
        </p:txBody>
      </p:sp>
      <p:pic>
        <p:nvPicPr>
          <p:cNvPr id="153615" name="Picture 7" descr="1:07 78-81.png"/>
          <p:cNvPicPr>
            <a:picLocks noChangeAspect="1"/>
          </p:cNvPicPr>
          <p:nvPr/>
        </p:nvPicPr>
        <p:blipFill>
          <a:blip r:embed="rId2"/>
          <a:srcRect/>
          <a:stretch>
            <a:fillRect/>
          </a:stretch>
        </p:blipFill>
        <p:spPr bwMode="auto">
          <a:xfrm>
            <a:off x="1066800" y="152400"/>
            <a:ext cx="7010400" cy="340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Perchloric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Chloric acid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Hypochlorous acid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Hydrochloric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A1C1D187-CA64-1E4E-9FC0-92974CD9CF2E}" type="slidenum">
              <a:rPr lang="en-US"/>
              <a:pPr>
                <a:defRPr/>
              </a:pPr>
              <a:t>137</a:t>
            </a:fld>
            <a:endParaRPr lang="en-US"/>
          </a:p>
        </p:txBody>
      </p:sp>
      <p:sp>
        <p:nvSpPr>
          <p:cNvPr id="154638"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name of the acid used in the titration?</a:t>
            </a:r>
          </a:p>
        </p:txBody>
      </p:sp>
      <p:pic>
        <p:nvPicPr>
          <p:cNvPr id="154639" name="Picture 7" descr="1:07 78-81.png"/>
          <p:cNvPicPr>
            <a:picLocks noChangeAspect="1"/>
          </p:cNvPicPr>
          <p:nvPr/>
        </p:nvPicPr>
        <p:blipFill>
          <a:blip r:embed="rId2"/>
          <a:srcRect/>
          <a:stretch>
            <a:fillRect/>
          </a:stretch>
        </p:blipFill>
        <p:spPr bwMode="auto">
          <a:xfrm>
            <a:off x="1066800" y="152400"/>
            <a:ext cx="7010400" cy="3403600"/>
          </a:xfrm>
          <a:prstGeom prst="rect">
            <a:avLst/>
          </a:prstGeom>
          <a:noFill/>
          <a:ln w="9525">
            <a:noFill/>
            <a:miter lim="800000"/>
            <a:headEnd/>
            <a:tailEnd/>
          </a:ln>
        </p:spPr>
      </p:pic>
      <p:sp>
        <p:nvSpPr>
          <p:cNvPr id="154640" name="TextBox 6"/>
          <p:cNvSpPr txBox="1">
            <a:spLocks noChangeArrowheads="1"/>
          </p:cNvSpPr>
          <p:nvPr/>
        </p:nvSpPr>
        <p:spPr bwMode="auto">
          <a:xfrm>
            <a:off x="7226300" y="57912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0.833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1.20 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2.40 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0.414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4B83504-3D17-054B-A22F-C7CEC3B2A4B9}" type="slidenum">
              <a:rPr lang="en-US"/>
              <a:pPr>
                <a:defRPr/>
              </a:pPr>
              <a:t>138</a:t>
            </a:fld>
            <a:endParaRPr lang="en-US"/>
          </a:p>
        </p:txBody>
      </p:sp>
      <p:sp>
        <p:nvSpPr>
          <p:cNvPr id="155662"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Using the volumes from trial 1, determine the molarity of the HCl(aq) solution.</a:t>
            </a:r>
          </a:p>
        </p:txBody>
      </p:sp>
      <p:pic>
        <p:nvPicPr>
          <p:cNvPr id="155663" name="Picture 7" descr="1:07 78-81.png"/>
          <p:cNvPicPr>
            <a:picLocks noChangeAspect="1"/>
          </p:cNvPicPr>
          <p:nvPr/>
        </p:nvPicPr>
        <p:blipFill>
          <a:blip r:embed="rId2"/>
          <a:srcRect/>
          <a:stretch>
            <a:fillRect/>
          </a:stretch>
        </p:blipFill>
        <p:spPr bwMode="auto">
          <a:xfrm>
            <a:off x="1066800" y="152400"/>
            <a:ext cx="7010400" cy="340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0.833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1.20 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2.40 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0.414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75095322-B272-E840-8520-21A9BA169332}" type="slidenum">
              <a:rPr lang="en-US"/>
              <a:pPr>
                <a:defRPr/>
              </a:pPr>
              <a:t>139</a:t>
            </a:fld>
            <a:endParaRPr lang="en-US"/>
          </a:p>
        </p:txBody>
      </p:sp>
      <p:sp>
        <p:nvSpPr>
          <p:cNvPr id="156686"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Using the volumes from trial 1, determine the molarity of the HCl(aq) solution.</a:t>
            </a:r>
          </a:p>
        </p:txBody>
      </p:sp>
      <p:pic>
        <p:nvPicPr>
          <p:cNvPr id="156687" name="Picture 7" descr="1:07 78-81.png"/>
          <p:cNvPicPr>
            <a:picLocks noChangeAspect="1"/>
          </p:cNvPicPr>
          <p:nvPr/>
        </p:nvPicPr>
        <p:blipFill>
          <a:blip r:embed="rId2"/>
          <a:srcRect/>
          <a:stretch>
            <a:fillRect/>
          </a:stretch>
        </p:blipFill>
        <p:spPr bwMode="auto">
          <a:xfrm>
            <a:off x="1066800" y="152400"/>
            <a:ext cx="7010400" cy="3403600"/>
          </a:xfrm>
          <a:prstGeom prst="rect">
            <a:avLst/>
          </a:prstGeom>
          <a:noFill/>
          <a:ln w="9525">
            <a:noFill/>
            <a:miter lim="800000"/>
            <a:headEnd/>
            <a:tailEnd/>
          </a:ln>
        </p:spPr>
      </p:pic>
      <p:sp>
        <p:nvSpPr>
          <p:cNvPr id="156688" name="TextBox 6"/>
          <p:cNvSpPr txBox="1">
            <a:spLocks noChangeArrowheads="1"/>
          </p:cNvSpPr>
          <p:nvPr/>
        </p:nvSpPr>
        <p:spPr bwMode="auto">
          <a:xfrm>
            <a:off x="30480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boiling point of propane at 1 atmosphere in kelvins?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231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256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315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340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86" name="TextBox 10"/>
          <p:cNvSpPr txBox="1">
            <a:spLocks noChangeArrowheads="1"/>
          </p:cNvSpPr>
          <p:nvPr/>
        </p:nvSpPr>
        <p:spPr bwMode="auto">
          <a:xfrm>
            <a:off x="685800" y="32766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28687" name="Content Placeholder 8" descr="1:09 63-64.png"/>
          <p:cNvPicPr>
            <a:picLocks noGrp="1" noChangeAspect="1"/>
          </p:cNvPicPr>
          <p:nvPr>
            <p:ph idx="1"/>
          </p:nvPr>
        </p:nvPicPr>
        <p:blipFill>
          <a:blip r:embed="rId2"/>
          <a:srcRect l="-11394" r="-11394"/>
          <a:stretch>
            <a:fillRect/>
          </a:stretch>
        </p:blipFill>
        <p:spPr>
          <a:xfrm>
            <a:off x="1447800" y="76200"/>
            <a:ext cx="5715000" cy="3143250"/>
          </a:xfrm>
        </p:spPr>
      </p:pic>
      <p:sp>
        <p:nvSpPr>
          <p:cNvPr id="7" name="Slide Number Placeholder 6"/>
          <p:cNvSpPr>
            <a:spLocks noGrp="1"/>
          </p:cNvSpPr>
          <p:nvPr>
            <p:ph type="sldNum" sz="quarter" idx="12"/>
          </p:nvPr>
        </p:nvSpPr>
        <p:spPr/>
        <p:txBody>
          <a:bodyPr/>
          <a:lstStyle/>
          <a:p>
            <a:pPr>
              <a:defRPr/>
            </a:pPr>
            <a:fld id="{358FE372-2EF6-E846-99CD-970B5D20C23A}" type="slidenum">
              <a:rPr lang="en-US"/>
              <a:pPr>
                <a:defRPr/>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F7A03CAE-FB6B-DD48-9753-4494DEE3F6F8}" type="slidenum">
              <a:rPr lang="en-US"/>
              <a:pPr>
                <a:defRPr/>
              </a:pPr>
              <a:t>140</a:t>
            </a:fld>
            <a:endParaRPr lang="en-US"/>
          </a:p>
        </p:txBody>
      </p:sp>
      <p:sp>
        <p:nvSpPr>
          <p:cNvPr id="157710" name="TextBox 8"/>
          <p:cNvSpPr txBox="1">
            <a:spLocks noChangeArrowheads="1"/>
          </p:cNvSpPr>
          <p:nvPr/>
        </p:nvSpPr>
        <p:spPr bwMode="auto">
          <a:xfrm>
            <a:off x="533400" y="39735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Using the volumes from trial 2 in the table, how many significant figures should be shown in the calculated molarity of the HCl(aq) solution?</a:t>
            </a:r>
          </a:p>
        </p:txBody>
      </p:sp>
      <p:pic>
        <p:nvPicPr>
          <p:cNvPr id="157711" name="Picture 7" descr="1:07 78-81.png"/>
          <p:cNvPicPr>
            <a:picLocks noChangeAspect="1"/>
          </p:cNvPicPr>
          <p:nvPr/>
        </p:nvPicPr>
        <p:blipFill>
          <a:blip r:embed="rId2"/>
          <a:srcRect/>
          <a:stretch>
            <a:fillRect/>
          </a:stretch>
        </p:blipFill>
        <p:spPr bwMode="auto">
          <a:xfrm>
            <a:off x="1066800" y="152400"/>
            <a:ext cx="7010400" cy="340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465FB1E-C809-B948-A14B-7F44315B708A}" type="slidenum">
              <a:rPr lang="en-US"/>
              <a:pPr>
                <a:defRPr/>
              </a:pPr>
              <a:t>141</a:t>
            </a:fld>
            <a:endParaRPr lang="en-US"/>
          </a:p>
        </p:txBody>
      </p:sp>
      <p:sp>
        <p:nvSpPr>
          <p:cNvPr id="158734" name="TextBox 8"/>
          <p:cNvSpPr txBox="1">
            <a:spLocks noChangeArrowheads="1"/>
          </p:cNvSpPr>
          <p:nvPr/>
        </p:nvSpPr>
        <p:spPr bwMode="auto">
          <a:xfrm>
            <a:off x="533400" y="39735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Using the volumes from trial 2 in the table, how many significant figures should be shown in the calculated molarity of the HCl(aq) solution?</a:t>
            </a:r>
          </a:p>
        </p:txBody>
      </p:sp>
      <p:pic>
        <p:nvPicPr>
          <p:cNvPr id="158735" name="Picture 7" descr="1:07 78-81.png"/>
          <p:cNvPicPr>
            <a:picLocks noChangeAspect="1"/>
          </p:cNvPicPr>
          <p:nvPr/>
        </p:nvPicPr>
        <p:blipFill>
          <a:blip r:embed="rId2"/>
          <a:srcRect/>
          <a:stretch>
            <a:fillRect/>
          </a:stretch>
        </p:blipFill>
        <p:spPr bwMode="auto">
          <a:xfrm>
            <a:off x="1066800" y="152400"/>
            <a:ext cx="7010400" cy="3403600"/>
          </a:xfrm>
          <a:prstGeom prst="rect">
            <a:avLst/>
          </a:prstGeom>
          <a:noFill/>
          <a:ln w="9525">
            <a:noFill/>
            <a:miter lim="800000"/>
            <a:headEnd/>
            <a:tailEnd/>
          </a:ln>
        </p:spPr>
      </p:pic>
      <p:sp>
        <p:nvSpPr>
          <p:cNvPr id="158736" name="TextBox 6"/>
          <p:cNvSpPr txBox="1">
            <a:spLocks noChangeArrowheads="1"/>
          </p:cNvSpPr>
          <p:nvPr/>
        </p:nvSpPr>
        <p:spPr bwMode="auto">
          <a:xfrm>
            <a:off x="61595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DAA3336-0D2F-144B-BD53-5012A01BF872}" type="slidenum">
              <a:rPr lang="en-US"/>
              <a:pPr>
                <a:defRPr/>
              </a:pPr>
              <a:t>142</a:t>
            </a:fld>
            <a:endParaRPr lang="en-US"/>
          </a:p>
        </p:txBody>
      </p:sp>
      <p:sp>
        <p:nvSpPr>
          <p:cNvPr id="159758"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formula represents an unsaturated hydrocarbon?</a:t>
            </a:r>
          </a:p>
        </p:txBody>
      </p:sp>
      <p:pic>
        <p:nvPicPr>
          <p:cNvPr id="159759" name="Picture 9" descr="8:05-19.png"/>
          <p:cNvPicPr>
            <a:picLocks noChangeAspect="1"/>
          </p:cNvPicPr>
          <p:nvPr/>
        </p:nvPicPr>
        <p:blipFill>
          <a:blip r:embed="rId2"/>
          <a:srcRect/>
          <a:stretch>
            <a:fillRect/>
          </a:stretch>
        </p:blipFill>
        <p:spPr bwMode="auto">
          <a:xfrm>
            <a:off x="2774950" y="228600"/>
            <a:ext cx="3594100" cy="351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1F91EBD-042F-E246-8162-1546C50C157D}" type="slidenum">
              <a:rPr lang="en-US"/>
              <a:pPr>
                <a:defRPr/>
              </a:pPr>
              <a:t>143</a:t>
            </a:fld>
            <a:endParaRPr lang="en-US"/>
          </a:p>
        </p:txBody>
      </p:sp>
      <p:sp>
        <p:nvSpPr>
          <p:cNvPr id="160782"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formula represents an unsaturated hydrocarbon?</a:t>
            </a:r>
          </a:p>
        </p:txBody>
      </p:sp>
      <p:pic>
        <p:nvPicPr>
          <p:cNvPr id="160783" name="Picture 9" descr="8:05-19.png"/>
          <p:cNvPicPr>
            <a:picLocks noChangeAspect="1"/>
          </p:cNvPicPr>
          <p:nvPr/>
        </p:nvPicPr>
        <p:blipFill>
          <a:blip r:embed="rId2"/>
          <a:srcRect/>
          <a:stretch>
            <a:fillRect/>
          </a:stretch>
        </p:blipFill>
        <p:spPr bwMode="auto">
          <a:xfrm>
            <a:off x="2774950" y="228600"/>
            <a:ext cx="3594100" cy="3517900"/>
          </a:xfrm>
          <a:prstGeom prst="rect">
            <a:avLst/>
          </a:prstGeom>
          <a:noFill/>
          <a:ln w="9525">
            <a:noFill/>
            <a:miter lim="800000"/>
            <a:headEnd/>
            <a:tailEnd/>
          </a:ln>
        </p:spPr>
      </p:pic>
      <p:sp>
        <p:nvSpPr>
          <p:cNvPr id="160784" name="TextBox 6"/>
          <p:cNvSpPr txBox="1">
            <a:spLocks noChangeArrowheads="1"/>
          </p:cNvSpPr>
          <p:nvPr/>
        </p:nvSpPr>
        <p:spPr bwMode="auto">
          <a:xfrm>
            <a:off x="6388100" y="51816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2-pentene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2-pentyne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2-butene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2-butyne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889E72E-450E-B547-9A69-7B3C2750445A}" type="slidenum">
              <a:rPr lang="en-US"/>
              <a:pPr>
                <a:defRPr/>
              </a:pPr>
              <a:t>144</a:t>
            </a:fld>
            <a:endParaRPr lang="en-US"/>
          </a:p>
        </p:txBody>
      </p:sp>
      <p:sp>
        <p:nvSpPr>
          <p:cNvPr id="161806"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formula above, what is the IUPAC name of this compound?</a:t>
            </a:r>
          </a:p>
        </p:txBody>
      </p:sp>
      <p:pic>
        <p:nvPicPr>
          <p:cNvPr id="161807" name="Picture 7" descr="8:05-20.png"/>
          <p:cNvPicPr>
            <a:picLocks noChangeAspect="1"/>
          </p:cNvPicPr>
          <p:nvPr/>
        </p:nvPicPr>
        <p:blipFill>
          <a:blip r:embed="rId2"/>
          <a:srcRect/>
          <a:stretch>
            <a:fillRect/>
          </a:stretch>
        </p:blipFill>
        <p:spPr bwMode="auto">
          <a:xfrm>
            <a:off x="2895600" y="1295400"/>
            <a:ext cx="326072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2-pentene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2-pentyne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2-butene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2-butyne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99082D5-B0D7-6E4F-89E7-5109AF865B87}" type="slidenum">
              <a:rPr lang="en-US"/>
              <a:pPr>
                <a:defRPr/>
              </a:pPr>
              <a:t>145</a:t>
            </a:fld>
            <a:endParaRPr lang="en-US"/>
          </a:p>
        </p:txBody>
      </p:sp>
      <p:sp>
        <p:nvSpPr>
          <p:cNvPr id="162830"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formula above, what is the IUPAC name of this compound?</a:t>
            </a:r>
          </a:p>
        </p:txBody>
      </p:sp>
      <p:pic>
        <p:nvPicPr>
          <p:cNvPr id="162831" name="Picture 7" descr="8:05-20.png"/>
          <p:cNvPicPr>
            <a:picLocks noChangeAspect="1"/>
          </p:cNvPicPr>
          <p:nvPr/>
        </p:nvPicPr>
        <p:blipFill>
          <a:blip r:embed="rId2"/>
          <a:srcRect/>
          <a:stretch>
            <a:fillRect/>
          </a:stretch>
        </p:blipFill>
        <p:spPr bwMode="auto">
          <a:xfrm>
            <a:off x="2895600" y="1295400"/>
            <a:ext cx="3260725" cy="1219200"/>
          </a:xfrm>
          <a:prstGeom prst="rect">
            <a:avLst/>
          </a:prstGeom>
          <a:noFill/>
          <a:ln w="9525">
            <a:noFill/>
            <a:miter lim="800000"/>
            <a:headEnd/>
            <a:tailEnd/>
          </a:ln>
        </p:spPr>
      </p:pic>
      <p:sp>
        <p:nvSpPr>
          <p:cNvPr id="162832" name="TextBox 6"/>
          <p:cNvSpPr txBox="1">
            <a:spLocks noChangeArrowheads="1"/>
          </p:cNvSpPr>
          <p:nvPr/>
        </p:nvSpPr>
        <p:spPr bwMode="auto">
          <a:xfrm>
            <a:off x="3124200" y="51816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62F881B-6B63-9442-B833-857B70AAA052}" type="slidenum">
              <a:rPr lang="en-US"/>
              <a:pPr>
                <a:defRPr/>
              </a:pPr>
              <a:t>146</a:t>
            </a:fld>
            <a:endParaRPr lang="en-US"/>
          </a:p>
        </p:txBody>
      </p:sp>
      <p:sp>
        <p:nvSpPr>
          <p:cNvPr id="163854" name="TextBox 8"/>
          <p:cNvSpPr txBox="1">
            <a:spLocks noChangeArrowheads="1"/>
          </p:cNvSpPr>
          <p:nvPr/>
        </p:nvSpPr>
        <p:spPr bwMode="auto">
          <a:xfrm>
            <a:off x="533400" y="3973513"/>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each of the four beakers shown above, a 2.0 centimeter strip of magnesium ribbon reacts with 100 milliliters of HCl(aq) under the conditions shown.  In which beaker will the reaction occur at the fastest rate?</a:t>
            </a:r>
          </a:p>
        </p:txBody>
      </p:sp>
      <p:pic>
        <p:nvPicPr>
          <p:cNvPr id="163855" name="Picture 9" descr="8:05-24.png"/>
          <p:cNvPicPr>
            <a:picLocks noChangeAspect="1"/>
          </p:cNvPicPr>
          <p:nvPr/>
        </p:nvPicPr>
        <p:blipFill>
          <a:blip r:embed="rId2"/>
          <a:srcRect/>
          <a:stretch>
            <a:fillRect/>
          </a:stretch>
        </p:blipFill>
        <p:spPr bwMode="auto">
          <a:xfrm>
            <a:off x="800100" y="457200"/>
            <a:ext cx="7543800" cy="218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7C74E19D-3A62-6744-B9F4-B9EF55B36687}" type="slidenum">
              <a:rPr lang="en-US"/>
              <a:pPr>
                <a:defRPr/>
              </a:pPr>
              <a:t>147</a:t>
            </a:fld>
            <a:endParaRPr lang="en-US"/>
          </a:p>
        </p:txBody>
      </p:sp>
      <p:sp>
        <p:nvSpPr>
          <p:cNvPr id="164878" name="TextBox 8"/>
          <p:cNvSpPr txBox="1">
            <a:spLocks noChangeArrowheads="1"/>
          </p:cNvSpPr>
          <p:nvPr/>
        </p:nvSpPr>
        <p:spPr bwMode="auto">
          <a:xfrm>
            <a:off x="533400" y="3973513"/>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each of the four beakers shown above, a 2.0 centimeter strip of magnesium ribbon reacts with 100 milliliters of HCl(aq) under the conditions shown.  In which beaker will the reaction occur at the fastest rate?</a:t>
            </a:r>
          </a:p>
        </p:txBody>
      </p:sp>
      <p:pic>
        <p:nvPicPr>
          <p:cNvPr id="164879" name="Picture 9" descr="8:05-24.png"/>
          <p:cNvPicPr>
            <a:picLocks noChangeAspect="1"/>
          </p:cNvPicPr>
          <p:nvPr/>
        </p:nvPicPr>
        <p:blipFill>
          <a:blip r:embed="rId2"/>
          <a:srcRect/>
          <a:stretch>
            <a:fillRect/>
          </a:stretch>
        </p:blipFill>
        <p:spPr bwMode="auto">
          <a:xfrm>
            <a:off x="800100" y="457200"/>
            <a:ext cx="7543800" cy="2184400"/>
          </a:xfrm>
          <a:prstGeom prst="rect">
            <a:avLst/>
          </a:prstGeom>
          <a:noFill/>
          <a:ln w="9525">
            <a:noFill/>
            <a:miter lim="800000"/>
            <a:headEnd/>
            <a:tailEnd/>
          </a:ln>
        </p:spPr>
      </p:pic>
      <p:sp>
        <p:nvSpPr>
          <p:cNvPr id="164880" name="TextBox 6"/>
          <p:cNvSpPr txBox="1">
            <a:spLocks noChangeArrowheads="1"/>
          </p:cNvSpPr>
          <p:nvPr/>
        </p:nvSpPr>
        <p:spPr bwMode="auto">
          <a:xfrm>
            <a:off x="62357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6C70704-87D5-7041-9FF3-E0D44C81FCF0}" type="slidenum">
              <a:rPr lang="en-US"/>
              <a:pPr>
                <a:defRPr/>
              </a:pPr>
              <a:t>148</a:t>
            </a:fld>
            <a:endParaRPr lang="en-US"/>
          </a:p>
        </p:txBody>
      </p:sp>
      <p:sp>
        <p:nvSpPr>
          <p:cNvPr id="165902"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diagram above best represents a gas in a closed container?</a:t>
            </a:r>
          </a:p>
        </p:txBody>
      </p:sp>
      <p:pic>
        <p:nvPicPr>
          <p:cNvPr id="165903" name="Picture 7" descr="8:05-40.png"/>
          <p:cNvPicPr>
            <a:picLocks noChangeAspect="1"/>
          </p:cNvPicPr>
          <p:nvPr/>
        </p:nvPicPr>
        <p:blipFill>
          <a:blip r:embed="rId2"/>
          <a:srcRect/>
          <a:stretch>
            <a:fillRect/>
          </a:stretch>
        </p:blipFill>
        <p:spPr bwMode="auto">
          <a:xfrm>
            <a:off x="3003550" y="0"/>
            <a:ext cx="3136900"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9E75E01-C3E4-6244-9102-9A31527476E5}" type="slidenum">
              <a:rPr lang="en-US"/>
              <a:pPr>
                <a:defRPr/>
              </a:pPr>
              <a:t>149</a:t>
            </a:fld>
            <a:endParaRPr lang="en-US"/>
          </a:p>
        </p:txBody>
      </p:sp>
      <p:sp>
        <p:nvSpPr>
          <p:cNvPr id="166926"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diagram above best represents a gas in a closed container?</a:t>
            </a:r>
          </a:p>
        </p:txBody>
      </p:sp>
      <p:pic>
        <p:nvPicPr>
          <p:cNvPr id="166927" name="Picture 7" descr="8:05-40.png"/>
          <p:cNvPicPr>
            <a:picLocks noChangeAspect="1"/>
          </p:cNvPicPr>
          <p:nvPr/>
        </p:nvPicPr>
        <p:blipFill>
          <a:blip r:embed="rId2"/>
          <a:srcRect/>
          <a:stretch>
            <a:fillRect/>
          </a:stretch>
        </p:blipFill>
        <p:spPr bwMode="auto">
          <a:xfrm>
            <a:off x="3003550" y="0"/>
            <a:ext cx="3136900" cy="3848100"/>
          </a:xfrm>
          <a:prstGeom prst="rect">
            <a:avLst/>
          </a:prstGeom>
          <a:noFill/>
          <a:ln w="9525">
            <a:noFill/>
            <a:miter lim="800000"/>
            <a:headEnd/>
            <a:tailEnd/>
          </a:ln>
        </p:spPr>
      </p:pic>
      <p:sp>
        <p:nvSpPr>
          <p:cNvPr id="166928" name="TextBox 6"/>
          <p:cNvSpPr txBox="1">
            <a:spLocks noChangeArrowheads="1"/>
          </p:cNvSpPr>
          <p:nvPr/>
        </p:nvSpPr>
        <p:spPr bwMode="auto">
          <a:xfrm>
            <a:off x="2514600" y="51816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boiling point of propane at 1 atmosphere in Kelvins?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231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256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315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340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0" name="TextBox 10"/>
          <p:cNvSpPr txBox="1">
            <a:spLocks noChangeArrowheads="1"/>
          </p:cNvSpPr>
          <p:nvPr/>
        </p:nvSpPr>
        <p:spPr bwMode="auto">
          <a:xfrm>
            <a:off x="685800" y="32766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29711" name="Content Placeholder 8" descr="1:09 63-64.png"/>
          <p:cNvPicPr>
            <a:picLocks noGrp="1" noChangeAspect="1"/>
          </p:cNvPicPr>
          <p:nvPr>
            <p:ph idx="1"/>
          </p:nvPr>
        </p:nvPicPr>
        <p:blipFill>
          <a:blip r:embed="rId2"/>
          <a:srcRect l="-11394" r="-11394"/>
          <a:stretch>
            <a:fillRect/>
          </a:stretch>
        </p:blipFill>
        <p:spPr>
          <a:xfrm>
            <a:off x="1447800" y="76200"/>
            <a:ext cx="5715000" cy="3143250"/>
          </a:xfrm>
        </p:spPr>
      </p:pic>
      <p:sp>
        <p:nvSpPr>
          <p:cNvPr id="29712" name="TextBox 6"/>
          <p:cNvSpPr txBox="1">
            <a:spLocks noChangeArrowheads="1"/>
          </p:cNvSpPr>
          <p:nvPr/>
        </p:nvSpPr>
        <p:spPr bwMode="auto">
          <a:xfrm>
            <a:off x="31242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8" name="Slide Number Placeholder 7"/>
          <p:cNvSpPr>
            <a:spLocks noGrp="1"/>
          </p:cNvSpPr>
          <p:nvPr>
            <p:ph type="sldNum" sz="quarter" idx="12"/>
          </p:nvPr>
        </p:nvSpPr>
        <p:spPr/>
        <p:txBody>
          <a:bodyPr/>
          <a:lstStyle/>
          <a:p>
            <a:pPr>
              <a:defRPr/>
            </a:pPr>
            <a:fld id="{446DCB2E-F3AF-2245-B7BC-AB20EBEC8874}" type="slidenum">
              <a:rPr lang="en-US"/>
              <a:pPr>
                <a:defRPr/>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E19DA9A-83D0-4B44-8F31-783E295D8AC7}" type="slidenum">
              <a:rPr lang="en-US"/>
              <a:pPr>
                <a:defRPr/>
              </a:pPr>
              <a:t>150</a:t>
            </a:fld>
            <a:endParaRPr lang="en-US"/>
          </a:p>
        </p:txBody>
      </p:sp>
      <p:sp>
        <p:nvSpPr>
          <p:cNvPr id="167950"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Lewis electron-dot diagram is correct for a S</a:t>
            </a:r>
            <a:r>
              <a:rPr lang="en-US" baseline="30000">
                <a:latin typeface="Calibri" pitchFamily="-111" charset="0"/>
              </a:rPr>
              <a:t>-2</a:t>
            </a:r>
            <a:r>
              <a:rPr lang="en-US">
                <a:latin typeface="Calibri" pitchFamily="-111" charset="0"/>
              </a:rPr>
              <a:t> ion?</a:t>
            </a:r>
          </a:p>
        </p:txBody>
      </p:sp>
      <p:pic>
        <p:nvPicPr>
          <p:cNvPr id="167951" name="Picture 9" descr="8:05-42.png"/>
          <p:cNvPicPr>
            <a:picLocks noChangeAspect="1"/>
          </p:cNvPicPr>
          <p:nvPr/>
        </p:nvPicPr>
        <p:blipFill>
          <a:blip r:embed="rId2"/>
          <a:srcRect/>
          <a:stretch>
            <a:fillRect/>
          </a:stretch>
        </p:blipFill>
        <p:spPr bwMode="auto">
          <a:xfrm>
            <a:off x="3048000" y="685800"/>
            <a:ext cx="286385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DB348F2-4543-0C44-9EE1-B3D2C9D15064}" type="slidenum">
              <a:rPr lang="en-US"/>
              <a:pPr>
                <a:defRPr/>
              </a:pPr>
              <a:t>151</a:t>
            </a:fld>
            <a:endParaRPr lang="en-US"/>
          </a:p>
        </p:txBody>
      </p:sp>
      <p:sp>
        <p:nvSpPr>
          <p:cNvPr id="168974"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Lewis electron-dot diagram is correct for a S</a:t>
            </a:r>
            <a:r>
              <a:rPr lang="en-US" baseline="30000">
                <a:latin typeface="Calibri" pitchFamily="-111" charset="0"/>
              </a:rPr>
              <a:t>-2</a:t>
            </a:r>
            <a:r>
              <a:rPr lang="en-US">
                <a:latin typeface="Calibri" pitchFamily="-111" charset="0"/>
              </a:rPr>
              <a:t> ion?</a:t>
            </a:r>
          </a:p>
        </p:txBody>
      </p:sp>
      <p:sp>
        <p:nvSpPr>
          <p:cNvPr id="168975" name="TextBox 6"/>
          <p:cNvSpPr txBox="1">
            <a:spLocks noChangeArrowheads="1"/>
          </p:cNvSpPr>
          <p:nvPr/>
        </p:nvSpPr>
        <p:spPr bwMode="auto">
          <a:xfrm>
            <a:off x="63119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168976" name="Picture 9" descr="8:05-42.png"/>
          <p:cNvPicPr>
            <a:picLocks noChangeAspect="1"/>
          </p:cNvPicPr>
          <p:nvPr/>
        </p:nvPicPr>
        <p:blipFill>
          <a:blip r:embed="rId2"/>
          <a:srcRect/>
          <a:stretch>
            <a:fillRect/>
          </a:stretch>
        </p:blipFill>
        <p:spPr bwMode="auto">
          <a:xfrm>
            <a:off x="3048000" y="685800"/>
            <a:ext cx="286385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Beta decay, gamma decay, beta decay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Beta decay, beta decay, alpha decay</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Alpha decay, alpha decay, beta decay</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Alpha decay, beta decay, beta decay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B24A9AB8-35A8-BD41-A2D6-A987485E9673}" type="slidenum">
              <a:rPr lang="en-US"/>
              <a:pPr>
                <a:defRPr/>
              </a:pPr>
              <a:t>152</a:t>
            </a:fld>
            <a:endParaRPr lang="en-US"/>
          </a:p>
        </p:txBody>
      </p:sp>
      <p:sp>
        <p:nvSpPr>
          <p:cNvPr id="169998" name="TextBox 8"/>
          <p:cNvSpPr txBox="1">
            <a:spLocks noChangeArrowheads="1"/>
          </p:cNvSpPr>
          <p:nvPr/>
        </p:nvSpPr>
        <p:spPr bwMode="auto">
          <a:xfrm>
            <a:off x="533400" y="3973513"/>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chart above shows the spontaneous nuclear decay of U-238 to Th-234 to Pa-234 to U-234.  What is the correct order of the nuclear decay modes for the change from U-238 to U-234?</a:t>
            </a:r>
          </a:p>
        </p:txBody>
      </p:sp>
      <p:pic>
        <p:nvPicPr>
          <p:cNvPr id="169999" name="Picture 7" descr="8:05-50.png"/>
          <p:cNvPicPr>
            <a:picLocks noChangeAspect="1"/>
          </p:cNvPicPr>
          <p:nvPr/>
        </p:nvPicPr>
        <p:blipFill>
          <a:blip r:embed="rId2"/>
          <a:srcRect/>
          <a:stretch>
            <a:fillRect/>
          </a:stretch>
        </p:blipFill>
        <p:spPr bwMode="auto">
          <a:xfrm>
            <a:off x="2565400" y="152400"/>
            <a:ext cx="4013200" cy="317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Beta decay, gamma decay, beta decay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Beta decay, beta decay, alpha decay</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Alpha decay, alpha decay, beta decay</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Alpha decay, beta decay, beta decay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A3FA5BA-D9A2-FD4D-96EB-AB426F22F327}" type="slidenum">
              <a:rPr lang="en-US"/>
              <a:pPr>
                <a:defRPr/>
              </a:pPr>
              <a:t>153</a:t>
            </a:fld>
            <a:endParaRPr lang="en-US"/>
          </a:p>
        </p:txBody>
      </p:sp>
      <p:sp>
        <p:nvSpPr>
          <p:cNvPr id="171022" name="TextBox 8"/>
          <p:cNvSpPr txBox="1">
            <a:spLocks noChangeArrowheads="1"/>
          </p:cNvSpPr>
          <p:nvPr/>
        </p:nvSpPr>
        <p:spPr bwMode="auto">
          <a:xfrm>
            <a:off x="533400" y="3973513"/>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chart above shows the spontaneous nuclear decay of U-238 to Th-234 to Pa-234 to U-234.  What is the correct order of the nuclear decay modes for the change from U-238 to U-234?</a:t>
            </a:r>
          </a:p>
        </p:txBody>
      </p:sp>
      <p:pic>
        <p:nvPicPr>
          <p:cNvPr id="171023" name="Picture 7" descr="8:05-50.png"/>
          <p:cNvPicPr>
            <a:picLocks noChangeAspect="1"/>
          </p:cNvPicPr>
          <p:nvPr/>
        </p:nvPicPr>
        <p:blipFill>
          <a:blip r:embed="rId2"/>
          <a:srcRect/>
          <a:stretch>
            <a:fillRect/>
          </a:stretch>
        </p:blipFill>
        <p:spPr bwMode="auto">
          <a:xfrm>
            <a:off x="2565400" y="152400"/>
            <a:ext cx="4013200" cy="3175000"/>
          </a:xfrm>
          <a:prstGeom prst="rect">
            <a:avLst/>
          </a:prstGeom>
          <a:noFill/>
          <a:ln w="9525">
            <a:noFill/>
            <a:miter lim="800000"/>
            <a:headEnd/>
            <a:tailEnd/>
          </a:ln>
        </p:spPr>
      </p:pic>
      <p:sp>
        <p:nvSpPr>
          <p:cNvPr id="171024" name="TextBox 6"/>
          <p:cNvSpPr txBox="1">
            <a:spLocks noChangeArrowheads="1"/>
          </p:cNvSpPr>
          <p:nvPr/>
        </p:nvSpPr>
        <p:spPr bwMode="auto">
          <a:xfrm>
            <a:off x="6311900" y="59547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+140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+180 kJ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+80 kJ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+100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BE8BE77C-5779-5248-BA76-68DEBBD6316D}" type="slidenum">
              <a:rPr lang="en-US"/>
              <a:pPr>
                <a:defRPr/>
              </a:pPr>
              <a:t>154</a:t>
            </a:fld>
            <a:endParaRPr lang="en-US"/>
          </a:p>
        </p:txBody>
      </p:sp>
      <p:sp>
        <p:nvSpPr>
          <p:cNvPr id="172046"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heat of reaction for the forward reaction?</a:t>
            </a:r>
          </a:p>
        </p:txBody>
      </p:sp>
      <p:pic>
        <p:nvPicPr>
          <p:cNvPr id="172047" name="Picture 9" descr="8:05-53-55.png"/>
          <p:cNvPicPr>
            <a:picLocks noChangeAspect="1"/>
          </p:cNvPicPr>
          <p:nvPr/>
        </p:nvPicPr>
        <p:blipFill>
          <a:blip r:embed="rId2"/>
          <a:srcRect/>
          <a:stretch>
            <a:fillRect/>
          </a:stretch>
        </p:blipFill>
        <p:spPr bwMode="auto">
          <a:xfrm>
            <a:off x="1238250" y="304800"/>
            <a:ext cx="6667500" cy="34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+140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+180 kJ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+80 kJ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+100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F03DFE0-7107-DA4B-9CB7-DA7AE73EF7AE}" type="slidenum">
              <a:rPr lang="en-US"/>
              <a:pPr>
                <a:defRPr/>
              </a:pPr>
              <a:t>155</a:t>
            </a:fld>
            <a:endParaRPr lang="en-US"/>
          </a:p>
        </p:txBody>
      </p:sp>
      <p:sp>
        <p:nvSpPr>
          <p:cNvPr id="173070"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heat of reaction for the forward reaction?</a:t>
            </a:r>
          </a:p>
        </p:txBody>
      </p:sp>
      <p:pic>
        <p:nvPicPr>
          <p:cNvPr id="173071" name="Picture 9" descr="8:05-53-55.png"/>
          <p:cNvPicPr>
            <a:picLocks noChangeAspect="1"/>
          </p:cNvPicPr>
          <p:nvPr/>
        </p:nvPicPr>
        <p:blipFill>
          <a:blip r:embed="rId2"/>
          <a:srcRect/>
          <a:stretch>
            <a:fillRect/>
          </a:stretch>
        </p:blipFill>
        <p:spPr bwMode="auto">
          <a:xfrm>
            <a:off x="1238250" y="304800"/>
            <a:ext cx="6667500" cy="3416300"/>
          </a:xfrm>
          <a:prstGeom prst="rect">
            <a:avLst/>
          </a:prstGeom>
          <a:noFill/>
          <a:ln w="9525">
            <a:noFill/>
            <a:miter lim="800000"/>
            <a:headEnd/>
            <a:tailEnd/>
          </a:ln>
        </p:spPr>
      </p:pic>
      <p:sp>
        <p:nvSpPr>
          <p:cNvPr id="173072" name="TextBox 6"/>
          <p:cNvSpPr txBox="1">
            <a:spLocks noChangeArrowheads="1"/>
          </p:cNvSpPr>
          <p:nvPr/>
        </p:nvSpPr>
        <p:spPr bwMode="auto">
          <a:xfrm>
            <a:off x="2971800" y="57912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+140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+180 kJ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+80 kJ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+100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F5D01B7E-2D43-324F-B049-EDE78E2314A3}" type="slidenum">
              <a:rPr lang="en-US"/>
              <a:pPr>
                <a:defRPr/>
              </a:pPr>
              <a:t>156</a:t>
            </a:fld>
            <a:endParaRPr lang="en-US"/>
          </a:p>
        </p:txBody>
      </p:sp>
      <p:sp>
        <p:nvSpPr>
          <p:cNvPr id="174094"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activation energy for the forward reaction with a catalyst?</a:t>
            </a:r>
          </a:p>
        </p:txBody>
      </p:sp>
      <p:pic>
        <p:nvPicPr>
          <p:cNvPr id="174095" name="Picture 9" descr="8:05-53-55.png"/>
          <p:cNvPicPr>
            <a:picLocks noChangeAspect="1"/>
          </p:cNvPicPr>
          <p:nvPr/>
        </p:nvPicPr>
        <p:blipFill>
          <a:blip r:embed="rId2"/>
          <a:srcRect/>
          <a:stretch>
            <a:fillRect/>
          </a:stretch>
        </p:blipFill>
        <p:spPr bwMode="auto">
          <a:xfrm>
            <a:off x="1238250" y="304800"/>
            <a:ext cx="6667500" cy="34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+140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+180 kJ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+80 kJ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+100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012B5A5-CEAB-4048-BBCB-649C52F53147}" type="slidenum">
              <a:rPr lang="en-US"/>
              <a:pPr>
                <a:defRPr/>
              </a:pPr>
              <a:t>157</a:t>
            </a:fld>
            <a:endParaRPr lang="en-US"/>
          </a:p>
        </p:txBody>
      </p:sp>
      <p:sp>
        <p:nvSpPr>
          <p:cNvPr id="175118"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activation energy for the forward reaction with a catalyst?</a:t>
            </a:r>
          </a:p>
        </p:txBody>
      </p:sp>
      <p:pic>
        <p:nvPicPr>
          <p:cNvPr id="175119" name="Picture 9" descr="8:05-53-55.png"/>
          <p:cNvPicPr>
            <a:picLocks noChangeAspect="1"/>
          </p:cNvPicPr>
          <p:nvPr/>
        </p:nvPicPr>
        <p:blipFill>
          <a:blip r:embed="rId2"/>
          <a:srcRect/>
          <a:stretch>
            <a:fillRect/>
          </a:stretch>
        </p:blipFill>
        <p:spPr bwMode="auto">
          <a:xfrm>
            <a:off x="1238250" y="304800"/>
            <a:ext cx="6667500" cy="3416300"/>
          </a:xfrm>
          <a:prstGeom prst="rect">
            <a:avLst/>
          </a:prstGeom>
          <a:noFill/>
          <a:ln w="9525">
            <a:noFill/>
            <a:miter lim="800000"/>
            <a:headEnd/>
            <a:tailEnd/>
          </a:ln>
        </p:spPr>
      </p:pic>
      <p:sp>
        <p:nvSpPr>
          <p:cNvPr id="175120" name="TextBox 6"/>
          <p:cNvSpPr txBox="1">
            <a:spLocks noChangeArrowheads="1"/>
          </p:cNvSpPr>
          <p:nvPr/>
        </p:nvSpPr>
        <p:spPr bwMode="auto">
          <a:xfrm>
            <a:off x="6692900" y="57912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554163"/>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As the atomic number increases the first ionization energy increases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As the atomic number increases the first ionization energy decreases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As the atomic number increases the first ionization energy increases then decreases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As the atomic number increases the first ionization energy decreases then increases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F0AC6B4F-CB3E-9F4F-A0FD-352D2870C118}" type="slidenum">
              <a:rPr lang="en-US"/>
              <a:pPr>
                <a:defRPr/>
              </a:pPr>
              <a:t>158</a:t>
            </a:fld>
            <a:endParaRPr lang="en-US"/>
          </a:p>
        </p:txBody>
      </p:sp>
      <p:sp>
        <p:nvSpPr>
          <p:cNvPr id="176142" name="TextBox 8"/>
          <p:cNvSpPr txBox="1">
            <a:spLocks noChangeArrowheads="1"/>
          </p:cNvSpPr>
          <p:nvPr/>
        </p:nvSpPr>
        <p:spPr bwMode="auto">
          <a:xfrm>
            <a:off x="533400" y="39735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State the trend in first ionization energies for the elements in the table as the atomic number increases?</a:t>
            </a:r>
          </a:p>
        </p:txBody>
      </p:sp>
      <p:pic>
        <p:nvPicPr>
          <p:cNvPr id="176143" name="Picture 7" descr="8:05-66-67.png"/>
          <p:cNvPicPr>
            <a:picLocks noChangeAspect="1"/>
          </p:cNvPicPr>
          <p:nvPr/>
        </p:nvPicPr>
        <p:blipFill>
          <a:blip r:embed="rId2"/>
          <a:srcRect/>
          <a:stretch>
            <a:fillRect/>
          </a:stretch>
        </p:blipFill>
        <p:spPr bwMode="auto">
          <a:xfrm>
            <a:off x="1943100" y="304800"/>
            <a:ext cx="5257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554163"/>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As the atomic number increases the first ionization energy increases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As the atomic number increases the first ionization energy decreases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As the atomic number increases the first ionization energy increases then decreases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As the atomic number increases the first ionization energy decreases then increases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7CE397D-8694-D14E-AE50-55CD832E3991}" type="slidenum">
              <a:rPr lang="en-US"/>
              <a:pPr>
                <a:defRPr/>
              </a:pPr>
              <a:t>159</a:t>
            </a:fld>
            <a:endParaRPr lang="en-US"/>
          </a:p>
        </p:txBody>
      </p:sp>
      <p:sp>
        <p:nvSpPr>
          <p:cNvPr id="177166" name="TextBox 8"/>
          <p:cNvSpPr txBox="1">
            <a:spLocks noChangeArrowheads="1"/>
          </p:cNvSpPr>
          <p:nvPr/>
        </p:nvSpPr>
        <p:spPr bwMode="auto">
          <a:xfrm>
            <a:off x="533400" y="39735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State the trend in first ionization energies for the elements in the table as the atomic number increases?</a:t>
            </a:r>
          </a:p>
        </p:txBody>
      </p:sp>
      <p:pic>
        <p:nvPicPr>
          <p:cNvPr id="177167" name="Picture 7" descr="8:05-66-67.png"/>
          <p:cNvPicPr>
            <a:picLocks noChangeAspect="1"/>
          </p:cNvPicPr>
          <p:nvPr/>
        </p:nvPicPr>
        <p:blipFill>
          <a:blip r:embed="rId2"/>
          <a:srcRect/>
          <a:stretch>
            <a:fillRect/>
          </a:stretch>
        </p:blipFill>
        <p:spPr bwMode="auto">
          <a:xfrm>
            <a:off x="1943100" y="304800"/>
            <a:ext cx="5257800" cy="2667000"/>
          </a:xfrm>
          <a:prstGeom prst="rect">
            <a:avLst/>
          </a:prstGeom>
          <a:noFill/>
          <a:ln w="9525">
            <a:noFill/>
            <a:miter lim="800000"/>
            <a:headEnd/>
            <a:tailEnd/>
          </a:ln>
        </p:spPr>
      </p:pic>
      <p:sp>
        <p:nvSpPr>
          <p:cNvPr id="177168" name="TextBox 6"/>
          <p:cNvSpPr txBox="1">
            <a:spLocks noChangeArrowheads="1"/>
          </p:cNvSpPr>
          <p:nvPr/>
        </p:nvSpPr>
        <p:spPr bwMode="auto">
          <a:xfrm>
            <a:off x="75311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two gas samples have the same total number of molecules?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 and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B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B and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34"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above shows data for the temperature, pressure, and volume of four gases.</a:t>
            </a:r>
          </a:p>
        </p:txBody>
      </p:sp>
      <p:pic>
        <p:nvPicPr>
          <p:cNvPr id="30735" name="Content Placeholder 9" descr="1:08 39.png"/>
          <p:cNvPicPr>
            <a:picLocks noGrp="1" noChangeAspect="1"/>
          </p:cNvPicPr>
          <p:nvPr>
            <p:ph idx="1"/>
          </p:nvPr>
        </p:nvPicPr>
        <p:blipFill>
          <a:blip r:embed="rId2"/>
          <a:srcRect l="-5704" r="-5704"/>
          <a:stretch>
            <a:fillRect/>
          </a:stretch>
        </p:blipFill>
        <p:spPr>
          <a:xfrm>
            <a:off x="1943100" y="152400"/>
            <a:ext cx="5257800" cy="2890838"/>
          </a:xfrm>
        </p:spPr>
      </p:pic>
      <p:sp>
        <p:nvSpPr>
          <p:cNvPr id="7" name="Slide Number Placeholder 6"/>
          <p:cNvSpPr>
            <a:spLocks noGrp="1"/>
          </p:cNvSpPr>
          <p:nvPr>
            <p:ph type="sldNum" sz="quarter" idx="12"/>
          </p:nvPr>
        </p:nvSpPr>
        <p:spPr/>
        <p:txBody>
          <a:bodyPr/>
          <a:lstStyle/>
          <a:p>
            <a:pPr>
              <a:defRPr/>
            </a:pPr>
            <a:fld id="{4D6CD15D-EF08-E645-8AEB-84A7F3A09430}" type="slidenum">
              <a:rPr lang="en-US"/>
              <a:pPr>
                <a:defRPr/>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 number of neutrons in rubidium is greater than in cesium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 number of protons in rubidium is greater than in cesium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 atomic radius of cesium is greater than that of rubidium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 atomic radius of cesium is smaller than that of rubidium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0869818-F725-F546-898E-F872A805CC30}" type="slidenum">
              <a:rPr lang="en-US"/>
              <a:pPr>
                <a:defRPr/>
              </a:pPr>
              <a:t>160</a:t>
            </a:fld>
            <a:endParaRPr lang="en-US"/>
          </a:p>
        </p:txBody>
      </p:sp>
      <p:sp>
        <p:nvSpPr>
          <p:cNvPr id="178190"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Why does cesium have a lower first ionization energy than rubidium?</a:t>
            </a:r>
          </a:p>
        </p:txBody>
      </p:sp>
      <p:pic>
        <p:nvPicPr>
          <p:cNvPr id="178191" name="Picture 7" descr="8:05-66-67.png"/>
          <p:cNvPicPr>
            <a:picLocks noChangeAspect="1"/>
          </p:cNvPicPr>
          <p:nvPr/>
        </p:nvPicPr>
        <p:blipFill>
          <a:blip r:embed="rId2"/>
          <a:srcRect/>
          <a:stretch>
            <a:fillRect/>
          </a:stretch>
        </p:blipFill>
        <p:spPr bwMode="auto">
          <a:xfrm>
            <a:off x="1943100" y="304800"/>
            <a:ext cx="5257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 number of neutrons in rubidium is greater than in cesium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 number of protons in rubidium is greater than in cesium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 atomic radius of cesium is greater than that of rubidium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 atomic radius of cesium is smaller than that of rubidium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06DB840-232B-4F41-AC5A-7C9E7915AD6C}" type="slidenum">
              <a:rPr lang="en-US"/>
              <a:pPr>
                <a:defRPr/>
              </a:pPr>
              <a:t>161</a:t>
            </a:fld>
            <a:endParaRPr lang="en-US"/>
          </a:p>
        </p:txBody>
      </p:sp>
      <p:sp>
        <p:nvSpPr>
          <p:cNvPr id="179214"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Why does cesium have a lower first ionization energy than rubidium?</a:t>
            </a:r>
          </a:p>
        </p:txBody>
      </p:sp>
      <p:pic>
        <p:nvPicPr>
          <p:cNvPr id="179215" name="Picture 7" descr="8:05-66-67.png"/>
          <p:cNvPicPr>
            <a:picLocks noChangeAspect="1"/>
          </p:cNvPicPr>
          <p:nvPr/>
        </p:nvPicPr>
        <p:blipFill>
          <a:blip r:embed="rId2"/>
          <a:srcRect/>
          <a:stretch>
            <a:fillRect/>
          </a:stretch>
        </p:blipFill>
        <p:spPr bwMode="auto">
          <a:xfrm>
            <a:off x="1943100" y="304800"/>
            <a:ext cx="5257800" cy="2667000"/>
          </a:xfrm>
          <a:prstGeom prst="rect">
            <a:avLst/>
          </a:prstGeom>
          <a:noFill/>
          <a:ln w="9525">
            <a:noFill/>
            <a:miter lim="800000"/>
            <a:headEnd/>
            <a:tailEnd/>
          </a:ln>
        </p:spPr>
      </p:pic>
      <p:sp>
        <p:nvSpPr>
          <p:cNvPr id="179216" name="TextBox 6"/>
          <p:cNvSpPr txBox="1">
            <a:spLocks noChangeArrowheads="1"/>
          </p:cNvSpPr>
          <p:nvPr/>
        </p:nvSpPr>
        <p:spPr bwMode="auto">
          <a:xfrm>
            <a:off x="3352800" y="6030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a:t>
                      </a:r>
                      <a:r>
                        <a:rPr lang="en-US" b="0" baseline="0" dirty="0" smtClean="0"/>
                        <a:t>Na</a:t>
                      </a:r>
                      <a:r>
                        <a:rPr lang="en-US" b="0" baseline="30000" dirty="0" smtClean="0"/>
                        <a:t>0</a:t>
                      </a:r>
                      <a:endParaRPr lang="en-US" dirty="0"/>
                    </a:p>
                  </a:txBody>
                  <a:tcPr/>
                </a:tc>
                <a:tc>
                  <a:txBody>
                    <a:bodyPr/>
                    <a:lstStyle/>
                    <a:p>
                      <a:r>
                        <a:rPr lang="en-US" dirty="0" smtClean="0"/>
                        <a:t>(2)</a:t>
                      </a:r>
                      <a:r>
                        <a:rPr lang="en-US" baseline="0" dirty="0" smtClean="0"/>
                        <a:t> Na</a:t>
                      </a:r>
                      <a:r>
                        <a:rPr lang="en-US" baseline="30000" dirty="0" smtClean="0"/>
                        <a:t>+</a:t>
                      </a:r>
                      <a:endParaRPr lang="en-US" sz="1600" dirty="0"/>
                    </a:p>
                  </a:txBody>
                  <a:tcPr/>
                </a:tc>
              </a:tr>
              <a:tr h="571500">
                <a:tc>
                  <a:txBody>
                    <a:bodyPr/>
                    <a:lstStyle/>
                    <a:p>
                      <a:r>
                        <a:rPr lang="en-US" dirty="0" smtClean="0"/>
                        <a:t>(3)</a:t>
                      </a:r>
                      <a:r>
                        <a:rPr lang="en-US" baseline="0" dirty="0" smtClean="0"/>
                        <a:t> Cl</a:t>
                      </a:r>
                      <a:r>
                        <a:rPr lang="en-US" baseline="30000" dirty="0" smtClean="0"/>
                        <a:t>0</a:t>
                      </a:r>
                      <a:endParaRPr lang="en-US" sz="1600" dirty="0"/>
                    </a:p>
                  </a:txBody>
                  <a:tcPr/>
                </a:tc>
                <a:tc>
                  <a:txBody>
                    <a:bodyPr/>
                    <a:lstStyle/>
                    <a:p>
                      <a:r>
                        <a:rPr lang="en-US" dirty="0" smtClean="0"/>
                        <a:t>(4</a:t>
                      </a:r>
                      <a:r>
                        <a:rPr lang="en-US" baseline="0" dirty="0" smtClean="0"/>
                        <a:t>) Cl</a:t>
                      </a:r>
                      <a:r>
                        <a:rPr lang="en-US" baseline="30000" dirty="0" smtClean="0"/>
                        <a:t>-</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217083CE-5F76-BF40-B4F0-BAC8946B5E17}" type="slidenum">
              <a:rPr lang="en-US"/>
              <a:pPr>
                <a:defRPr/>
              </a:pPr>
              <a:t>162</a:t>
            </a:fld>
            <a:endParaRPr lang="en-US"/>
          </a:p>
        </p:txBody>
      </p:sp>
      <p:sp>
        <p:nvSpPr>
          <p:cNvPr id="180238"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When the switch is closed, which particle with be oxidized?</a:t>
            </a:r>
          </a:p>
        </p:txBody>
      </p:sp>
      <p:pic>
        <p:nvPicPr>
          <p:cNvPr id="180239" name="Picture 9" descr="8:05-74-76.png"/>
          <p:cNvPicPr>
            <a:picLocks noChangeAspect="1"/>
          </p:cNvPicPr>
          <p:nvPr/>
        </p:nvPicPr>
        <p:blipFill>
          <a:blip r:embed="rId2"/>
          <a:srcRect/>
          <a:stretch>
            <a:fillRect/>
          </a:stretch>
        </p:blipFill>
        <p:spPr bwMode="auto">
          <a:xfrm>
            <a:off x="1917700" y="152400"/>
            <a:ext cx="530860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a:t>
                      </a:r>
                      <a:r>
                        <a:rPr lang="en-US" b="0" baseline="0" dirty="0" smtClean="0"/>
                        <a:t>Na</a:t>
                      </a:r>
                      <a:r>
                        <a:rPr lang="en-US" b="0" baseline="30000" dirty="0" smtClean="0"/>
                        <a:t>0</a:t>
                      </a:r>
                      <a:endParaRPr lang="en-US" dirty="0"/>
                    </a:p>
                  </a:txBody>
                  <a:tcPr/>
                </a:tc>
                <a:tc>
                  <a:txBody>
                    <a:bodyPr/>
                    <a:lstStyle/>
                    <a:p>
                      <a:r>
                        <a:rPr lang="en-US" dirty="0" smtClean="0"/>
                        <a:t>(2)</a:t>
                      </a:r>
                      <a:r>
                        <a:rPr lang="en-US" baseline="0" dirty="0" smtClean="0"/>
                        <a:t> Na</a:t>
                      </a:r>
                      <a:r>
                        <a:rPr lang="en-US" baseline="30000" dirty="0" smtClean="0"/>
                        <a:t>+</a:t>
                      </a:r>
                      <a:endParaRPr lang="en-US" sz="1600" dirty="0"/>
                    </a:p>
                  </a:txBody>
                  <a:tcPr/>
                </a:tc>
              </a:tr>
              <a:tr h="571500">
                <a:tc>
                  <a:txBody>
                    <a:bodyPr/>
                    <a:lstStyle/>
                    <a:p>
                      <a:r>
                        <a:rPr lang="en-US" dirty="0" smtClean="0"/>
                        <a:t>(3)</a:t>
                      </a:r>
                      <a:r>
                        <a:rPr lang="en-US" baseline="0" dirty="0" smtClean="0"/>
                        <a:t> Cl</a:t>
                      </a:r>
                      <a:r>
                        <a:rPr lang="en-US" baseline="30000" dirty="0" smtClean="0"/>
                        <a:t>0</a:t>
                      </a:r>
                      <a:endParaRPr lang="en-US" sz="1600" dirty="0"/>
                    </a:p>
                  </a:txBody>
                  <a:tcPr/>
                </a:tc>
                <a:tc>
                  <a:txBody>
                    <a:bodyPr/>
                    <a:lstStyle/>
                    <a:p>
                      <a:r>
                        <a:rPr lang="en-US" dirty="0" smtClean="0"/>
                        <a:t>(4</a:t>
                      </a:r>
                      <a:r>
                        <a:rPr lang="en-US" baseline="0" dirty="0" smtClean="0"/>
                        <a:t>) Cl</a:t>
                      </a:r>
                      <a:r>
                        <a:rPr lang="en-US" baseline="30000" dirty="0" smtClean="0"/>
                        <a:t>-</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1ED0C43A-3CD0-1041-A8BB-F3CCB0A78A0D}" type="slidenum">
              <a:rPr lang="en-US"/>
              <a:pPr>
                <a:defRPr/>
              </a:pPr>
              <a:t>163</a:t>
            </a:fld>
            <a:endParaRPr lang="en-US"/>
          </a:p>
        </p:txBody>
      </p:sp>
      <p:sp>
        <p:nvSpPr>
          <p:cNvPr id="181262"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When the switch is closed, which particle with be oxidized?</a:t>
            </a:r>
          </a:p>
        </p:txBody>
      </p:sp>
      <p:pic>
        <p:nvPicPr>
          <p:cNvPr id="181263" name="Picture 9" descr="8:05-74-76.png"/>
          <p:cNvPicPr>
            <a:picLocks noChangeAspect="1"/>
          </p:cNvPicPr>
          <p:nvPr/>
        </p:nvPicPr>
        <p:blipFill>
          <a:blip r:embed="rId2"/>
          <a:srcRect/>
          <a:stretch>
            <a:fillRect/>
          </a:stretch>
        </p:blipFill>
        <p:spPr bwMode="auto">
          <a:xfrm>
            <a:off x="1917700" y="152400"/>
            <a:ext cx="5308600" cy="3390900"/>
          </a:xfrm>
          <a:prstGeom prst="rect">
            <a:avLst/>
          </a:prstGeom>
          <a:noFill/>
          <a:ln w="9525">
            <a:noFill/>
            <a:miter lim="800000"/>
            <a:headEnd/>
            <a:tailEnd/>
          </a:ln>
        </p:spPr>
      </p:pic>
      <p:sp>
        <p:nvSpPr>
          <p:cNvPr id="181264" name="TextBox 6"/>
          <p:cNvSpPr txBox="1">
            <a:spLocks noChangeArrowheads="1"/>
          </p:cNvSpPr>
          <p:nvPr/>
        </p:nvSpPr>
        <p:spPr bwMode="auto">
          <a:xfrm>
            <a:off x="6616700" y="57912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2</a:t>
                      </a:r>
                      <a:r>
                        <a:rPr lang="en-US" b="0" baseline="0" dirty="0" smtClean="0"/>
                        <a:t>Na</a:t>
                      </a:r>
                      <a:r>
                        <a:rPr lang="en-US" b="0" baseline="30000" dirty="0" smtClean="0"/>
                        <a:t>+ </a:t>
                      </a:r>
                      <a:r>
                        <a:rPr lang="en-US" b="0" baseline="0" dirty="0" smtClean="0"/>
                        <a:t>+ 2e</a:t>
                      </a:r>
                      <a:r>
                        <a:rPr lang="en-US" b="0" baseline="30000" dirty="0" smtClean="0"/>
                        <a:t>-</a:t>
                      </a:r>
                      <a:r>
                        <a:rPr lang="en-US" b="0" baseline="0" dirty="0" smtClean="0"/>
                        <a:t>  -&gt;  2Na</a:t>
                      </a:r>
                      <a:r>
                        <a:rPr lang="en-US" b="0" baseline="30000" dirty="0" smtClean="0"/>
                        <a:t>0</a:t>
                      </a:r>
                      <a:endParaRPr lang="en-US" dirty="0"/>
                    </a:p>
                  </a:txBody>
                  <a:tcPr/>
                </a:tc>
                <a:tc>
                  <a:txBody>
                    <a:bodyPr/>
                    <a:lstStyle/>
                    <a:p>
                      <a:r>
                        <a:rPr lang="en-US" dirty="0" smtClean="0"/>
                        <a:t>(2)</a:t>
                      </a:r>
                      <a:r>
                        <a:rPr lang="en-US" baseline="0" dirty="0" smtClean="0"/>
                        <a:t> 2Na</a:t>
                      </a:r>
                      <a:r>
                        <a:rPr lang="en-US" baseline="30000" dirty="0" smtClean="0"/>
                        <a:t>+  </a:t>
                      </a:r>
                      <a:r>
                        <a:rPr lang="en-US" baseline="0" dirty="0" smtClean="0"/>
                        <a:t>-&gt;  2Na</a:t>
                      </a:r>
                      <a:r>
                        <a:rPr lang="en-US" baseline="30000" dirty="0" smtClean="0"/>
                        <a:t>0</a:t>
                      </a:r>
                      <a:r>
                        <a:rPr lang="en-US" baseline="0" dirty="0" smtClean="0"/>
                        <a:t> + 2e</a:t>
                      </a:r>
                      <a:r>
                        <a:rPr lang="en-US" baseline="30000" dirty="0" smtClean="0"/>
                        <a:t>-</a:t>
                      </a:r>
                      <a:endParaRPr lang="en-US" sz="1600" dirty="0"/>
                    </a:p>
                  </a:txBody>
                  <a:tcPr/>
                </a:tc>
              </a:tr>
              <a:tr h="571500">
                <a:tc>
                  <a:txBody>
                    <a:bodyPr/>
                    <a:lstStyle/>
                    <a:p>
                      <a:r>
                        <a:rPr lang="en-US" dirty="0" smtClean="0"/>
                        <a:t>(3)</a:t>
                      </a:r>
                      <a:r>
                        <a:rPr lang="en-US" baseline="0" dirty="0" smtClean="0"/>
                        <a:t> Cl</a:t>
                      </a:r>
                      <a:r>
                        <a:rPr lang="en-US" baseline="-25000" dirty="0" smtClean="0"/>
                        <a:t>2</a:t>
                      </a:r>
                      <a:r>
                        <a:rPr lang="en-US" baseline="30000" dirty="0" smtClean="0"/>
                        <a:t> </a:t>
                      </a:r>
                      <a:r>
                        <a:rPr lang="en-US" baseline="0" dirty="0" smtClean="0"/>
                        <a:t>+ 2e</a:t>
                      </a:r>
                      <a:r>
                        <a:rPr lang="en-US" baseline="30000" dirty="0" smtClean="0"/>
                        <a:t>-</a:t>
                      </a:r>
                      <a:r>
                        <a:rPr lang="en-US" baseline="0" dirty="0" smtClean="0"/>
                        <a:t>  -&gt;  2Cl</a:t>
                      </a:r>
                      <a:r>
                        <a:rPr lang="en-US" baseline="30000" dirty="0" smtClean="0"/>
                        <a:t>-</a:t>
                      </a:r>
                      <a:endParaRPr lang="en-US" sz="1600" dirty="0"/>
                    </a:p>
                  </a:txBody>
                  <a:tcPr/>
                </a:tc>
                <a:tc>
                  <a:txBody>
                    <a:bodyPr/>
                    <a:lstStyle/>
                    <a:p>
                      <a:r>
                        <a:rPr lang="en-US" dirty="0" smtClean="0"/>
                        <a:t>(4</a:t>
                      </a:r>
                      <a:r>
                        <a:rPr lang="en-US" baseline="0" dirty="0" smtClean="0"/>
                        <a:t>) 2Cl</a:t>
                      </a:r>
                      <a:r>
                        <a:rPr lang="en-US" baseline="30000" dirty="0" smtClean="0"/>
                        <a:t>-</a:t>
                      </a:r>
                      <a:r>
                        <a:rPr lang="en-US" baseline="0" dirty="0" smtClean="0"/>
                        <a:t> + 2e</a:t>
                      </a:r>
                      <a:r>
                        <a:rPr lang="en-US" baseline="30000" dirty="0" smtClean="0"/>
                        <a:t>-</a:t>
                      </a:r>
                      <a:r>
                        <a:rPr lang="en-US" baseline="0" dirty="0" smtClean="0"/>
                        <a:t> -&gt;  Cl</a:t>
                      </a:r>
                      <a:r>
                        <a:rPr lang="en-US" baseline="-25000" dirty="0" smtClean="0"/>
                        <a:t>2</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0C7B2D67-AC1D-3B43-B1B1-292AE24F71EB}" type="slidenum">
              <a:rPr lang="en-US"/>
              <a:pPr>
                <a:defRPr/>
              </a:pPr>
              <a:t>164</a:t>
            </a:fld>
            <a:endParaRPr lang="en-US"/>
          </a:p>
        </p:txBody>
      </p:sp>
      <p:sp>
        <p:nvSpPr>
          <p:cNvPr id="182286" name="TextBox 8"/>
          <p:cNvSpPr txBox="1">
            <a:spLocks noChangeArrowheads="1"/>
          </p:cNvSpPr>
          <p:nvPr/>
        </p:nvSpPr>
        <p:spPr bwMode="auto">
          <a:xfrm>
            <a:off x="533400" y="39735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reactions represents the balanced half-reaction for the reduction taking place in this electrolytic cell?</a:t>
            </a:r>
          </a:p>
        </p:txBody>
      </p:sp>
      <p:pic>
        <p:nvPicPr>
          <p:cNvPr id="182287" name="Picture 9" descr="8:05-74-76.png"/>
          <p:cNvPicPr>
            <a:picLocks noChangeAspect="1"/>
          </p:cNvPicPr>
          <p:nvPr/>
        </p:nvPicPr>
        <p:blipFill>
          <a:blip r:embed="rId2"/>
          <a:srcRect/>
          <a:stretch>
            <a:fillRect/>
          </a:stretch>
        </p:blipFill>
        <p:spPr bwMode="auto">
          <a:xfrm>
            <a:off x="1917700" y="152400"/>
            <a:ext cx="530860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firstRow="1" bandRow="1">
                <a:tableStyleId>{5940675A-B579-460E-94D1-54222C63F5DA}</a:tableStyleId>
              </a:tblPr>
              <a:tblGrid>
                <a:gridCol w="4038600"/>
                <a:gridCol w="4038600"/>
              </a:tblGrid>
              <a:tr h="571500">
                <a:tc>
                  <a:txBody>
                    <a:bodyPr/>
                    <a:lstStyle/>
                    <a:p>
                      <a:r>
                        <a:rPr lang="en-US" dirty="0" smtClean="0"/>
                        <a:t>(1)</a:t>
                      </a:r>
                      <a:r>
                        <a:rPr lang="en-US" baseline="0" dirty="0" smtClean="0"/>
                        <a:t> 2</a:t>
                      </a:r>
                      <a:r>
                        <a:rPr lang="en-US" b="0" baseline="0" dirty="0" smtClean="0"/>
                        <a:t>Na</a:t>
                      </a:r>
                      <a:r>
                        <a:rPr lang="en-US" b="0" baseline="30000" dirty="0" smtClean="0"/>
                        <a:t>+ </a:t>
                      </a:r>
                      <a:r>
                        <a:rPr lang="en-US" b="0" baseline="0" dirty="0" smtClean="0"/>
                        <a:t>+ 2e</a:t>
                      </a:r>
                      <a:r>
                        <a:rPr lang="en-US" b="0" baseline="30000" dirty="0" smtClean="0"/>
                        <a:t>-</a:t>
                      </a:r>
                      <a:r>
                        <a:rPr lang="en-US" b="0" baseline="0" dirty="0" smtClean="0"/>
                        <a:t>  -&gt;  2Na</a:t>
                      </a:r>
                      <a:r>
                        <a:rPr lang="en-US" b="0" baseline="30000" dirty="0" smtClean="0"/>
                        <a:t>0</a:t>
                      </a:r>
                      <a:endParaRPr lang="en-US" dirty="0"/>
                    </a:p>
                  </a:txBody>
                  <a:tcPr/>
                </a:tc>
                <a:tc>
                  <a:txBody>
                    <a:bodyPr/>
                    <a:lstStyle/>
                    <a:p>
                      <a:r>
                        <a:rPr lang="en-US" dirty="0" smtClean="0"/>
                        <a:t>(2)</a:t>
                      </a:r>
                      <a:r>
                        <a:rPr lang="en-US" baseline="0" dirty="0" smtClean="0"/>
                        <a:t> 2Na</a:t>
                      </a:r>
                      <a:r>
                        <a:rPr lang="en-US" baseline="30000" dirty="0" smtClean="0"/>
                        <a:t>+  </a:t>
                      </a:r>
                      <a:r>
                        <a:rPr lang="en-US" baseline="0" dirty="0" smtClean="0"/>
                        <a:t>-&gt;  2Na</a:t>
                      </a:r>
                      <a:r>
                        <a:rPr lang="en-US" baseline="30000" dirty="0" smtClean="0"/>
                        <a:t>0</a:t>
                      </a:r>
                      <a:r>
                        <a:rPr lang="en-US" baseline="0" dirty="0" smtClean="0"/>
                        <a:t> + 2e</a:t>
                      </a:r>
                      <a:r>
                        <a:rPr lang="en-US" baseline="30000" dirty="0" smtClean="0"/>
                        <a:t>-</a:t>
                      </a:r>
                      <a:endParaRPr lang="en-US" sz="1600" dirty="0"/>
                    </a:p>
                  </a:txBody>
                  <a:tcPr/>
                </a:tc>
              </a:tr>
              <a:tr h="571500">
                <a:tc>
                  <a:txBody>
                    <a:bodyPr/>
                    <a:lstStyle/>
                    <a:p>
                      <a:r>
                        <a:rPr lang="en-US" dirty="0" smtClean="0"/>
                        <a:t>(3)</a:t>
                      </a:r>
                      <a:r>
                        <a:rPr lang="en-US" baseline="0" dirty="0" smtClean="0"/>
                        <a:t> Cl</a:t>
                      </a:r>
                      <a:r>
                        <a:rPr lang="en-US" baseline="-25000" dirty="0" smtClean="0"/>
                        <a:t>2</a:t>
                      </a:r>
                      <a:r>
                        <a:rPr lang="en-US" baseline="30000" dirty="0" smtClean="0"/>
                        <a:t> </a:t>
                      </a:r>
                      <a:r>
                        <a:rPr lang="en-US" baseline="0" dirty="0" smtClean="0"/>
                        <a:t>+ 2e</a:t>
                      </a:r>
                      <a:r>
                        <a:rPr lang="en-US" baseline="30000" dirty="0" smtClean="0"/>
                        <a:t>-</a:t>
                      </a:r>
                      <a:r>
                        <a:rPr lang="en-US" baseline="0" dirty="0" smtClean="0"/>
                        <a:t>  -&gt;  2Cl</a:t>
                      </a:r>
                      <a:r>
                        <a:rPr lang="en-US" baseline="30000" dirty="0" smtClean="0"/>
                        <a:t>-</a:t>
                      </a:r>
                      <a:endParaRPr lang="en-US" sz="1600" dirty="0"/>
                    </a:p>
                  </a:txBody>
                  <a:tcPr/>
                </a:tc>
                <a:tc>
                  <a:txBody>
                    <a:bodyPr/>
                    <a:lstStyle/>
                    <a:p>
                      <a:r>
                        <a:rPr lang="en-US" dirty="0" smtClean="0"/>
                        <a:t>(4</a:t>
                      </a:r>
                      <a:r>
                        <a:rPr lang="en-US" baseline="0" dirty="0" smtClean="0"/>
                        <a:t>) 2Cl</a:t>
                      </a:r>
                      <a:r>
                        <a:rPr lang="en-US" baseline="30000" dirty="0" smtClean="0"/>
                        <a:t>-</a:t>
                      </a:r>
                      <a:r>
                        <a:rPr lang="en-US" baseline="0" dirty="0" smtClean="0"/>
                        <a:t> + 2e</a:t>
                      </a:r>
                      <a:r>
                        <a:rPr lang="en-US" baseline="30000" dirty="0" smtClean="0"/>
                        <a:t>-</a:t>
                      </a:r>
                      <a:r>
                        <a:rPr lang="en-US" baseline="0" dirty="0" smtClean="0"/>
                        <a:t> -&gt;  Cl</a:t>
                      </a:r>
                      <a:r>
                        <a:rPr lang="en-US" baseline="-25000" dirty="0" smtClean="0"/>
                        <a:t>2</a:t>
                      </a:r>
                      <a:endParaRPr lang="en-US" sz="1800" dirty="0"/>
                    </a:p>
                  </a:txBody>
                  <a:tcPr/>
                </a:tc>
              </a:tr>
            </a:tbl>
          </a:graphicData>
        </a:graphic>
      </p:graphicFrame>
      <p:sp>
        <p:nvSpPr>
          <p:cNvPr id="12" name="Slide Number Placeholder 11"/>
          <p:cNvSpPr>
            <a:spLocks noGrp="1"/>
          </p:cNvSpPr>
          <p:nvPr>
            <p:ph type="sldNum" sz="quarter" idx="12"/>
          </p:nvPr>
        </p:nvSpPr>
        <p:spPr/>
        <p:txBody>
          <a:bodyPr/>
          <a:lstStyle/>
          <a:p>
            <a:pPr>
              <a:defRPr/>
            </a:pPr>
            <a:fld id="{836452B3-BA82-E249-8124-BBE1B0E70C0E}" type="slidenum">
              <a:rPr lang="en-US"/>
              <a:pPr>
                <a:defRPr/>
              </a:pPr>
              <a:t>165</a:t>
            </a:fld>
            <a:endParaRPr lang="en-US"/>
          </a:p>
        </p:txBody>
      </p:sp>
      <p:sp>
        <p:nvSpPr>
          <p:cNvPr id="183310" name="TextBox 8"/>
          <p:cNvSpPr txBox="1">
            <a:spLocks noChangeArrowheads="1"/>
          </p:cNvSpPr>
          <p:nvPr/>
        </p:nvSpPr>
        <p:spPr bwMode="auto">
          <a:xfrm>
            <a:off x="533400" y="39735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reactions represents the balanced half-reaction for the reduction taking place in this electrolytic cell?</a:t>
            </a:r>
          </a:p>
        </p:txBody>
      </p:sp>
      <p:pic>
        <p:nvPicPr>
          <p:cNvPr id="183311" name="Picture 9" descr="8:05-74-76.png"/>
          <p:cNvPicPr>
            <a:picLocks noChangeAspect="1"/>
          </p:cNvPicPr>
          <p:nvPr/>
        </p:nvPicPr>
        <p:blipFill>
          <a:blip r:embed="rId2"/>
          <a:srcRect/>
          <a:stretch>
            <a:fillRect/>
          </a:stretch>
        </p:blipFill>
        <p:spPr bwMode="auto">
          <a:xfrm>
            <a:off x="1917700" y="152400"/>
            <a:ext cx="5308600" cy="3390900"/>
          </a:xfrm>
          <a:prstGeom prst="rect">
            <a:avLst/>
          </a:prstGeom>
          <a:noFill/>
          <a:ln w="9525">
            <a:noFill/>
            <a:miter lim="800000"/>
            <a:headEnd/>
            <a:tailEnd/>
          </a:ln>
        </p:spPr>
      </p:pic>
      <p:sp>
        <p:nvSpPr>
          <p:cNvPr id="183312" name="TextBox 6"/>
          <p:cNvSpPr txBox="1">
            <a:spLocks noChangeArrowheads="1"/>
          </p:cNvSpPr>
          <p:nvPr/>
        </p:nvSpPr>
        <p:spPr bwMode="auto">
          <a:xfrm>
            <a:off x="3352800" y="51816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propane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propene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propanone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propanal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3AEF35-003D-1C43-9DAA-5720F46AA051}" type="slidenum">
              <a:rPr lang="en-US"/>
              <a:pPr>
                <a:defRPr/>
              </a:pPr>
              <a:t>166</a:t>
            </a:fld>
            <a:endParaRPr lang="en-US"/>
          </a:p>
        </p:txBody>
      </p:sp>
      <p:sp>
        <p:nvSpPr>
          <p:cNvPr id="184334"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structural formula above, what is the IUPAC name of this compound?</a:t>
            </a:r>
          </a:p>
        </p:txBody>
      </p:sp>
      <p:pic>
        <p:nvPicPr>
          <p:cNvPr id="184335" name="Picture 7" descr="6:05-23.png"/>
          <p:cNvPicPr>
            <a:picLocks noChangeAspect="1"/>
          </p:cNvPicPr>
          <p:nvPr/>
        </p:nvPicPr>
        <p:blipFill>
          <a:blip r:embed="rId2"/>
          <a:srcRect/>
          <a:stretch>
            <a:fillRect/>
          </a:stretch>
        </p:blipFill>
        <p:spPr bwMode="auto">
          <a:xfrm>
            <a:off x="3124200" y="838200"/>
            <a:ext cx="308451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103 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127 pm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166 pm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185 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91EB67E-0EDA-1345-AF30-988EE728D033}" type="slidenum">
              <a:rPr lang="en-US"/>
              <a:pPr>
                <a:defRPr/>
              </a:pPr>
              <a:t>167</a:t>
            </a:fld>
            <a:endParaRPr lang="en-US"/>
          </a:p>
        </p:txBody>
      </p:sp>
      <p:sp>
        <p:nvSpPr>
          <p:cNvPr id="185358" name="TextBox 8"/>
          <p:cNvSpPr txBox="1">
            <a:spLocks noChangeArrowheads="1"/>
          </p:cNvSpPr>
          <p:nvPr/>
        </p:nvSpPr>
        <p:spPr bwMode="auto">
          <a:xfrm>
            <a:off x="533400" y="39735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data table above shows elements Xx, Yy, and Zz from the same group on the Periodic Table.  What is the most likely atomic radius of element Yy?</a:t>
            </a:r>
          </a:p>
        </p:txBody>
      </p:sp>
      <p:pic>
        <p:nvPicPr>
          <p:cNvPr id="185359" name="Picture 9" descr="6:05-35.png"/>
          <p:cNvPicPr>
            <a:picLocks noChangeAspect="1"/>
          </p:cNvPicPr>
          <p:nvPr/>
        </p:nvPicPr>
        <p:blipFill>
          <a:blip r:embed="rId2"/>
          <a:srcRect/>
          <a:stretch>
            <a:fillRect/>
          </a:stretch>
        </p:blipFill>
        <p:spPr bwMode="auto">
          <a:xfrm>
            <a:off x="1592263" y="533400"/>
            <a:ext cx="5494337"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103 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127 pm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166 pm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185 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84A2B49-4769-9947-9436-84547511CF3A}" type="slidenum">
              <a:rPr lang="en-US"/>
              <a:pPr>
                <a:defRPr/>
              </a:pPr>
              <a:t>168</a:t>
            </a:fld>
            <a:endParaRPr lang="en-US"/>
          </a:p>
        </p:txBody>
      </p:sp>
      <p:sp>
        <p:nvSpPr>
          <p:cNvPr id="186382" name="TextBox 8"/>
          <p:cNvSpPr txBox="1">
            <a:spLocks noChangeArrowheads="1"/>
          </p:cNvSpPr>
          <p:nvPr/>
        </p:nvSpPr>
        <p:spPr bwMode="auto">
          <a:xfrm>
            <a:off x="533400" y="39735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data table above shows elements Xx, Yy, and Zz from the same group on the Periodic Table.  What is the most likely atomic radius of element Yy?</a:t>
            </a:r>
          </a:p>
        </p:txBody>
      </p:sp>
      <p:pic>
        <p:nvPicPr>
          <p:cNvPr id="186383" name="Picture 9" descr="6:05-35.png"/>
          <p:cNvPicPr>
            <a:picLocks noChangeAspect="1"/>
          </p:cNvPicPr>
          <p:nvPr/>
        </p:nvPicPr>
        <p:blipFill>
          <a:blip r:embed="rId2"/>
          <a:srcRect/>
          <a:stretch>
            <a:fillRect/>
          </a:stretch>
        </p:blipFill>
        <p:spPr bwMode="auto">
          <a:xfrm>
            <a:off x="1592263" y="533400"/>
            <a:ext cx="5494337" cy="2514600"/>
          </a:xfrm>
          <a:prstGeom prst="rect">
            <a:avLst/>
          </a:prstGeom>
          <a:noFill/>
          <a:ln w="9525">
            <a:noFill/>
            <a:miter lim="800000"/>
            <a:headEnd/>
            <a:tailEnd/>
          </a:ln>
        </p:spPr>
      </p:pic>
      <p:sp>
        <p:nvSpPr>
          <p:cNvPr id="186384" name="TextBox 6"/>
          <p:cNvSpPr txBox="1">
            <a:spLocks noChangeArrowheads="1"/>
          </p:cNvSpPr>
          <p:nvPr/>
        </p:nvSpPr>
        <p:spPr bwMode="auto">
          <a:xfrm>
            <a:off x="30480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9AAEACF-EFCC-3544-A531-0B45A4B88B65}" type="slidenum">
              <a:rPr lang="en-US"/>
              <a:pPr>
                <a:defRPr/>
              </a:pPr>
              <a:t>169</a:t>
            </a:fld>
            <a:endParaRPr lang="en-US"/>
          </a:p>
        </p:txBody>
      </p:sp>
      <p:sp>
        <p:nvSpPr>
          <p:cNvPr id="187406"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molecule contains a nonpolar covalent bond?</a:t>
            </a:r>
          </a:p>
        </p:txBody>
      </p:sp>
      <p:sp>
        <p:nvSpPr>
          <p:cNvPr id="187407" name="TextBox 6"/>
          <p:cNvSpPr txBox="1">
            <a:spLocks noChangeArrowheads="1"/>
          </p:cNvSpPr>
          <p:nvPr/>
        </p:nvSpPr>
        <p:spPr bwMode="auto">
          <a:xfrm>
            <a:off x="30480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187408" name="Picture 7" descr="6:05-40.png"/>
          <p:cNvPicPr>
            <a:picLocks noChangeAspect="1"/>
          </p:cNvPicPr>
          <p:nvPr/>
        </p:nvPicPr>
        <p:blipFill>
          <a:blip r:embed="rId2"/>
          <a:srcRect/>
          <a:stretch>
            <a:fillRect/>
          </a:stretch>
        </p:blipFill>
        <p:spPr bwMode="auto">
          <a:xfrm>
            <a:off x="2819400" y="457200"/>
            <a:ext cx="3505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two gas samples have the same total number of molecules?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 and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B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B and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58"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above shows data for the temperature, pressure, and volume of four gases.</a:t>
            </a:r>
          </a:p>
        </p:txBody>
      </p:sp>
      <p:pic>
        <p:nvPicPr>
          <p:cNvPr id="31759" name="Content Placeholder 9" descr="1:08 39.png"/>
          <p:cNvPicPr>
            <a:picLocks noGrp="1" noChangeAspect="1"/>
          </p:cNvPicPr>
          <p:nvPr>
            <p:ph idx="1"/>
          </p:nvPr>
        </p:nvPicPr>
        <p:blipFill>
          <a:blip r:embed="rId2"/>
          <a:srcRect l="-5704" r="-5704"/>
          <a:stretch>
            <a:fillRect/>
          </a:stretch>
        </p:blipFill>
        <p:spPr>
          <a:xfrm>
            <a:off x="1943100" y="152400"/>
            <a:ext cx="5257800" cy="2890838"/>
          </a:xfrm>
        </p:spPr>
      </p:pic>
      <p:sp>
        <p:nvSpPr>
          <p:cNvPr id="31760" name="TextBox 7"/>
          <p:cNvSpPr txBox="1">
            <a:spLocks noChangeArrowheads="1"/>
          </p:cNvSpPr>
          <p:nvPr/>
        </p:nvSpPr>
        <p:spPr bwMode="auto">
          <a:xfrm>
            <a:off x="65405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7" name="Slide Number Placeholder 6"/>
          <p:cNvSpPr>
            <a:spLocks noGrp="1"/>
          </p:cNvSpPr>
          <p:nvPr>
            <p:ph type="sldNum" sz="quarter" idx="12"/>
          </p:nvPr>
        </p:nvSpPr>
        <p:spPr/>
        <p:txBody>
          <a:bodyPr/>
          <a:lstStyle/>
          <a:p>
            <a:pPr>
              <a:defRPr/>
            </a:pPr>
            <a:fld id="{565256AC-57DA-D443-B993-D39D7EB2B421}" type="slidenum">
              <a:rPr lang="en-US"/>
              <a:pPr>
                <a:defRPr/>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A22D3EE-64D7-D64C-B133-115CCC6C00BE}" type="slidenum">
              <a:rPr lang="en-US"/>
              <a:pPr>
                <a:defRPr/>
              </a:pPr>
              <a:t>170</a:t>
            </a:fld>
            <a:endParaRPr lang="en-US"/>
          </a:p>
        </p:txBody>
      </p:sp>
      <p:sp>
        <p:nvSpPr>
          <p:cNvPr id="188430"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molecule contains a nonpolar covalent bond?</a:t>
            </a:r>
          </a:p>
        </p:txBody>
      </p:sp>
      <p:sp>
        <p:nvSpPr>
          <p:cNvPr id="188431" name="TextBox 6"/>
          <p:cNvSpPr txBox="1">
            <a:spLocks noChangeArrowheads="1"/>
          </p:cNvSpPr>
          <p:nvPr/>
        </p:nvSpPr>
        <p:spPr bwMode="auto">
          <a:xfrm>
            <a:off x="30480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188432" name="Picture 7" descr="6:05-40.png"/>
          <p:cNvPicPr>
            <a:picLocks noChangeAspect="1"/>
          </p:cNvPicPr>
          <p:nvPr/>
        </p:nvPicPr>
        <p:blipFill>
          <a:blip r:embed="rId2"/>
          <a:srcRect/>
          <a:stretch>
            <a:fillRect/>
          </a:stretch>
        </p:blipFill>
        <p:spPr bwMode="auto">
          <a:xfrm>
            <a:off x="2819400" y="457200"/>
            <a:ext cx="3505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0179484-0FCB-4043-B5A9-257F1FD5AC84}" type="slidenum">
              <a:rPr lang="en-US"/>
              <a:pPr>
                <a:defRPr/>
              </a:pPr>
              <a:t>171</a:t>
            </a:fld>
            <a:endParaRPr lang="en-US"/>
          </a:p>
        </p:txBody>
      </p:sp>
      <p:sp>
        <p:nvSpPr>
          <p:cNvPr id="189454" name="TextBox 8"/>
          <p:cNvSpPr txBox="1">
            <a:spLocks noChangeArrowheads="1"/>
          </p:cNvSpPr>
          <p:nvPr/>
        </p:nvSpPr>
        <p:spPr bwMode="auto">
          <a:xfrm>
            <a:off x="533400" y="44592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particle diagram represents molecules of only one compound in the gaseous phase?</a:t>
            </a:r>
          </a:p>
        </p:txBody>
      </p:sp>
      <p:pic>
        <p:nvPicPr>
          <p:cNvPr id="189455" name="Picture 9" descr="6:05-43.png"/>
          <p:cNvPicPr>
            <a:picLocks noChangeAspect="1"/>
          </p:cNvPicPr>
          <p:nvPr/>
        </p:nvPicPr>
        <p:blipFill>
          <a:blip r:embed="rId2"/>
          <a:srcRect/>
          <a:stretch>
            <a:fillRect/>
          </a:stretch>
        </p:blipFill>
        <p:spPr bwMode="auto">
          <a:xfrm>
            <a:off x="3187700" y="36513"/>
            <a:ext cx="3289300" cy="445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36B6A22-6A88-0E4E-A7E7-BB4C82EE0841}" type="slidenum">
              <a:rPr lang="en-US"/>
              <a:pPr>
                <a:defRPr/>
              </a:pPr>
              <a:t>172</a:t>
            </a:fld>
            <a:endParaRPr lang="en-US"/>
          </a:p>
        </p:txBody>
      </p:sp>
      <p:sp>
        <p:nvSpPr>
          <p:cNvPr id="190478" name="TextBox 8"/>
          <p:cNvSpPr txBox="1">
            <a:spLocks noChangeArrowheads="1"/>
          </p:cNvSpPr>
          <p:nvPr/>
        </p:nvSpPr>
        <p:spPr bwMode="auto">
          <a:xfrm>
            <a:off x="533400" y="44592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particle diagram represents molecules of only one compound in the gaseous phase?</a:t>
            </a:r>
          </a:p>
        </p:txBody>
      </p:sp>
      <p:sp>
        <p:nvSpPr>
          <p:cNvPr id="190479" name="TextBox 6"/>
          <p:cNvSpPr txBox="1">
            <a:spLocks noChangeArrowheads="1"/>
          </p:cNvSpPr>
          <p:nvPr/>
        </p:nvSpPr>
        <p:spPr bwMode="auto">
          <a:xfrm>
            <a:off x="30480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190480" name="Picture 9" descr="6:05-43.png"/>
          <p:cNvPicPr>
            <a:picLocks noChangeAspect="1"/>
          </p:cNvPicPr>
          <p:nvPr/>
        </p:nvPicPr>
        <p:blipFill>
          <a:blip r:embed="rId2"/>
          <a:srcRect/>
          <a:stretch>
            <a:fillRect/>
          </a:stretch>
        </p:blipFill>
        <p:spPr bwMode="auto">
          <a:xfrm>
            <a:off x="3187700" y="36513"/>
            <a:ext cx="3289300" cy="445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Organic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Ester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ether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aldehyde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604F26D-A8A9-004E-9A32-C94C2CBBA915}" type="slidenum">
              <a:rPr lang="en-US"/>
              <a:pPr>
                <a:defRPr/>
              </a:pPr>
              <a:t>173</a:t>
            </a:fld>
            <a:endParaRPr lang="en-US"/>
          </a:p>
        </p:txBody>
      </p:sp>
      <p:sp>
        <p:nvSpPr>
          <p:cNvPr id="191502" name="TextBox 8"/>
          <p:cNvSpPr txBox="1">
            <a:spLocks noChangeArrowheads="1"/>
          </p:cNvSpPr>
          <p:nvPr/>
        </p:nvSpPr>
        <p:spPr bwMode="auto">
          <a:xfrm>
            <a:off x="533400" y="4038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structural formula above, the compound represented by this formula can be classified as an </a:t>
            </a:r>
          </a:p>
        </p:txBody>
      </p:sp>
      <p:pic>
        <p:nvPicPr>
          <p:cNvPr id="191503" name="Picture 7" descr="6:05-47.png"/>
          <p:cNvPicPr>
            <a:picLocks noChangeAspect="1"/>
          </p:cNvPicPr>
          <p:nvPr/>
        </p:nvPicPr>
        <p:blipFill>
          <a:blip r:embed="rId2"/>
          <a:srcRect/>
          <a:stretch>
            <a:fillRect/>
          </a:stretch>
        </p:blipFill>
        <p:spPr bwMode="auto">
          <a:xfrm>
            <a:off x="2667000" y="1219200"/>
            <a:ext cx="40354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Organic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Ester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ether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aldehyde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7536E86-30A4-5C47-AFF5-15D84192223A}" type="slidenum">
              <a:rPr lang="en-US"/>
              <a:pPr>
                <a:defRPr/>
              </a:pPr>
              <a:t>174</a:t>
            </a:fld>
            <a:endParaRPr lang="en-US"/>
          </a:p>
        </p:txBody>
      </p:sp>
      <p:sp>
        <p:nvSpPr>
          <p:cNvPr id="192526" name="TextBox 8"/>
          <p:cNvSpPr txBox="1">
            <a:spLocks noChangeArrowheads="1"/>
          </p:cNvSpPr>
          <p:nvPr/>
        </p:nvSpPr>
        <p:spPr bwMode="auto">
          <a:xfrm>
            <a:off x="533400" y="4038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structural formula above, the compound represented by this formula can be classified as an </a:t>
            </a:r>
          </a:p>
        </p:txBody>
      </p:sp>
      <p:pic>
        <p:nvPicPr>
          <p:cNvPr id="192527" name="Picture 7" descr="6:05-47.png"/>
          <p:cNvPicPr>
            <a:picLocks noChangeAspect="1"/>
          </p:cNvPicPr>
          <p:nvPr/>
        </p:nvPicPr>
        <p:blipFill>
          <a:blip r:embed="rId2"/>
          <a:srcRect/>
          <a:stretch>
            <a:fillRect/>
          </a:stretch>
        </p:blipFill>
        <p:spPr bwMode="auto">
          <a:xfrm>
            <a:off x="2667000" y="1219200"/>
            <a:ext cx="4035425" cy="1676400"/>
          </a:xfrm>
          <a:prstGeom prst="rect">
            <a:avLst/>
          </a:prstGeom>
          <a:noFill/>
          <a:ln w="9525">
            <a:noFill/>
            <a:miter lim="800000"/>
            <a:headEnd/>
            <a:tailEnd/>
          </a:ln>
        </p:spPr>
      </p:pic>
      <p:sp>
        <p:nvSpPr>
          <p:cNvPr id="192528" name="TextBox 6"/>
          <p:cNvSpPr txBox="1">
            <a:spLocks noChangeArrowheads="1"/>
          </p:cNvSpPr>
          <p:nvPr/>
        </p:nvSpPr>
        <p:spPr bwMode="auto">
          <a:xfrm>
            <a:off x="30480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26</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24</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31E69475-C7A3-934F-B122-64AE9A7D556B}" type="slidenum">
              <a:rPr lang="en-US"/>
              <a:pPr>
                <a:defRPr/>
              </a:pPr>
              <a:t>175</a:t>
            </a:fld>
            <a:endParaRPr lang="en-US"/>
          </a:p>
        </p:txBody>
      </p:sp>
      <p:sp>
        <p:nvSpPr>
          <p:cNvPr id="193550" name="TextBox 8"/>
          <p:cNvSpPr txBox="1">
            <a:spLocks noChangeArrowheads="1"/>
          </p:cNvSpPr>
          <p:nvPr/>
        </p:nvSpPr>
        <p:spPr bwMode="auto">
          <a:xfrm>
            <a:off x="533400" y="4038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total number neutrons in the nucleus of this isotope of magnesium</a:t>
            </a:r>
          </a:p>
        </p:txBody>
      </p:sp>
      <p:pic>
        <p:nvPicPr>
          <p:cNvPr id="193551" name="Picture 9" descr="6:05-51.png"/>
          <p:cNvPicPr>
            <a:picLocks noChangeAspect="1"/>
          </p:cNvPicPr>
          <p:nvPr/>
        </p:nvPicPr>
        <p:blipFill>
          <a:blip r:embed="rId2"/>
          <a:srcRect/>
          <a:stretch>
            <a:fillRect/>
          </a:stretch>
        </p:blipFill>
        <p:spPr bwMode="auto">
          <a:xfrm>
            <a:off x="2616200" y="533400"/>
            <a:ext cx="39116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26</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24</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09B1ACE-760C-B94E-8638-602EEC51E6B4}" type="slidenum">
              <a:rPr lang="en-US"/>
              <a:pPr>
                <a:defRPr/>
              </a:pPr>
              <a:t>176</a:t>
            </a:fld>
            <a:endParaRPr lang="en-US"/>
          </a:p>
        </p:txBody>
      </p:sp>
      <p:sp>
        <p:nvSpPr>
          <p:cNvPr id="194574" name="TextBox 8"/>
          <p:cNvSpPr txBox="1">
            <a:spLocks noChangeArrowheads="1"/>
          </p:cNvSpPr>
          <p:nvPr/>
        </p:nvSpPr>
        <p:spPr bwMode="auto">
          <a:xfrm>
            <a:off x="533400" y="4038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total number neutrons in the nucleus of this isotope of magnesium</a:t>
            </a:r>
          </a:p>
        </p:txBody>
      </p:sp>
      <p:pic>
        <p:nvPicPr>
          <p:cNvPr id="194575" name="Picture 9" descr="6:05-51.png"/>
          <p:cNvPicPr>
            <a:picLocks noChangeAspect="1"/>
          </p:cNvPicPr>
          <p:nvPr/>
        </p:nvPicPr>
        <p:blipFill>
          <a:blip r:embed="rId2"/>
          <a:srcRect/>
          <a:stretch>
            <a:fillRect/>
          </a:stretch>
        </p:blipFill>
        <p:spPr bwMode="auto">
          <a:xfrm>
            <a:off x="2616200" y="533400"/>
            <a:ext cx="3911600" cy="2400300"/>
          </a:xfrm>
          <a:prstGeom prst="rect">
            <a:avLst/>
          </a:prstGeom>
          <a:noFill/>
          <a:ln w="9525">
            <a:noFill/>
            <a:miter lim="800000"/>
            <a:headEnd/>
            <a:tailEnd/>
          </a:ln>
        </p:spPr>
      </p:pic>
      <p:sp>
        <p:nvSpPr>
          <p:cNvPr id="194576" name="TextBox 6"/>
          <p:cNvSpPr txBox="1">
            <a:spLocks noChangeArrowheads="1"/>
          </p:cNvSpPr>
          <p:nvPr/>
        </p:nvSpPr>
        <p:spPr bwMode="auto">
          <a:xfrm>
            <a:off x="63119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7:6</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7:7</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78A73E5-73A4-CE41-B3E4-5BBE2E92A935}" type="slidenum">
              <a:rPr lang="en-US"/>
              <a:pPr>
                <a:defRPr/>
              </a:pPr>
              <a:t>177</a:t>
            </a:fld>
            <a:endParaRPr lang="en-US"/>
          </a:p>
        </p:txBody>
      </p:sp>
      <p:sp>
        <p:nvSpPr>
          <p:cNvPr id="195598" name="TextBox 8"/>
          <p:cNvSpPr txBox="1">
            <a:spLocks noChangeArrowheads="1"/>
          </p:cNvSpPr>
          <p:nvPr/>
        </p:nvSpPr>
        <p:spPr bwMode="auto">
          <a:xfrm>
            <a:off x="533400" y="4038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Using the point plotted on the graph above, what is the neutron-to-proton ratio of this nuclide?</a:t>
            </a:r>
          </a:p>
        </p:txBody>
      </p:sp>
      <p:pic>
        <p:nvPicPr>
          <p:cNvPr id="195599" name="Picture 7" descr="6:05-61.png"/>
          <p:cNvPicPr>
            <a:picLocks noChangeAspect="1"/>
          </p:cNvPicPr>
          <p:nvPr/>
        </p:nvPicPr>
        <p:blipFill>
          <a:blip r:embed="rId2"/>
          <a:srcRect/>
          <a:stretch>
            <a:fillRect/>
          </a:stretch>
        </p:blipFill>
        <p:spPr bwMode="auto">
          <a:xfrm>
            <a:off x="2306638" y="76200"/>
            <a:ext cx="5770562" cy="399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7:6</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7:7</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ACFFC18-D938-2146-9F6C-6DD9424A7873}" type="slidenum">
              <a:rPr lang="en-US"/>
              <a:pPr>
                <a:defRPr/>
              </a:pPr>
              <a:t>178</a:t>
            </a:fld>
            <a:endParaRPr lang="en-US"/>
          </a:p>
        </p:txBody>
      </p:sp>
      <p:sp>
        <p:nvSpPr>
          <p:cNvPr id="196622" name="TextBox 8"/>
          <p:cNvSpPr txBox="1">
            <a:spLocks noChangeArrowheads="1"/>
          </p:cNvSpPr>
          <p:nvPr/>
        </p:nvSpPr>
        <p:spPr bwMode="auto">
          <a:xfrm>
            <a:off x="533400" y="4038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Using the point plotted on the graph above, what is the neutron-to-proton ratio of this nuclide?</a:t>
            </a:r>
          </a:p>
        </p:txBody>
      </p:sp>
      <p:pic>
        <p:nvPicPr>
          <p:cNvPr id="196623" name="Picture 7" descr="6:05-61.png"/>
          <p:cNvPicPr>
            <a:picLocks noChangeAspect="1"/>
          </p:cNvPicPr>
          <p:nvPr/>
        </p:nvPicPr>
        <p:blipFill>
          <a:blip r:embed="rId2"/>
          <a:srcRect/>
          <a:stretch>
            <a:fillRect/>
          </a:stretch>
        </p:blipFill>
        <p:spPr bwMode="auto">
          <a:xfrm>
            <a:off x="2306638" y="76200"/>
            <a:ext cx="5770562" cy="3994150"/>
          </a:xfrm>
          <a:prstGeom prst="rect">
            <a:avLst/>
          </a:prstGeom>
          <a:noFill/>
          <a:ln w="9525">
            <a:noFill/>
            <a:miter lim="800000"/>
            <a:headEnd/>
            <a:tailEnd/>
          </a:ln>
        </p:spPr>
      </p:pic>
      <p:sp>
        <p:nvSpPr>
          <p:cNvPr id="196624" name="TextBox 6"/>
          <p:cNvSpPr txBox="1">
            <a:spLocks noChangeArrowheads="1"/>
          </p:cNvSpPr>
          <p:nvPr/>
        </p:nvSpPr>
        <p:spPr bwMode="auto">
          <a:xfrm>
            <a:off x="63119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16.27 joules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915 joules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397.5 joules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53.0 joules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D2DC432-4BC6-F740-ACA8-219A4E8312C8}" type="slidenum">
              <a:rPr lang="en-US"/>
              <a:pPr>
                <a:defRPr/>
              </a:pPr>
              <a:t>179</a:t>
            </a:fld>
            <a:endParaRPr lang="en-US"/>
          </a:p>
        </p:txBody>
      </p:sp>
      <p:sp>
        <p:nvSpPr>
          <p:cNvPr id="197646" name="TextBox 8"/>
          <p:cNvSpPr txBox="1">
            <a:spLocks noChangeArrowheads="1"/>
          </p:cNvSpPr>
          <p:nvPr/>
        </p:nvSpPr>
        <p:spPr bwMode="auto">
          <a:xfrm>
            <a:off x="533400" y="34290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heat of fusion for this substance is 122 joules per gram.  How many joules of heat are needed to melt 7.50 grams of this substance at its melting point?</a:t>
            </a:r>
          </a:p>
        </p:txBody>
      </p:sp>
      <p:pic>
        <p:nvPicPr>
          <p:cNvPr id="197647" name="Picture 9" descr="6:05-70.png"/>
          <p:cNvPicPr>
            <a:picLocks noChangeAspect="1"/>
          </p:cNvPicPr>
          <p:nvPr/>
        </p:nvPicPr>
        <p:blipFill>
          <a:blip r:embed="rId2"/>
          <a:srcRect/>
          <a:stretch>
            <a:fillRect/>
          </a:stretch>
        </p:blipFill>
        <p:spPr bwMode="auto">
          <a:xfrm>
            <a:off x="412750" y="304800"/>
            <a:ext cx="8318500"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are the atomic number and mass number of this atom</a:t>
            </a:r>
          </a:p>
        </p:txBody>
      </p:sp>
      <p:graphicFrame>
        <p:nvGraphicFramePr>
          <p:cNvPr id="6" name="Table 5"/>
          <p:cNvGraphicFramePr>
            <a:graphicFrameLocks noGrp="1"/>
          </p:cNvGraphicFramePr>
          <p:nvPr/>
        </p:nvGraphicFramePr>
        <p:xfrm>
          <a:off x="533400" y="52578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 atomic number is 9 and the mass number is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 atomic number is 9 and the mass number is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 atomic number is 11 and the mass number is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 atomic number is 11 and the mass number is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82"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diagram above represents an atom of an element.</a:t>
            </a:r>
          </a:p>
        </p:txBody>
      </p:sp>
      <p:pic>
        <p:nvPicPr>
          <p:cNvPr id="32783" name="Picture 8" descr="6:08 33.png"/>
          <p:cNvPicPr>
            <a:picLocks noChangeAspect="1"/>
          </p:cNvPicPr>
          <p:nvPr/>
        </p:nvPicPr>
        <p:blipFill>
          <a:blip r:embed="rId2"/>
          <a:srcRect/>
          <a:stretch>
            <a:fillRect/>
          </a:stretch>
        </p:blipFill>
        <p:spPr bwMode="auto">
          <a:xfrm>
            <a:off x="2209800" y="304800"/>
            <a:ext cx="4627563" cy="1752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0758D4C-9B9F-0847-90A1-024BFC860CF4}" type="slidenum">
              <a:rPr lang="en-US"/>
              <a:pPr>
                <a:defRPr/>
              </a:pPr>
              <a:t>18</a:t>
            </a:fld>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16.27 joules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915 joules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397.5 joules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53.0 joules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F2394EC-01C4-5944-B342-9ECB98559DC4}" type="slidenum">
              <a:rPr lang="en-US"/>
              <a:pPr>
                <a:defRPr/>
              </a:pPr>
              <a:t>180</a:t>
            </a:fld>
            <a:endParaRPr lang="en-US"/>
          </a:p>
        </p:txBody>
      </p:sp>
      <p:sp>
        <p:nvSpPr>
          <p:cNvPr id="198670" name="TextBox 8"/>
          <p:cNvSpPr txBox="1">
            <a:spLocks noChangeArrowheads="1"/>
          </p:cNvSpPr>
          <p:nvPr/>
        </p:nvSpPr>
        <p:spPr bwMode="auto">
          <a:xfrm>
            <a:off x="533400" y="34290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heat of fusion for this substance is 122 joules per gram.  How many joules of heat are needed to melt 7.50 grams of this substance at its melting point?</a:t>
            </a:r>
          </a:p>
        </p:txBody>
      </p:sp>
      <p:pic>
        <p:nvPicPr>
          <p:cNvPr id="198671" name="Picture 9" descr="6:05-70.png"/>
          <p:cNvPicPr>
            <a:picLocks noChangeAspect="1"/>
          </p:cNvPicPr>
          <p:nvPr/>
        </p:nvPicPr>
        <p:blipFill>
          <a:blip r:embed="rId2"/>
          <a:srcRect/>
          <a:stretch>
            <a:fillRect/>
          </a:stretch>
        </p:blipFill>
        <p:spPr bwMode="auto">
          <a:xfrm>
            <a:off x="412750" y="304800"/>
            <a:ext cx="8318500" cy="1778000"/>
          </a:xfrm>
          <a:prstGeom prst="rect">
            <a:avLst/>
          </a:prstGeom>
          <a:noFill/>
          <a:ln w="9525">
            <a:noFill/>
            <a:miter lim="800000"/>
            <a:headEnd/>
            <a:tailEnd/>
          </a:ln>
        </p:spPr>
      </p:pic>
      <p:sp>
        <p:nvSpPr>
          <p:cNvPr id="198672" name="TextBox 6"/>
          <p:cNvSpPr txBox="1">
            <a:spLocks noChangeArrowheads="1"/>
          </p:cNvSpPr>
          <p:nvPr/>
        </p:nvSpPr>
        <p:spPr bwMode="auto">
          <a:xfrm>
            <a:off x="6311900" y="51816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12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6 moles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 moles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18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2416085-396A-F249-900A-83A809BD07D6}" type="slidenum">
              <a:rPr lang="en-US"/>
              <a:pPr>
                <a:defRPr/>
              </a:pPr>
              <a:t>181</a:t>
            </a:fld>
            <a:endParaRPr lang="en-US"/>
          </a:p>
        </p:txBody>
      </p:sp>
      <p:sp>
        <p:nvSpPr>
          <p:cNvPr id="199694" name="TextBox 8"/>
          <p:cNvSpPr txBox="1">
            <a:spLocks noChangeArrowheads="1"/>
          </p:cNvSpPr>
          <p:nvPr/>
        </p:nvSpPr>
        <p:spPr bwMode="auto">
          <a:xfrm>
            <a:off x="533400" y="34290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total number of moles of electrons needed to completely reduce 6.0 moles of Ni</a:t>
            </a:r>
            <a:r>
              <a:rPr lang="en-US" baseline="30000">
                <a:latin typeface="Calibri" pitchFamily="-111" charset="0"/>
              </a:rPr>
              <a:t>+2</a:t>
            </a:r>
            <a:r>
              <a:rPr lang="en-US">
                <a:latin typeface="Calibri" pitchFamily="-111" charset="0"/>
              </a:rPr>
              <a:t>(aq) ions?</a:t>
            </a:r>
          </a:p>
        </p:txBody>
      </p:sp>
      <p:pic>
        <p:nvPicPr>
          <p:cNvPr id="199695" name="Picture 7" descr="6:05-71.png"/>
          <p:cNvPicPr>
            <a:picLocks noChangeAspect="1"/>
          </p:cNvPicPr>
          <p:nvPr/>
        </p:nvPicPr>
        <p:blipFill>
          <a:blip r:embed="rId2"/>
          <a:srcRect/>
          <a:stretch>
            <a:fillRect/>
          </a:stretch>
        </p:blipFill>
        <p:spPr bwMode="auto">
          <a:xfrm>
            <a:off x="2127250" y="0"/>
            <a:ext cx="48895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12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6 moles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 moles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18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F20D47D7-0369-B74E-8241-AB7C18C75A2A}" type="slidenum">
              <a:rPr lang="en-US"/>
              <a:pPr>
                <a:defRPr/>
              </a:pPr>
              <a:t>182</a:t>
            </a:fld>
            <a:endParaRPr lang="en-US"/>
          </a:p>
        </p:txBody>
      </p:sp>
      <p:sp>
        <p:nvSpPr>
          <p:cNvPr id="200718" name="TextBox 8"/>
          <p:cNvSpPr txBox="1">
            <a:spLocks noChangeArrowheads="1"/>
          </p:cNvSpPr>
          <p:nvPr/>
        </p:nvSpPr>
        <p:spPr bwMode="auto">
          <a:xfrm>
            <a:off x="533400" y="34290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total number of moles of electrons needed to completely reduce 6.0 moles of Ni</a:t>
            </a:r>
            <a:r>
              <a:rPr lang="en-US" baseline="30000">
                <a:latin typeface="Calibri" pitchFamily="-111" charset="0"/>
              </a:rPr>
              <a:t>+2</a:t>
            </a:r>
            <a:r>
              <a:rPr lang="en-US">
                <a:latin typeface="Calibri" pitchFamily="-111" charset="0"/>
              </a:rPr>
              <a:t>(aq) ions?</a:t>
            </a:r>
          </a:p>
        </p:txBody>
      </p:sp>
      <p:pic>
        <p:nvPicPr>
          <p:cNvPr id="200719" name="Picture 7" descr="6:05-71.png"/>
          <p:cNvPicPr>
            <a:picLocks noChangeAspect="1"/>
          </p:cNvPicPr>
          <p:nvPr/>
        </p:nvPicPr>
        <p:blipFill>
          <a:blip r:embed="rId2"/>
          <a:srcRect/>
          <a:stretch>
            <a:fillRect/>
          </a:stretch>
        </p:blipFill>
        <p:spPr bwMode="auto">
          <a:xfrm>
            <a:off x="2127250" y="0"/>
            <a:ext cx="4889500" cy="3352800"/>
          </a:xfrm>
          <a:prstGeom prst="rect">
            <a:avLst/>
          </a:prstGeom>
          <a:noFill/>
          <a:ln w="9525">
            <a:noFill/>
            <a:miter lim="800000"/>
            <a:headEnd/>
            <a:tailEnd/>
          </a:ln>
        </p:spPr>
      </p:pic>
      <p:sp>
        <p:nvSpPr>
          <p:cNvPr id="200720" name="TextBox 6"/>
          <p:cNvSpPr txBox="1">
            <a:spLocks noChangeArrowheads="1"/>
          </p:cNvSpPr>
          <p:nvPr/>
        </p:nvSpPr>
        <p:spPr bwMode="auto">
          <a:xfrm>
            <a:off x="2895600" y="51816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Sr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Mn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D0EA2AD-A307-7B4E-83BA-DE045B31E56C}" type="slidenum">
              <a:rPr lang="en-US"/>
              <a:pPr>
                <a:defRPr/>
              </a:pPr>
              <a:t>183</a:t>
            </a:fld>
            <a:endParaRPr lang="en-US"/>
          </a:p>
        </p:txBody>
      </p:sp>
      <p:sp>
        <p:nvSpPr>
          <p:cNvPr id="201742"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Identify a metal from Reference Table J that is more easily oxidized than Mg(s).</a:t>
            </a:r>
          </a:p>
        </p:txBody>
      </p:sp>
      <p:pic>
        <p:nvPicPr>
          <p:cNvPr id="201743" name="Picture 7" descr="6:05-71.png"/>
          <p:cNvPicPr>
            <a:picLocks noChangeAspect="1"/>
          </p:cNvPicPr>
          <p:nvPr/>
        </p:nvPicPr>
        <p:blipFill>
          <a:blip r:embed="rId2"/>
          <a:srcRect/>
          <a:stretch>
            <a:fillRect/>
          </a:stretch>
        </p:blipFill>
        <p:spPr bwMode="auto">
          <a:xfrm>
            <a:off x="2127250" y="0"/>
            <a:ext cx="48895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Sr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Mn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87344BE-295E-EC4F-A1A1-ED56C7FB4ED6}" type="slidenum">
              <a:rPr lang="en-US"/>
              <a:pPr>
                <a:defRPr/>
              </a:pPr>
              <a:t>184</a:t>
            </a:fld>
            <a:endParaRPr lang="en-US"/>
          </a:p>
        </p:txBody>
      </p:sp>
      <p:sp>
        <p:nvSpPr>
          <p:cNvPr id="202766" name="TextBox 8"/>
          <p:cNvSpPr txBox="1">
            <a:spLocks noChangeArrowheads="1"/>
          </p:cNvSpPr>
          <p:nvPr/>
        </p:nvSpPr>
        <p:spPr bwMode="auto">
          <a:xfrm>
            <a:off x="533400" y="39735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Identify a metal from Reference Table J that is more easily oxidized than Mg(s).</a:t>
            </a:r>
          </a:p>
        </p:txBody>
      </p:sp>
      <p:pic>
        <p:nvPicPr>
          <p:cNvPr id="202767" name="Picture 7" descr="6:05-71.png"/>
          <p:cNvPicPr>
            <a:picLocks noChangeAspect="1"/>
          </p:cNvPicPr>
          <p:nvPr/>
        </p:nvPicPr>
        <p:blipFill>
          <a:blip r:embed="rId2"/>
          <a:srcRect/>
          <a:stretch>
            <a:fillRect/>
          </a:stretch>
        </p:blipFill>
        <p:spPr bwMode="auto">
          <a:xfrm>
            <a:off x="2127250" y="0"/>
            <a:ext cx="4889500" cy="3352800"/>
          </a:xfrm>
          <a:prstGeom prst="rect">
            <a:avLst/>
          </a:prstGeom>
          <a:noFill/>
          <a:ln w="9525">
            <a:noFill/>
            <a:miter lim="800000"/>
            <a:headEnd/>
            <a:tailEnd/>
          </a:ln>
        </p:spPr>
      </p:pic>
      <p:sp>
        <p:nvSpPr>
          <p:cNvPr id="202768" name="TextBox 6"/>
          <p:cNvSpPr txBox="1">
            <a:spLocks noChangeArrowheads="1"/>
          </p:cNvSpPr>
          <p:nvPr/>
        </p:nvSpPr>
        <p:spPr bwMode="auto">
          <a:xfrm>
            <a:off x="6540500" y="51816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6.02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2.00 moles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1.00 mole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0.500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E2B3C64-EA8A-A840-ABCD-4BE57500DE09}" type="slidenum">
              <a:rPr lang="en-US"/>
              <a:pPr>
                <a:defRPr/>
              </a:pPr>
              <a:t>185</a:t>
            </a:fld>
            <a:endParaRPr lang="en-US"/>
          </a:p>
        </p:txBody>
      </p:sp>
      <p:sp>
        <p:nvSpPr>
          <p:cNvPr id="203790" name="TextBox 8"/>
          <p:cNvSpPr txBox="1">
            <a:spLocks noChangeArrowheads="1"/>
          </p:cNvSpPr>
          <p:nvPr/>
        </p:nvSpPr>
        <p:spPr bwMode="auto">
          <a:xfrm>
            <a:off x="533400" y="3973513"/>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Cylinder A contains 22.0 grams of CO</a:t>
            </a:r>
            <a:r>
              <a:rPr lang="en-US" baseline="-25000">
                <a:latin typeface="Calibri" pitchFamily="-111" charset="0"/>
              </a:rPr>
              <a:t>2</a:t>
            </a:r>
            <a:r>
              <a:rPr lang="en-US">
                <a:latin typeface="Calibri" pitchFamily="-111" charset="0"/>
              </a:rPr>
              <a:t>(g) and cylinder B contains N</a:t>
            </a:r>
            <a:r>
              <a:rPr lang="en-US" baseline="-25000">
                <a:latin typeface="Calibri" pitchFamily="-111" charset="0"/>
              </a:rPr>
              <a:t>2</a:t>
            </a:r>
            <a:r>
              <a:rPr lang="en-US">
                <a:latin typeface="Calibri" pitchFamily="-111" charset="0"/>
              </a:rPr>
              <a:t>(g).  The volumes, pressures, and temperatures of the two gases are indicated in the diagram.  What is the total number of moles of CO</a:t>
            </a:r>
            <a:r>
              <a:rPr lang="en-US" baseline="-25000">
                <a:latin typeface="Calibri" pitchFamily="-111" charset="0"/>
              </a:rPr>
              <a:t>2</a:t>
            </a:r>
            <a:r>
              <a:rPr lang="en-US">
                <a:latin typeface="Calibri" pitchFamily="-111" charset="0"/>
              </a:rPr>
              <a:t> in cylinder A?</a:t>
            </a:r>
          </a:p>
        </p:txBody>
      </p:sp>
      <p:pic>
        <p:nvPicPr>
          <p:cNvPr id="203791" name="Picture 9" descr="6:05-77.png"/>
          <p:cNvPicPr>
            <a:picLocks noChangeAspect="1"/>
          </p:cNvPicPr>
          <p:nvPr/>
        </p:nvPicPr>
        <p:blipFill>
          <a:blip r:embed="rId2"/>
          <a:srcRect/>
          <a:stretch>
            <a:fillRect/>
          </a:stretch>
        </p:blipFill>
        <p:spPr bwMode="auto">
          <a:xfrm>
            <a:off x="2616200" y="457200"/>
            <a:ext cx="3911600"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6.02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2.00 moles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1.00 mole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0.500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090C480D-FDDE-2F4D-99CC-77E72AE52003}" type="slidenum">
              <a:rPr lang="en-US"/>
              <a:pPr>
                <a:defRPr/>
              </a:pPr>
              <a:t>186</a:t>
            </a:fld>
            <a:endParaRPr lang="en-US"/>
          </a:p>
        </p:txBody>
      </p:sp>
      <p:sp>
        <p:nvSpPr>
          <p:cNvPr id="204814" name="TextBox 8"/>
          <p:cNvSpPr txBox="1">
            <a:spLocks noChangeArrowheads="1"/>
          </p:cNvSpPr>
          <p:nvPr/>
        </p:nvSpPr>
        <p:spPr bwMode="auto">
          <a:xfrm>
            <a:off x="533400" y="3973513"/>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Cylinder A contains 22.0 grams of CO</a:t>
            </a:r>
            <a:r>
              <a:rPr lang="en-US" baseline="-25000">
                <a:latin typeface="Calibri" pitchFamily="-111" charset="0"/>
              </a:rPr>
              <a:t>2</a:t>
            </a:r>
            <a:r>
              <a:rPr lang="en-US">
                <a:latin typeface="Calibri" pitchFamily="-111" charset="0"/>
              </a:rPr>
              <a:t>(g) and cylinder B contains N</a:t>
            </a:r>
            <a:r>
              <a:rPr lang="en-US" baseline="-25000">
                <a:latin typeface="Calibri" pitchFamily="-111" charset="0"/>
              </a:rPr>
              <a:t>2</a:t>
            </a:r>
            <a:r>
              <a:rPr lang="en-US">
                <a:latin typeface="Calibri" pitchFamily="-111" charset="0"/>
              </a:rPr>
              <a:t>(g).  The volumes, pressures, and temperatures of the two gases are indicated in the diagram.  What is the total number of moles of CO</a:t>
            </a:r>
            <a:r>
              <a:rPr lang="en-US" baseline="-25000">
                <a:latin typeface="Calibri" pitchFamily="-111" charset="0"/>
              </a:rPr>
              <a:t>2</a:t>
            </a:r>
            <a:r>
              <a:rPr lang="en-US">
                <a:latin typeface="Calibri" pitchFamily="-111" charset="0"/>
              </a:rPr>
              <a:t> in cylinder A?</a:t>
            </a:r>
          </a:p>
        </p:txBody>
      </p:sp>
      <p:pic>
        <p:nvPicPr>
          <p:cNvPr id="204815" name="Picture 9" descr="6:05-77.png"/>
          <p:cNvPicPr>
            <a:picLocks noChangeAspect="1"/>
          </p:cNvPicPr>
          <p:nvPr/>
        </p:nvPicPr>
        <p:blipFill>
          <a:blip r:embed="rId2"/>
          <a:srcRect/>
          <a:stretch>
            <a:fillRect/>
          </a:stretch>
        </p:blipFill>
        <p:spPr bwMode="auto">
          <a:xfrm>
            <a:off x="2616200" y="457200"/>
            <a:ext cx="3911600" cy="3060700"/>
          </a:xfrm>
          <a:prstGeom prst="rect">
            <a:avLst/>
          </a:prstGeom>
          <a:noFill/>
          <a:ln w="9525">
            <a:noFill/>
            <a:miter lim="800000"/>
            <a:headEnd/>
            <a:tailEnd/>
          </a:ln>
        </p:spPr>
      </p:pic>
      <p:sp>
        <p:nvSpPr>
          <p:cNvPr id="204816" name="TextBox 6"/>
          <p:cNvSpPr txBox="1">
            <a:spLocks noChangeArrowheads="1"/>
          </p:cNvSpPr>
          <p:nvPr/>
        </p:nvSpPr>
        <p:spPr bwMode="auto">
          <a:xfrm>
            <a:off x="65405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Less than 40°C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200°C – 300°C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300°C – 370°C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Greater than 370°C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008B2385-9E86-9C44-B728-2257DEC047D8}" type="slidenum">
              <a:rPr lang="en-US"/>
              <a:pPr>
                <a:defRPr/>
              </a:pPr>
              <a:t>187</a:t>
            </a:fld>
            <a:endParaRPr lang="en-US"/>
          </a:p>
        </p:txBody>
      </p:sp>
      <p:sp>
        <p:nvSpPr>
          <p:cNvPr id="205838" name="TextBox 8"/>
          <p:cNvSpPr txBox="1">
            <a:spLocks noChangeArrowheads="1"/>
          </p:cNvSpPr>
          <p:nvPr/>
        </p:nvSpPr>
        <p:spPr bwMode="auto">
          <a:xfrm>
            <a:off x="5181600" y="1625600"/>
            <a:ext cx="386715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which section of the fractionating tower do the molecules have the weakest intermolecular forces?</a:t>
            </a:r>
          </a:p>
        </p:txBody>
      </p:sp>
      <p:pic>
        <p:nvPicPr>
          <p:cNvPr id="205839" name="Picture 7" descr="6:05-80-83.png"/>
          <p:cNvPicPr>
            <a:picLocks noChangeAspect="1"/>
          </p:cNvPicPr>
          <p:nvPr/>
        </p:nvPicPr>
        <p:blipFill>
          <a:blip r:embed="rId2"/>
          <a:srcRect/>
          <a:stretch>
            <a:fillRect/>
          </a:stretch>
        </p:blipFill>
        <p:spPr bwMode="auto">
          <a:xfrm>
            <a:off x="76200" y="0"/>
            <a:ext cx="520065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Less than 40°C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200°C – 300°C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300°C – 370°C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Greater than 370°C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D121618-EBC9-8F48-8A1F-5D72030168B5}" type="slidenum">
              <a:rPr lang="en-US"/>
              <a:pPr>
                <a:defRPr/>
              </a:pPr>
              <a:t>188</a:t>
            </a:fld>
            <a:endParaRPr lang="en-US"/>
          </a:p>
        </p:txBody>
      </p:sp>
      <p:sp>
        <p:nvSpPr>
          <p:cNvPr id="206862" name="TextBox 8"/>
          <p:cNvSpPr txBox="1">
            <a:spLocks noChangeArrowheads="1"/>
          </p:cNvSpPr>
          <p:nvPr/>
        </p:nvSpPr>
        <p:spPr bwMode="auto">
          <a:xfrm>
            <a:off x="5181600" y="1625600"/>
            <a:ext cx="386715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which section of the fractionating tower do the molecules have the weakest intermolecular forces?</a:t>
            </a:r>
          </a:p>
        </p:txBody>
      </p:sp>
      <p:pic>
        <p:nvPicPr>
          <p:cNvPr id="206863" name="Picture 7" descr="6:05-80-83.png"/>
          <p:cNvPicPr>
            <a:picLocks noChangeAspect="1"/>
          </p:cNvPicPr>
          <p:nvPr/>
        </p:nvPicPr>
        <p:blipFill>
          <a:blip r:embed="rId2"/>
          <a:srcRect/>
          <a:stretch>
            <a:fillRect/>
          </a:stretch>
        </p:blipFill>
        <p:spPr bwMode="auto">
          <a:xfrm>
            <a:off x="76200" y="0"/>
            <a:ext cx="5200650" cy="4943475"/>
          </a:xfrm>
          <a:prstGeom prst="rect">
            <a:avLst/>
          </a:prstGeom>
          <a:noFill/>
          <a:ln w="9525">
            <a:noFill/>
            <a:miter lim="800000"/>
            <a:headEnd/>
            <a:tailEnd/>
          </a:ln>
        </p:spPr>
      </p:pic>
      <p:sp>
        <p:nvSpPr>
          <p:cNvPr id="206864" name="TextBox 6"/>
          <p:cNvSpPr txBox="1">
            <a:spLocks noChangeArrowheads="1"/>
          </p:cNvSpPr>
          <p:nvPr/>
        </p:nvSpPr>
        <p:spPr bwMode="auto">
          <a:xfrm>
            <a:off x="31242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Octane</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decane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hexane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propane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31031D6-2712-DE49-A4FA-5088196112B3}" type="slidenum">
              <a:rPr lang="en-US"/>
              <a:pPr>
                <a:defRPr/>
              </a:pPr>
              <a:t>189</a:t>
            </a:fld>
            <a:endParaRPr lang="en-US"/>
          </a:p>
        </p:txBody>
      </p:sp>
      <p:sp>
        <p:nvSpPr>
          <p:cNvPr id="207886" name="TextBox 8"/>
          <p:cNvSpPr txBox="1">
            <a:spLocks noChangeArrowheads="1"/>
          </p:cNvSpPr>
          <p:nvPr/>
        </p:nvSpPr>
        <p:spPr bwMode="auto">
          <a:xfrm>
            <a:off x="5181600" y="1625600"/>
            <a:ext cx="386715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IUPAC name of one saturated hydrocarbon that leaves the fractionating tower at less that 40°C?</a:t>
            </a:r>
          </a:p>
        </p:txBody>
      </p:sp>
      <p:pic>
        <p:nvPicPr>
          <p:cNvPr id="207887" name="Picture 7" descr="6:05-80-83.png"/>
          <p:cNvPicPr>
            <a:picLocks noChangeAspect="1"/>
          </p:cNvPicPr>
          <p:nvPr/>
        </p:nvPicPr>
        <p:blipFill>
          <a:blip r:embed="rId2"/>
          <a:srcRect/>
          <a:stretch>
            <a:fillRect/>
          </a:stretch>
        </p:blipFill>
        <p:spPr bwMode="auto">
          <a:xfrm>
            <a:off x="76200" y="0"/>
            <a:ext cx="520065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are the atomic number and mass number of this atom</a:t>
            </a:r>
          </a:p>
        </p:txBody>
      </p:sp>
      <p:graphicFrame>
        <p:nvGraphicFramePr>
          <p:cNvPr id="6" name="Table 5"/>
          <p:cNvGraphicFramePr>
            <a:graphicFrameLocks noGrp="1"/>
          </p:cNvGraphicFramePr>
          <p:nvPr/>
        </p:nvGraphicFramePr>
        <p:xfrm>
          <a:off x="533400" y="52578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 atomic number is 9 and the mass number is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 atomic number is 9 and the mass number is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 atomic number is 11 and the mass number is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 atomic number is 11 and the mass number is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06"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diagram above represents an atom of an element.</a:t>
            </a:r>
          </a:p>
        </p:txBody>
      </p:sp>
      <p:pic>
        <p:nvPicPr>
          <p:cNvPr id="33807" name="Picture 8" descr="6:08 33.png"/>
          <p:cNvPicPr>
            <a:picLocks noChangeAspect="1"/>
          </p:cNvPicPr>
          <p:nvPr/>
        </p:nvPicPr>
        <p:blipFill>
          <a:blip r:embed="rId2"/>
          <a:srcRect/>
          <a:stretch>
            <a:fillRect/>
          </a:stretch>
        </p:blipFill>
        <p:spPr bwMode="auto">
          <a:xfrm>
            <a:off x="2209800" y="304800"/>
            <a:ext cx="4627563" cy="1752600"/>
          </a:xfrm>
          <a:prstGeom prst="rect">
            <a:avLst/>
          </a:prstGeom>
          <a:noFill/>
          <a:ln w="9525">
            <a:noFill/>
            <a:miter lim="800000"/>
            <a:headEnd/>
            <a:tailEnd/>
          </a:ln>
        </p:spPr>
      </p:pic>
      <p:sp>
        <p:nvSpPr>
          <p:cNvPr id="33808" name="TextBox 6"/>
          <p:cNvSpPr txBox="1">
            <a:spLocks noChangeArrowheads="1"/>
          </p:cNvSpPr>
          <p:nvPr/>
        </p:nvSpPr>
        <p:spPr bwMode="auto">
          <a:xfrm>
            <a:off x="6540500" y="5497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8" name="Slide Number Placeholder 7"/>
          <p:cNvSpPr>
            <a:spLocks noGrp="1"/>
          </p:cNvSpPr>
          <p:nvPr>
            <p:ph type="sldNum" sz="quarter" idx="12"/>
          </p:nvPr>
        </p:nvSpPr>
        <p:spPr/>
        <p:txBody>
          <a:bodyPr/>
          <a:lstStyle/>
          <a:p>
            <a:pPr>
              <a:defRPr/>
            </a:pPr>
            <a:fld id="{C0FE0D8E-E55F-7C47-9723-0D0D6E32D276}" type="slidenum">
              <a:rPr lang="en-US"/>
              <a:pPr>
                <a:defRPr/>
              </a:pPr>
              <a:t>19</a:t>
            </a:fld>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Octane</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decane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hexane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propane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E2A7FC6-A982-C84D-9D8C-D8CC385B17ED}" type="slidenum">
              <a:rPr lang="en-US"/>
              <a:pPr>
                <a:defRPr/>
              </a:pPr>
              <a:t>190</a:t>
            </a:fld>
            <a:endParaRPr lang="en-US"/>
          </a:p>
        </p:txBody>
      </p:sp>
      <p:sp>
        <p:nvSpPr>
          <p:cNvPr id="208910" name="TextBox 8"/>
          <p:cNvSpPr txBox="1">
            <a:spLocks noChangeArrowheads="1"/>
          </p:cNvSpPr>
          <p:nvPr/>
        </p:nvSpPr>
        <p:spPr bwMode="auto">
          <a:xfrm>
            <a:off x="5181600" y="1625600"/>
            <a:ext cx="386715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IUPAC name of one saturated hydrocarbon that leaves the fractionating tower at less that 40°C?</a:t>
            </a:r>
          </a:p>
        </p:txBody>
      </p:sp>
      <p:pic>
        <p:nvPicPr>
          <p:cNvPr id="208911" name="Picture 7" descr="6:05-80-83.png"/>
          <p:cNvPicPr>
            <a:picLocks noChangeAspect="1"/>
          </p:cNvPicPr>
          <p:nvPr/>
        </p:nvPicPr>
        <p:blipFill>
          <a:blip r:embed="rId2"/>
          <a:srcRect/>
          <a:stretch>
            <a:fillRect/>
          </a:stretch>
        </p:blipFill>
        <p:spPr bwMode="auto">
          <a:xfrm>
            <a:off x="76200" y="0"/>
            <a:ext cx="5200650" cy="4943475"/>
          </a:xfrm>
          <a:prstGeom prst="rect">
            <a:avLst/>
          </a:prstGeom>
          <a:noFill/>
          <a:ln w="9525">
            <a:noFill/>
            <a:miter lim="800000"/>
            <a:headEnd/>
            <a:tailEnd/>
          </a:ln>
        </p:spPr>
      </p:pic>
      <p:sp>
        <p:nvSpPr>
          <p:cNvPr id="208912" name="TextBox 6"/>
          <p:cNvSpPr txBox="1">
            <a:spLocks noChangeArrowheads="1"/>
          </p:cNvSpPr>
          <p:nvPr/>
        </p:nvSpPr>
        <p:spPr bwMode="auto">
          <a:xfrm>
            <a:off x="65405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F3863E71-2D89-0245-9D17-CA935A1063F2}" type="slidenum">
              <a:rPr lang="en-US"/>
              <a:pPr>
                <a:defRPr/>
              </a:pPr>
              <a:t>191</a:t>
            </a:fld>
            <a:endParaRPr lang="en-US"/>
          </a:p>
        </p:txBody>
      </p:sp>
      <p:sp>
        <p:nvSpPr>
          <p:cNvPr id="209934"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Lewis electron-dot diagram represents a boron atom in the ground state?</a:t>
            </a:r>
          </a:p>
        </p:txBody>
      </p:sp>
      <p:pic>
        <p:nvPicPr>
          <p:cNvPr id="209935" name="Picture 9" descr="1:05-14.png"/>
          <p:cNvPicPr>
            <a:picLocks noChangeAspect="1"/>
          </p:cNvPicPr>
          <p:nvPr/>
        </p:nvPicPr>
        <p:blipFill>
          <a:blip r:embed="rId2"/>
          <a:srcRect/>
          <a:stretch>
            <a:fillRect/>
          </a:stretch>
        </p:blipFill>
        <p:spPr bwMode="auto">
          <a:xfrm>
            <a:off x="2209800" y="990600"/>
            <a:ext cx="468312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45B128E-5EFB-F34B-81EC-21ED4BD202CC}" type="slidenum">
              <a:rPr lang="en-US"/>
              <a:pPr>
                <a:defRPr/>
              </a:pPr>
              <a:t>192</a:t>
            </a:fld>
            <a:endParaRPr lang="en-US"/>
          </a:p>
        </p:txBody>
      </p:sp>
      <p:sp>
        <p:nvSpPr>
          <p:cNvPr id="210958"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Lewis electron-dot diagram represents a boron atom in the ground state?</a:t>
            </a:r>
          </a:p>
        </p:txBody>
      </p:sp>
      <p:pic>
        <p:nvPicPr>
          <p:cNvPr id="210959" name="Picture 9" descr="1:05-14.png"/>
          <p:cNvPicPr>
            <a:picLocks noChangeAspect="1"/>
          </p:cNvPicPr>
          <p:nvPr/>
        </p:nvPicPr>
        <p:blipFill>
          <a:blip r:embed="rId2"/>
          <a:srcRect/>
          <a:stretch>
            <a:fillRect/>
          </a:stretch>
        </p:blipFill>
        <p:spPr bwMode="auto">
          <a:xfrm>
            <a:off x="2209800" y="990600"/>
            <a:ext cx="4683125" cy="1371600"/>
          </a:xfrm>
          <a:prstGeom prst="rect">
            <a:avLst/>
          </a:prstGeom>
          <a:noFill/>
          <a:ln w="9525">
            <a:noFill/>
            <a:miter lim="800000"/>
            <a:headEnd/>
            <a:tailEnd/>
          </a:ln>
        </p:spPr>
      </p:pic>
      <p:sp>
        <p:nvSpPr>
          <p:cNvPr id="210960" name="TextBox 6"/>
          <p:cNvSpPr txBox="1">
            <a:spLocks noChangeArrowheads="1"/>
          </p:cNvSpPr>
          <p:nvPr/>
        </p:nvSpPr>
        <p:spPr bwMode="auto">
          <a:xfrm>
            <a:off x="65405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2E016EF-6D7A-AB4D-B265-487B754108D2}" type="slidenum">
              <a:rPr lang="en-US"/>
              <a:pPr>
                <a:defRPr/>
              </a:pPr>
              <a:t>193</a:t>
            </a:fld>
            <a:endParaRPr lang="en-US"/>
          </a:p>
        </p:txBody>
      </p:sp>
      <p:sp>
        <p:nvSpPr>
          <p:cNvPr id="211982"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particle diagram represents one pure substance, only?</a:t>
            </a:r>
          </a:p>
        </p:txBody>
      </p:sp>
      <p:pic>
        <p:nvPicPr>
          <p:cNvPr id="211983" name="Picture 7" descr="1:05-39.png"/>
          <p:cNvPicPr>
            <a:picLocks noChangeAspect="1"/>
          </p:cNvPicPr>
          <p:nvPr/>
        </p:nvPicPr>
        <p:blipFill>
          <a:blip r:embed="rId2"/>
          <a:srcRect/>
          <a:stretch>
            <a:fillRect/>
          </a:stretch>
        </p:blipFill>
        <p:spPr bwMode="auto">
          <a:xfrm>
            <a:off x="2597150" y="50800"/>
            <a:ext cx="3949700"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2B36018-4337-0840-BCC8-F0314E187F6A}" type="slidenum">
              <a:rPr lang="en-US"/>
              <a:pPr>
                <a:defRPr/>
              </a:pPr>
              <a:t>194</a:t>
            </a:fld>
            <a:endParaRPr lang="en-US"/>
          </a:p>
        </p:txBody>
      </p:sp>
      <p:sp>
        <p:nvSpPr>
          <p:cNvPr id="213006"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particle diagram represents one pure substance, only?</a:t>
            </a:r>
          </a:p>
        </p:txBody>
      </p:sp>
      <p:pic>
        <p:nvPicPr>
          <p:cNvPr id="213007" name="Picture 7" descr="1:05-39.png"/>
          <p:cNvPicPr>
            <a:picLocks noChangeAspect="1"/>
          </p:cNvPicPr>
          <p:nvPr/>
        </p:nvPicPr>
        <p:blipFill>
          <a:blip r:embed="rId2"/>
          <a:srcRect/>
          <a:stretch>
            <a:fillRect/>
          </a:stretch>
        </p:blipFill>
        <p:spPr bwMode="auto">
          <a:xfrm>
            <a:off x="2597150" y="50800"/>
            <a:ext cx="3949700" cy="3606800"/>
          </a:xfrm>
          <a:prstGeom prst="rect">
            <a:avLst/>
          </a:prstGeom>
          <a:noFill/>
          <a:ln w="9525">
            <a:noFill/>
            <a:miter lim="800000"/>
            <a:headEnd/>
            <a:tailEnd/>
          </a:ln>
        </p:spPr>
      </p:pic>
      <p:sp>
        <p:nvSpPr>
          <p:cNvPr id="213008" name="TextBox 6"/>
          <p:cNvSpPr txBox="1">
            <a:spLocks noChangeArrowheads="1"/>
          </p:cNvSpPr>
          <p:nvPr/>
        </p:nvSpPr>
        <p:spPr bwMode="auto">
          <a:xfrm>
            <a:off x="28194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Rn</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Xe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Ag</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Kr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67E530B-9418-F74F-B358-EAAEDB8B7AF6}" type="slidenum">
              <a:rPr lang="en-US"/>
              <a:pPr>
                <a:defRPr/>
              </a:pPr>
              <a:t>195</a:t>
            </a:fld>
            <a:endParaRPr lang="en-US"/>
          </a:p>
        </p:txBody>
      </p:sp>
      <p:sp>
        <p:nvSpPr>
          <p:cNvPr id="214030" name="TextBox 8"/>
          <p:cNvSpPr txBox="1">
            <a:spLocks noChangeArrowheads="1"/>
          </p:cNvSpPr>
          <p:nvPr/>
        </p:nvSpPr>
        <p:spPr bwMode="auto">
          <a:xfrm>
            <a:off x="533400" y="3657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particle diagram above, at 101.3 kPa and 298 K, which element could this diagram represent?</a:t>
            </a:r>
          </a:p>
        </p:txBody>
      </p:sp>
      <p:pic>
        <p:nvPicPr>
          <p:cNvPr id="214031" name="Picture 9" descr="1:05-41.png"/>
          <p:cNvPicPr>
            <a:picLocks noChangeAspect="1"/>
          </p:cNvPicPr>
          <p:nvPr/>
        </p:nvPicPr>
        <p:blipFill>
          <a:blip r:embed="rId2"/>
          <a:srcRect/>
          <a:stretch>
            <a:fillRect/>
          </a:stretch>
        </p:blipFill>
        <p:spPr bwMode="auto">
          <a:xfrm>
            <a:off x="2749550" y="1219200"/>
            <a:ext cx="3644900"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Rn</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Xe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Ag</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Kr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1F4CF1E-D7C7-0A4C-8781-E1A325C057C1}" type="slidenum">
              <a:rPr lang="en-US"/>
              <a:pPr>
                <a:defRPr/>
              </a:pPr>
              <a:t>196</a:t>
            </a:fld>
            <a:endParaRPr lang="en-US"/>
          </a:p>
        </p:txBody>
      </p:sp>
      <p:sp>
        <p:nvSpPr>
          <p:cNvPr id="215054" name="TextBox 8"/>
          <p:cNvSpPr txBox="1">
            <a:spLocks noChangeArrowheads="1"/>
          </p:cNvSpPr>
          <p:nvPr/>
        </p:nvSpPr>
        <p:spPr bwMode="auto">
          <a:xfrm>
            <a:off x="533400" y="3657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particle diagram above, at 101.3 kPa and 298 K, which element could this diagram represent?</a:t>
            </a:r>
          </a:p>
        </p:txBody>
      </p:sp>
      <p:pic>
        <p:nvPicPr>
          <p:cNvPr id="215055" name="Picture 9" descr="1:05-41.png"/>
          <p:cNvPicPr>
            <a:picLocks noChangeAspect="1"/>
          </p:cNvPicPr>
          <p:nvPr/>
        </p:nvPicPr>
        <p:blipFill>
          <a:blip r:embed="rId2"/>
          <a:srcRect/>
          <a:stretch>
            <a:fillRect/>
          </a:stretch>
        </p:blipFill>
        <p:spPr bwMode="auto">
          <a:xfrm>
            <a:off x="2749550" y="1219200"/>
            <a:ext cx="3644900" cy="1181100"/>
          </a:xfrm>
          <a:prstGeom prst="rect">
            <a:avLst/>
          </a:prstGeom>
          <a:noFill/>
          <a:ln w="9525">
            <a:noFill/>
            <a:miter lim="800000"/>
            <a:headEnd/>
            <a:tailEnd/>
          </a:ln>
        </p:spPr>
      </p:pic>
      <p:sp>
        <p:nvSpPr>
          <p:cNvPr id="215056" name="TextBox 6"/>
          <p:cNvSpPr txBox="1">
            <a:spLocks noChangeArrowheads="1"/>
          </p:cNvSpPr>
          <p:nvPr/>
        </p:nvSpPr>
        <p:spPr bwMode="auto">
          <a:xfrm>
            <a:off x="28194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An aldehyde</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 ketone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An ester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An amino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706515F-94E9-854B-9DC0-802E245E4FB1}" type="slidenum">
              <a:rPr lang="en-US"/>
              <a:pPr>
                <a:defRPr/>
              </a:pPr>
              <a:t>197</a:t>
            </a:fld>
            <a:endParaRPr lang="en-US"/>
          </a:p>
        </p:txBody>
      </p:sp>
      <p:sp>
        <p:nvSpPr>
          <p:cNvPr id="216078"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structural formula, it could represent</a:t>
            </a:r>
          </a:p>
        </p:txBody>
      </p:sp>
      <p:pic>
        <p:nvPicPr>
          <p:cNvPr id="216079" name="Picture 7" descr="1:05-44.png"/>
          <p:cNvPicPr>
            <a:picLocks noChangeAspect="1"/>
          </p:cNvPicPr>
          <p:nvPr/>
        </p:nvPicPr>
        <p:blipFill>
          <a:blip r:embed="rId2"/>
          <a:srcRect/>
          <a:stretch>
            <a:fillRect/>
          </a:stretch>
        </p:blipFill>
        <p:spPr bwMode="auto">
          <a:xfrm>
            <a:off x="3124200" y="914400"/>
            <a:ext cx="29972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arenBoth"/>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An aldehyde</a:t>
                      </a:r>
                      <a:endParaRPr kumimoji="0" lang="en-US" sz="1800" b="0" i="0" u="none" strike="noStrike" cap="none" normalizeH="0" baseline="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 ketone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An ester</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An amino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742F300-9B22-4648-A558-AFC50D1215FE}" type="slidenum">
              <a:rPr lang="en-US"/>
              <a:pPr>
                <a:defRPr/>
              </a:pPr>
              <a:t>198</a:t>
            </a:fld>
            <a:endParaRPr lang="en-US"/>
          </a:p>
        </p:txBody>
      </p:sp>
      <p:sp>
        <p:nvSpPr>
          <p:cNvPr id="217102"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structural formula, it could represent</a:t>
            </a:r>
          </a:p>
        </p:txBody>
      </p:sp>
      <p:pic>
        <p:nvPicPr>
          <p:cNvPr id="217103" name="Picture 7" descr="1:05-44.png"/>
          <p:cNvPicPr>
            <a:picLocks noChangeAspect="1"/>
          </p:cNvPicPr>
          <p:nvPr/>
        </p:nvPicPr>
        <p:blipFill>
          <a:blip r:embed="rId2"/>
          <a:srcRect/>
          <a:stretch>
            <a:fillRect/>
          </a:stretch>
        </p:blipFill>
        <p:spPr bwMode="auto">
          <a:xfrm>
            <a:off x="3124200" y="914400"/>
            <a:ext cx="2997200" cy="1971675"/>
          </a:xfrm>
          <a:prstGeom prst="rect">
            <a:avLst/>
          </a:prstGeom>
          <a:noFill/>
          <a:ln w="9525">
            <a:noFill/>
            <a:miter lim="800000"/>
            <a:headEnd/>
            <a:tailEnd/>
          </a:ln>
        </p:spPr>
      </p:pic>
      <p:sp>
        <p:nvSpPr>
          <p:cNvPr id="217104" name="TextBox 6"/>
          <p:cNvSpPr txBox="1">
            <a:spLocks noChangeArrowheads="1"/>
          </p:cNvSpPr>
          <p:nvPr/>
        </p:nvSpPr>
        <p:spPr bwMode="auto">
          <a:xfrm>
            <a:off x="69215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CO</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F</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None of these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CF41C50-2BB4-2842-BEE3-1EE31CBB5E45}" type="slidenum">
              <a:rPr lang="en-US"/>
              <a:pPr>
                <a:defRPr/>
              </a:pPr>
              <a:t>199</a:t>
            </a:fld>
            <a:endParaRPr lang="en-US"/>
          </a:p>
        </p:txBody>
      </p:sp>
      <p:sp>
        <p:nvSpPr>
          <p:cNvPr id="218126" name="TextBox 8"/>
          <p:cNvSpPr txBox="1">
            <a:spLocks noChangeArrowheads="1"/>
          </p:cNvSpPr>
          <p:nvPr/>
        </p:nvSpPr>
        <p:spPr bwMode="auto">
          <a:xfrm>
            <a:off x="533400" y="3657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structures above, which molecule could be described as nonpolar with polar covalent bonds?</a:t>
            </a:r>
          </a:p>
        </p:txBody>
      </p:sp>
      <p:pic>
        <p:nvPicPr>
          <p:cNvPr id="218127" name="Picture 9" descr="1:05-51-52.png"/>
          <p:cNvPicPr>
            <a:picLocks noChangeAspect="1"/>
          </p:cNvPicPr>
          <p:nvPr/>
        </p:nvPicPr>
        <p:blipFill>
          <a:blip r:embed="rId2"/>
          <a:srcRect/>
          <a:stretch>
            <a:fillRect/>
          </a:stretch>
        </p:blipFill>
        <p:spPr bwMode="auto">
          <a:xfrm>
            <a:off x="2565400" y="1371600"/>
            <a:ext cx="4013200"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Content Placeholder 3" descr="SpectraQ.jpg"/>
          <p:cNvPicPr>
            <a:picLocks noGrp="1" noChangeAspect="1"/>
          </p:cNvPicPr>
          <p:nvPr>
            <p:ph idx="1"/>
          </p:nvPr>
        </p:nvPicPr>
        <p:blipFill>
          <a:blip r:embed="rId2"/>
          <a:srcRect t="-5782" b="-5782"/>
          <a:stretch>
            <a:fillRect/>
          </a:stretch>
        </p:blipFill>
        <p:spPr>
          <a:xfrm>
            <a:off x="1524000" y="0"/>
            <a:ext cx="5791200" cy="3184525"/>
          </a:xfrm>
        </p:spPr>
      </p:pic>
      <p:sp>
        <p:nvSpPr>
          <p:cNvPr id="16387" name="TextBox 4"/>
          <p:cNvSpPr txBox="1">
            <a:spLocks noChangeArrowheads="1"/>
          </p:cNvSpPr>
          <p:nvPr/>
        </p:nvSpPr>
        <p:spPr bwMode="auto">
          <a:xfrm>
            <a:off x="685800" y="3581400"/>
            <a:ext cx="7848600" cy="1200150"/>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diagram above represents the bright-line spectra of four elements and a bright-line spectrum produced by a mixture of two of these elements.</a:t>
            </a:r>
          </a:p>
          <a:p>
            <a:endParaRPr lang="en-US">
              <a:latin typeface="Calibri" pitchFamily="-111" charset="0"/>
            </a:endParaRPr>
          </a:p>
          <a:p>
            <a:pPr>
              <a:buFont typeface="Arial" pitchFamily="-111" charset="0"/>
              <a:buChar char="•"/>
            </a:pPr>
            <a:r>
              <a:rPr lang="en-US">
                <a:latin typeface="Calibri" pitchFamily="-111" charset="0"/>
              </a:rPr>
              <a:t> Which two elements are in this mixture?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Barium and hydrogen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Barium and lithium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Helium and hydrogen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Helium and lithium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pPr>
              <a:defRPr/>
            </a:pPr>
            <a:fld id="{082EC528-A521-E54A-9F00-9E93B545EE45}"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particle model diagram represents only one compound composed of elements X and Z?</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30"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34831" name="Picture 7" descr="6:08 39.png"/>
          <p:cNvPicPr>
            <a:picLocks noChangeAspect="1"/>
          </p:cNvPicPr>
          <p:nvPr/>
        </p:nvPicPr>
        <p:blipFill>
          <a:blip r:embed="rId2"/>
          <a:srcRect/>
          <a:stretch>
            <a:fillRect/>
          </a:stretch>
        </p:blipFill>
        <p:spPr bwMode="auto">
          <a:xfrm>
            <a:off x="3213100" y="0"/>
            <a:ext cx="2578100" cy="39655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BFB3B21-4D69-1E46-9C0D-9D451462B5B1}" type="slidenum">
              <a:rPr lang="en-US"/>
              <a:pPr>
                <a:defRPr/>
              </a:pPr>
              <a:t>20</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CO</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F</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None of these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65F9C09-D711-534F-BEEC-87F1878A6EE6}" type="slidenum">
              <a:rPr lang="en-US"/>
              <a:pPr>
                <a:defRPr/>
              </a:pPr>
              <a:t>200</a:t>
            </a:fld>
            <a:endParaRPr lang="en-US"/>
          </a:p>
        </p:txBody>
      </p:sp>
      <p:sp>
        <p:nvSpPr>
          <p:cNvPr id="219150" name="TextBox 8"/>
          <p:cNvSpPr txBox="1">
            <a:spLocks noChangeArrowheads="1"/>
          </p:cNvSpPr>
          <p:nvPr/>
        </p:nvSpPr>
        <p:spPr bwMode="auto">
          <a:xfrm>
            <a:off x="533400" y="3657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structures above, which molecule could be described as nonpolar with polar covalent bonds?</a:t>
            </a:r>
          </a:p>
        </p:txBody>
      </p:sp>
      <p:pic>
        <p:nvPicPr>
          <p:cNvPr id="219151" name="Picture 9" descr="1:05-51-52.png"/>
          <p:cNvPicPr>
            <a:picLocks noChangeAspect="1"/>
          </p:cNvPicPr>
          <p:nvPr/>
        </p:nvPicPr>
        <p:blipFill>
          <a:blip r:embed="rId2"/>
          <a:srcRect/>
          <a:stretch>
            <a:fillRect/>
          </a:stretch>
        </p:blipFill>
        <p:spPr bwMode="auto">
          <a:xfrm>
            <a:off x="2565400" y="1371600"/>
            <a:ext cx="4013200" cy="825500"/>
          </a:xfrm>
          <a:prstGeom prst="rect">
            <a:avLst/>
          </a:prstGeom>
          <a:noFill/>
          <a:ln w="9525">
            <a:noFill/>
            <a:miter lim="800000"/>
            <a:headEnd/>
            <a:tailEnd/>
          </a:ln>
        </p:spPr>
      </p:pic>
      <p:sp>
        <p:nvSpPr>
          <p:cNvPr id="219152" name="TextBox 6"/>
          <p:cNvSpPr txBox="1">
            <a:spLocks noChangeArrowheads="1"/>
          </p:cNvSpPr>
          <p:nvPr/>
        </p:nvSpPr>
        <p:spPr bwMode="auto">
          <a:xfrm>
            <a:off x="69215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O</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6E0AD0B-D724-A04B-84BC-215EFA63F692}" type="slidenum">
              <a:rPr lang="en-US"/>
              <a:pPr>
                <a:defRPr/>
              </a:pPr>
              <a:t>201</a:t>
            </a:fld>
            <a:endParaRPr lang="en-US"/>
          </a:p>
        </p:txBody>
      </p:sp>
      <p:sp>
        <p:nvSpPr>
          <p:cNvPr id="220174" name="TextBox 8"/>
          <p:cNvSpPr txBox="1">
            <a:spLocks noChangeArrowheads="1"/>
          </p:cNvSpPr>
          <p:nvPr/>
        </p:nvSpPr>
        <p:spPr bwMode="auto">
          <a:xfrm>
            <a:off x="533400" y="3657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atom, when bonded as shown, has the same electron configuration as an atom of argon?</a:t>
            </a:r>
          </a:p>
        </p:txBody>
      </p:sp>
      <p:pic>
        <p:nvPicPr>
          <p:cNvPr id="220175" name="Picture 9" descr="1:05-51-52.png"/>
          <p:cNvPicPr>
            <a:picLocks noChangeAspect="1"/>
          </p:cNvPicPr>
          <p:nvPr/>
        </p:nvPicPr>
        <p:blipFill>
          <a:blip r:embed="rId2"/>
          <a:srcRect/>
          <a:stretch>
            <a:fillRect/>
          </a:stretch>
        </p:blipFill>
        <p:spPr bwMode="auto">
          <a:xfrm>
            <a:off x="2565400" y="1371600"/>
            <a:ext cx="4013200"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O</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F908F10-7281-E94E-A5A7-0FF679A15969}" type="slidenum">
              <a:rPr lang="en-US"/>
              <a:pPr>
                <a:defRPr/>
              </a:pPr>
              <a:t>202</a:t>
            </a:fld>
            <a:endParaRPr lang="en-US"/>
          </a:p>
        </p:txBody>
      </p:sp>
      <p:sp>
        <p:nvSpPr>
          <p:cNvPr id="221198" name="TextBox 8"/>
          <p:cNvSpPr txBox="1">
            <a:spLocks noChangeArrowheads="1"/>
          </p:cNvSpPr>
          <p:nvPr/>
        </p:nvSpPr>
        <p:spPr bwMode="auto">
          <a:xfrm>
            <a:off x="533400" y="36576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atom, when bonded as shown, has the same electron configuration as an atom of argon?</a:t>
            </a:r>
          </a:p>
        </p:txBody>
      </p:sp>
      <p:pic>
        <p:nvPicPr>
          <p:cNvPr id="221199" name="Picture 9" descr="1:05-51-52.png"/>
          <p:cNvPicPr>
            <a:picLocks noChangeAspect="1"/>
          </p:cNvPicPr>
          <p:nvPr/>
        </p:nvPicPr>
        <p:blipFill>
          <a:blip r:embed="rId2"/>
          <a:srcRect/>
          <a:stretch>
            <a:fillRect/>
          </a:stretch>
        </p:blipFill>
        <p:spPr bwMode="auto">
          <a:xfrm>
            <a:off x="2565400" y="1371600"/>
            <a:ext cx="4013200" cy="825500"/>
          </a:xfrm>
          <a:prstGeom prst="rect">
            <a:avLst/>
          </a:prstGeom>
          <a:noFill/>
          <a:ln w="9525">
            <a:noFill/>
            <a:miter lim="800000"/>
            <a:headEnd/>
            <a:tailEnd/>
          </a:ln>
        </p:spPr>
      </p:pic>
      <p:sp>
        <p:nvSpPr>
          <p:cNvPr id="221200" name="TextBox 6"/>
          <p:cNvSpPr txBox="1">
            <a:spLocks noChangeArrowheads="1"/>
          </p:cNvSpPr>
          <p:nvPr/>
        </p:nvSpPr>
        <p:spPr bwMode="auto">
          <a:xfrm>
            <a:off x="26670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AB and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BC and CD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BC and 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DE and 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7BCE076E-7A76-1B47-847E-22F353FB28D2}" type="slidenum">
              <a:rPr lang="en-US"/>
              <a:pPr>
                <a:defRPr/>
              </a:pPr>
              <a:t>203</a:t>
            </a:fld>
            <a:endParaRPr lang="en-US"/>
          </a:p>
        </p:txBody>
      </p:sp>
      <p:sp>
        <p:nvSpPr>
          <p:cNvPr id="222222"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which segments of this heating curve is the potential energy remaining constant?</a:t>
            </a:r>
          </a:p>
        </p:txBody>
      </p:sp>
      <p:pic>
        <p:nvPicPr>
          <p:cNvPr id="222223" name="Picture 7" descr="1:05-54.png"/>
          <p:cNvPicPr>
            <a:picLocks noChangeAspect="1"/>
          </p:cNvPicPr>
          <p:nvPr/>
        </p:nvPicPr>
        <p:blipFill>
          <a:blip r:embed="rId2"/>
          <a:srcRect/>
          <a:stretch>
            <a:fillRect/>
          </a:stretch>
        </p:blipFill>
        <p:spPr bwMode="auto">
          <a:xfrm>
            <a:off x="2413000" y="533400"/>
            <a:ext cx="431800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AB and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BC and CD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BC and 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DE and 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B9B185B3-94D1-534E-9046-D1103E3C6C21}" type="slidenum">
              <a:rPr lang="en-US"/>
              <a:pPr>
                <a:defRPr/>
              </a:pPr>
              <a:t>204</a:t>
            </a:fld>
            <a:endParaRPr lang="en-US"/>
          </a:p>
        </p:txBody>
      </p:sp>
      <p:sp>
        <p:nvSpPr>
          <p:cNvPr id="223246"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which segments of this heating curve is the potential energy remaining constant?</a:t>
            </a:r>
          </a:p>
        </p:txBody>
      </p:sp>
      <p:pic>
        <p:nvPicPr>
          <p:cNvPr id="223247" name="Picture 7" descr="1:05-54.png"/>
          <p:cNvPicPr>
            <a:picLocks noChangeAspect="1"/>
          </p:cNvPicPr>
          <p:nvPr/>
        </p:nvPicPr>
        <p:blipFill>
          <a:blip r:embed="rId2"/>
          <a:srcRect/>
          <a:stretch>
            <a:fillRect/>
          </a:stretch>
        </p:blipFill>
        <p:spPr bwMode="auto">
          <a:xfrm>
            <a:off x="2413000" y="533400"/>
            <a:ext cx="4318000" cy="2616200"/>
          </a:xfrm>
          <a:prstGeom prst="rect">
            <a:avLst/>
          </a:prstGeom>
          <a:noFill/>
          <a:ln w="9525">
            <a:noFill/>
            <a:miter lim="800000"/>
            <a:headEnd/>
            <a:tailEnd/>
          </a:ln>
        </p:spPr>
      </p:pic>
      <p:sp>
        <p:nvSpPr>
          <p:cNvPr id="223248" name="TextBox 6"/>
          <p:cNvSpPr txBox="1">
            <a:spLocks noChangeArrowheads="1"/>
          </p:cNvSpPr>
          <p:nvPr/>
        </p:nvSpPr>
        <p:spPr bwMode="auto">
          <a:xfrm>
            <a:off x="26670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AB and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AB and 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CD and 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CD and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489B963-E8CF-2F45-8035-F61E3284A162}" type="slidenum">
              <a:rPr lang="en-US"/>
              <a:pPr>
                <a:defRPr/>
              </a:pPr>
              <a:t>205</a:t>
            </a:fld>
            <a:endParaRPr lang="en-US"/>
          </a:p>
        </p:txBody>
      </p:sp>
      <p:sp>
        <p:nvSpPr>
          <p:cNvPr id="224270"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which segments of this heating curve is the kinetic energy increasing?</a:t>
            </a:r>
          </a:p>
        </p:txBody>
      </p:sp>
      <p:pic>
        <p:nvPicPr>
          <p:cNvPr id="224271" name="Picture 7" descr="1:05-54.png"/>
          <p:cNvPicPr>
            <a:picLocks noChangeAspect="1"/>
          </p:cNvPicPr>
          <p:nvPr/>
        </p:nvPicPr>
        <p:blipFill>
          <a:blip r:embed="rId2"/>
          <a:srcRect/>
          <a:stretch>
            <a:fillRect/>
          </a:stretch>
        </p:blipFill>
        <p:spPr bwMode="auto">
          <a:xfrm>
            <a:off x="2413000" y="533400"/>
            <a:ext cx="431800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AB and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AB and 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CD and 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CD and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E8B3AB6-62E8-C342-AEA1-D1E83D8932D1}" type="slidenum">
              <a:rPr lang="en-US"/>
              <a:pPr>
                <a:defRPr/>
              </a:pPr>
              <a:t>206</a:t>
            </a:fld>
            <a:endParaRPr lang="en-US"/>
          </a:p>
        </p:txBody>
      </p:sp>
      <p:sp>
        <p:nvSpPr>
          <p:cNvPr id="225294" name="TextBox 8"/>
          <p:cNvSpPr txBox="1">
            <a:spLocks noChangeArrowheads="1"/>
          </p:cNvSpPr>
          <p:nvPr/>
        </p:nvSpPr>
        <p:spPr bwMode="auto">
          <a:xfrm>
            <a:off x="533400" y="36576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which segments of this heating curve is the kinetic energy increasing?</a:t>
            </a:r>
          </a:p>
        </p:txBody>
      </p:sp>
      <p:pic>
        <p:nvPicPr>
          <p:cNvPr id="225295" name="Picture 7" descr="1:05-54.png"/>
          <p:cNvPicPr>
            <a:picLocks noChangeAspect="1"/>
          </p:cNvPicPr>
          <p:nvPr/>
        </p:nvPicPr>
        <p:blipFill>
          <a:blip r:embed="rId2"/>
          <a:srcRect/>
          <a:stretch>
            <a:fillRect/>
          </a:stretch>
        </p:blipFill>
        <p:spPr bwMode="auto">
          <a:xfrm>
            <a:off x="2413000" y="533400"/>
            <a:ext cx="4318000" cy="2616200"/>
          </a:xfrm>
          <a:prstGeom prst="rect">
            <a:avLst/>
          </a:prstGeom>
          <a:noFill/>
          <a:ln w="9525">
            <a:noFill/>
            <a:miter lim="800000"/>
            <a:headEnd/>
            <a:tailEnd/>
          </a:ln>
        </p:spPr>
      </p:pic>
      <p:sp>
        <p:nvSpPr>
          <p:cNvPr id="225296" name="TextBox 6"/>
          <p:cNvSpPr txBox="1">
            <a:spLocks noChangeArrowheads="1"/>
          </p:cNvSpPr>
          <p:nvPr/>
        </p:nvSpPr>
        <p:spPr bwMode="auto">
          <a:xfrm>
            <a:off x="69215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A8B35465-4FC5-584C-8339-215DB16F7206}" type="slidenum">
              <a:rPr lang="en-US"/>
              <a:pPr>
                <a:defRPr/>
              </a:pPr>
              <a:t>207</a:t>
            </a:fld>
            <a:endParaRPr lang="en-US"/>
          </a:p>
        </p:txBody>
      </p:sp>
      <p:sp>
        <p:nvSpPr>
          <p:cNvPr id="226318" name="TextBox 8"/>
          <p:cNvSpPr txBox="1">
            <a:spLocks noChangeArrowheads="1"/>
          </p:cNvSpPr>
          <p:nvPr/>
        </p:nvSpPr>
        <p:spPr bwMode="auto">
          <a:xfrm>
            <a:off x="533400" y="40020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segment in the potential energy diagram above represents the heat of reaction?</a:t>
            </a:r>
          </a:p>
        </p:txBody>
      </p:sp>
      <p:pic>
        <p:nvPicPr>
          <p:cNvPr id="226319" name="Picture 9" descr="1:05-56-58.png"/>
          <p:cNvPicPr>
            <a:picLocks noChangeAspect="1"/>
          </p:cNvPicPr>
          <p:nvPr/>
        </p:nvPicPr>
        <p:blipFill>
          <a:blip r:embed="rId2"/>
          <a:srcRect/>
          <a:stretch>
            <a:fillRect/>
          </a:stretch>
        </p:blipFill>
        <p:spPr bwMode="auto">
          <a:xfrm>
            <a:off x="2324100" y="0"/>
            <a:ext cx="4495800" cy="401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482FF83-CA18-9E40-8AB6-6CEB7DD175BB}" type="slidenum">
              <a:rPr lang="en-US"/>
              <a:pPr>
                <a:defRPr/>
              </a:pPr>
              <a:t>208</a:t>
            </a:fld>
            <a:endParaRPr lang="en-US"/>
          </a:p>
        </p:txBody>
      </p:sp>
      <p:sp>
        <p:nvSpPr>
          <p:cNvPr id="227342" name="TextBox 8"/>
          <p:cNvSpPr txBox="1">
            <a:spLocks noChangeArrowheads="1"/>
          </p:cNvSpPr>
          <p:nvPr/>
        </p:nvSpPr>
        <p:spPr bwMode="auto">
          <a:xfrm>
            <a:off x="533400" y="40020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segment in the potential energy diagram above represents the heat of reaction?</a:t>
            </a:r>
          </a:p>
        </p:txBody>
      </p:sp>
      <p:pic>
        <p:nvPicPr>
          <p:cNvPr id="227343" name="Picture 9" descr="1:05-56-58.png"/>
          <p:cNvPicPr>
            <a:picLocks noChangeAspect="1"/>
          </p:cNvPicPr>
          <p:nvPr/>
        </p:nvPicPr>
        <p:blipFill>
          <a:blip r:embed="rId2"/>
          <a:srcRect/>
          <a:stretch>
            <a:fillRect/>
          </a:stretch>
        </p:blipFill>
        <p:spPr bwMode="auto">
          <a:xfrm>
            <a:off x="2324100" y="0"/>
            <a:ext cx="4495800" cy="4013200"/>
          </a:xfrm>
          <a:prstGeom prst="rect">
            <a:avLst/>
          </a:prstGeom>
          <a:noFill/>
          <a:ln w="9525">
            <a:noFill/>
            <a:miter lim="800000"/>
            <a:headEnd/>
            <a:tailEnd/>
          </a:ln>
        </p:spPr>
      </p:pic>
      <p:sp>
        <p:nvSpPr>
          <p:cNvPr id="227344" name="TextBox 6"/>
          <p:cNvSpPr txBox="1">
            <a:spLocks noChangeArrowheads="1"/>
          </p:cNvSpPr>
          <p:nvPr/>
        </p:nvSpPr>
        <p:spPr bwMode="auto">
          <a:xfrm>
            <a:off x="24384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chlorobutane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3-chlorobutane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3-chlorobutene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2-chlorobutane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BD4B6C1-984D-684D-BFE9-D6DB00BA565C}" type="slidenum">
              <a:rPr lang="en-US"/>
              <a:pPr>
                <a:defRPr/>
              </a:pPr>
              <a:t>209</a:t>
            </a:fld>
            <a:endParaRPr lang="en-US"/>
          </a:p>
        </p:txBody>
      </p:sp>
      <p:sp>
        <p:nvSpPr>
          <p:cNvPr id="228366" name="TextBox 8"/>
          <p:cNvSpPr txBox="1">
            <a:spLocks noChangeArrowheads="1"/>
          </p:cNvSpPr>
          <p:nvPr/>
        </p:nvSpPr>
        <p:spPr bwMode="auto">
          <a:xfrm>
            <a:off x="533400" y="4002088"/>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IUPAC name of the structure above?</a:t>
            </a:r>
          </a:p>
        </p:txBody>
      </p:sp>
      <p:pic>
        <p:nvPicPr>
          <p:cNvPr id="228367" name="Picture 7" descr="1:05-60.png"/>
          <p:cNvPicPr>
            <a:picLocks noChangeAspect="1"/>
          </p:cNvPicPr>
          <p:nvPr/>
        </p:nvPicPr>
        <p:blipFill>
          <a:blip r:embed="rId2"/>
          <a:srcRect/>
          <a:stretch>
            <a:fillRect/>
          </a:stretch>
        </p:blipFill>
        <p:spPr bwMode="auto">
          <a:xfrm>
            <a:off x="3200400" y="1066800"/>
            <a:ext cx="31908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particle model diagram represents only one compound composed of elements X and Z?</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4"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35855" name="Picture 7" descr="6:08 39.png"/>
          <p:cNvPicPr>
            <a:picLocks noChangeAspect="1"/>
          </p:cNvPicPr>
          <p:nvPr/>
        </p:nvPicPr>
        <p:blipFill>
          <a:blip r:embed="rId2"/>
          <a:srcRect/>
          <a:stretch>
            <a:fillRect/>
          </a:stretch>
        </p:blipFill>
        <p:spPr bwMode="auto">
          <a:xfrm>
            <a:off x="3213100" y="0"/>
            <a:ext cx="2578100" cy="3965575"/>
          </a:xfrm>
          <a:prstGeom prst="rect">
            <a:avLst/>
          </a:prstGeom>
          <a:noFill/>
          <a:ln w="9525">
            <a:noFill/>
            <a:miter lim="800000"/>
            <a:headEnd/>
            <a:tailEnd/>
          </a:ln>
        </p:spPr>
      </p:pic>
      <p:sp>
        <p:nvSpPr>
          <p:cNvPr id="35856" name="TextBox 6"/>
          <p:cNvSpPr txBox="1">
            <a:spLocks noChangeArrowheads="1"/>
          </p:cNvSpPr>
          <p:nvPr/>
        </p:nvSpPr>
        <p:spPr bwMode="auto">
          <a:xfrm>
            <a:off x="2971800" y="58674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9" name="Slide Number Placeholder 8"/>
          <p:cNvSpPr>
            <a:spLocks noGrp="1"/>
          </p:cNvSpPr>
          <p:nvPr>
            <p:ph type="sldNum" sz="quarter" idx="12"/>
          </p:nvPr>
        </p:nvSpPr>
        <p:spPr/>
        <p:txBody>
          <a:bodyPr/>
          <a:lstStyle/>
          <a:p>
            <a:pPr>
              <a:defRPr/>
            </a:pPr>
            <a:fld id="{62A1B590-FD0A-0D4A-A228-39439573AA36}" type="slidenum">
              <a:rPr lang="en-US"/>
              <a:pPr>
                <a:defRPr/>
              </a:pPr>
              <a:t>21</a:t>
            </a:fld>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chlorobutane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3-chlorobutane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3-chlorobutene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2-chlorobutane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0699F2F-3989-5C4D-A76F-8608B745703E}" type="slidenum">
              <a:rPr lang="en-US"/>
              <a:pPr>
                <a:defRPr/>
              </a:pPr>
              <a:t>210</a:t>
            </a:fld>
            <a:endParaRPr lang="en-US"/>
          </a:p>
        </p:txBody>
      </p:sp>
      <p:sp>
        <p:nvSpPr>
          <p:cNvPr id="229390" name="TextBox 8"/>
          <p:cNvSpPr txBox="1">
            <a:spLocks noChangeArrowheads="1"/>
          </p:cNvSpPr>
          <p:nvPr/>
        </p:nvSpPr>
        <p:spPr bwMode="auto">
          <a:xfrm>
            <a:off x="533400" y="4002088"/>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IUPAC name of the structure above?</a:t>
            </a:r>
          </a:p>
        </p:txBody>
      </p:sp>
      <p:pic>
        <p:nvPicPr>
          <p:cNvPr id="229391" name="Picture 7" descr="1:05-60.png"/>
          <p:cNvPicPr>
            <a:picLocks noChangeAspect="1"/>
          </p:cNvPicPr>
          <p:nvPr/>
        </p:nvPicPr>
        <p:blipFill>
          <a:blip r:embed="rId2"/>
          <a:srcRect/>
          <a:stretch>
            <a:fillRect/>
          </a:stretch>
        </p:blipFill>
        <p:spPr bwMode="auto">
          <a:xfrm>
            <a:off x="3200400" y="1066800"/>
            <a:ext cx="3190875" cy="1524000"/>
          </a:xfrm>
          <a:prstGeom prst="rect">
            <a:avLst/>
          </a:prstGeom>
          <a:noFill/>
          <a:ln w="9525">
            <a:noFill/>
            <a:miter lim="800000"/>
            <a:headEnd/>
            <a:tailEnd/>
          </a:ln>
        </p:spPr>
      </p:pic>
      <p:sp>
        <p:nvSpPr>
          <p:cNvPr id="229392" name="TextBox 6"/>
          <p:cNvSpPr txBox="1">
            <a:spLocks noChangeArrowheads="1"/>
          </p:cNvSpPr>
          <p:nvPr/>
        </p:nvSpPr>
        <p:spPr bwMode="auto">
          <a:xfrm>
            <a:off x="69977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(1.4 M)(15.40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(22.10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1.4 M/15.40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/22.10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(1.4 M)(22.10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(15.40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15.40 mL/1.4M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/22.10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4C68A07-4F2B-E649-850F-16FB8A964624}" type="slidenum">
              <a:rPr lang="en-US"/>
              <a:pPr>
                <a:defRPr/>
              </a:pPr>
              <a:t>211</a:t>
            </a:fld>
            <a:endParaRPr lang="en-US"/>
          </a:p>
        </p:txBody>
      </p:sp>
      <p:sp>
        <p:nvSpPr>
          <p:cNvPr id="230414" name="TextBox 8"/>
          <p:cNvSpPr txBox="1">
            <a:spLocks noChangeArrowheads="1"/>
          </p:cNvSpPr>
          <p:nvPr/>
        </p:nvSpPr>
        <p:spPr bwMode="auto">
          <a:xfrm>
            <a:off x="533400" y="40020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represents the correct numerical setup for calculating the molarity of the KOH?</a:t>
            </a:r>
          </a:p>
        </p:txBody>
      </p:sp>
      <p:pic>
        <p:nvPicPr>
          <p:cNvPr id="230415" name="Picture 9" descr="1:05-63.png"/>
          <p:cNvPicPr>
            <a:picLocks noChangeAspect="1"/>
          </p:cNvPicPr>
          <p:nvPr/>
        </p:nvPicPr>
        <p:blipFill>
          <a:blip r:embed="rId2"/>
          <a:srcRect/>
          <a:stretch>
            <a:fillRect/>
          </a:stretch>
        </p:blipFill>
        <p:spPr bwMode="auto">
          <a:xfrm>
            <a:off x="590550" y="228600"/>
            <a:ext cx="79629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(1.4 M)(15.40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(22.10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1.4 M/15.40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/22.10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(1.4 M)(22.10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(15.40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15.40 mL/1.4M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/22.10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D644F13-9E20-D34F-8902-77AD0D40CF9E}" type="slidenum">
              <a:rPr lang="en-US"/>
              <a:pPr>
                <a:defRPr/>
              </a:pPr>
              <a:t>212</a:t>
            </a:fld>
            <a:endParaRPr lang="en-US"/>
          </a:p>
        </p:txBody>
      </p:sp>
      <p:sp>
        <p:nvSpPr>
          <p:cNvPr id="231438" name="TextBox 8"/>
          <p:cNvSpPr txBox="1">
            <a:spLocks noChangeArrowheads="1"/>
          </p:cNvSpPr>
          <p:nvPr/>
        </p:nvSpPr>
        <p:spPr bwMode="auto">
          <a:xfrm>
            <a:off x="533400" y="40020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of the following represents the correct numerical setup for calculating the molarity of the KOH?</a:t>
            </a:r>
          </a:p>
        </p:txBody>
      </p:sp>
      <p:pic>
        <p:nvPicPr>
          <p:cNvPr id="231439" name="Picture 9" descr="1:05-63.png"/>
          <p:cNvPicPr>
            <a:picLocks noChangeAspect="1"/>
          </p:cNvPicPr>
          <p:nvPr/>
        </p:nvPicPr>
        <p:blipFill>
          <a:blip r:embed="rId2"/>
          <a:srcRect/>
          <a:stretch>
            <a:fillRect/>
          </a:stretch>
        </p:blipFill>
        <p:spPr bwMode="auto">
          <a:xfrm>
            <a:off x="590550" y="228600"/>
            <a:ext cx="7962900" cy="3086100"/>
          </a:xfrm>
          <a:prstGeom prst="rect">
            <a:avLst/>
          </a:prstGeom>
          <a:noFill/>
          <a:ln w="9525">
            <a:noFill/>
            <a:miter lim="800000"/>
            <a:headEnd/>
            <a:tailEnd/>
          </a:ln>
        </p:spPr>
      </p:pic>
      <p:sp>
        <p:nvSpPr>
          <p:cNvPr id="231440" name="TextBox 6"/>
          <p:cNvSpPr txBox="1">
            <a:spLocks noChangeArrowheads="1"/>
          </p:cNvSpPr>
          <p:nvPr/>
        </p:nvSpPr>
        <p:spPr bwMode="auto">
          <a:xfrm>
            <a:off x="30480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310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418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1296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3100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BBA5192D-1191-F64C-8F54-5A5BBF4938CC}" type="slidenum">
              <a:rPr lang="en-US"/>
              <a:pPr>
                <a:defRPr/>
              </a:pPr>
              <a:t>213</a:t>
            </a:fld>
            <a:endParaRPr lang="en-US"/>
          </a:p>
        </p:txBody>
      </p:sp>
      <p:sp>
        <p:nvSpPr>
          <p:cNvPr id="232462" name="TextBox 8"/>
          <p:cNvSpPr txBox="1">
            <a:spLocks noChangeArrowheads="1"/>
          </p:cNvSpPr>
          <p:nvPr/>
        </p:nvSpPr>
        <p:spPr bwMode="auto">
          <a:xfrm>
            <a:off x="533400" y="43068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calculated heat lost to the water based on the data and procedure followed in the diagrams and table above?</a:t>
            </a:r>
          </a:p>
        </p:txBody>
      </p:sp>
      <p:pic>
        <p:nvPicPr>
          <p:cNvPr id="232463" name="Picture 7" descr="1:05-74.png"/>
          <p:cNvPicPr>
            <a:picLocks noChangeAspect="1"/>
          </p:cNvPicPr>
          <p:nvPr/>
        </p:nvPicPr>
        <p:blipFill>
          <a:blip r:embed="rId2"/>
          <a:srcRect/>
          <a:stretch>
            <a:fillRect/>
          </a:stretch>
        </p:blipFill>
        <p:spPr bwMode="auto">
          <a:xfrm>
            <a:off x="1397000" y="60325"/>
            <a:ext cx="6375400" cy="2835275"/>
          </a:xfrm>
          <a:prstGeom prst="rect">
            <a:avLst/>
          </a:prstGeom>
          <a:noFill/>
          <a:ln w="9525">
            <a:noFill/>
            <a:miter lim="800000"/>
            <a:headEnd/>
            <a:tailEnd/>
          </a:ln>
        </p:spPr>
      </p:pic>
      <p:pic>
        <p:nvPicPr>
          <p:cNvPr id="232464" name="Picture 10" descr="1:05-73a.png"/>
          <p:cNvPicPr>
            <a:picLocks noChangeAspect="1"/>
          </p:cNvPicPr>
          <p:nvPr/>
        </p:nvPicPr>
        <p:blipFill>
          <a:blip r:embed="rId3"/>
          <a:srcRect/>
          <a:stretch>
            <a:fillRect/>
          </a:stretch>
        </p:blipFill>
        <p:spPr bwMode="auto">
          <a:xfrm>
            <a:off x="1143000" y="2736850"/>
            <a:ext cx="1409700" cy="1606550"/>
          </a:xfrm>
          <a:prstGeom prst="rect">
            <a:avLst/>
          </a:prstGeom>
          <a:noFill/>
          <a:ln w="9525">
            <a:noFill/>
            <a:miter lim="800000"/>
            <a:headEnd/>
            <a:tailEnd/>
          </a:ln>
        </p:spPr>
      </p:pic>
      <p:pic>
        <p:nvPicPr>
          <p:cNvPr id="232465" name="Picture 12" descr="1:05-73b.png"/>
          <p:cNvPicPr>
            <a:picLocks noChangeAspect="1"/>
          </p:cNvPicPr>
          <p:nvPr/>
        </p:nvPicPr>
        <p:blipFill>
          <a:blip r:embed="rId4"/>
          <a:srcRect/>
          <a:stretch>
            <a:fillRect/>
          </a:stretch>
        </p:blipFill>
        <p:spPr bwMode="auto">
          <a:xfrm>
            <a:off x="2895600" y="3116263"/>
            <a:ext cx="1676400" cy="1227137"/>
          </a:xfrm>
          <a:prstGeom prst="rect">
            <a:avLst/>
          </a:prstGeom>
          <a:noFill/>
          <a:ln w="9525">
            <a:noFill/>
            <a:miter lim="800000"/>
            <a:headEnd/>
            <a:tailEnd/>
          </a:ln>
        </p:spPr>
      </p:pic>
      <p:pic>
        <p:nvPicPr>
          <p:cNvPr id="232466" name="Picture 13" descr="1:05-73c.png"/>
          <p:cNvPicPr>
            <a:picLocks noChangeAspect="1"/>
          </p:cNvPicPr>
          <p:nvPr/>
        </p:nvPicPr>
        <p:blipFill>
          <a:blip r:embed="rId5"/>
          <a:srcRect/>
          <a:stretch>
            <a:fillRect/>
          </a:stretch>
        </p:blipFill>
        <p:spPr bwMode="auto">
          <a:xfrm>
            <a:off x="4559300" y="2692400"/>
            <a:ext cx="1865313" cy="1727200"/>
          </a:xfrm>
          <a:prstGeom prst="rect">
            <a:avLst/>
          </a:prstGeom>
          <a:noFill/>
          <a:ln w="9525">
            <a:noFill/>
            <a:miter lim="800000"/>
            <a:headEnd/>
            <a:tailEnd/>
          </a:ln>
        </p:spPr>
      </p:pic>
      <p:pic>
        <p:nvPicPr>
          <p:cNvPr id="232467" name="Picture 14" descr="1:05-73d.png"/>
          <p:cNvPicPr>
            <a:picLocks noChangeAspect="1"/>
          </p:cNvPicPr>
          <p:nvPr/>
        </p:nvPicPr>
        <p:blipFill>
          <a:blip r:embed="rId6"/>
          <a:srcRect/>
          <a:stretch>
            <a:fillRect/>
          </a:stretch>
        </p:blipFill>
        <p:spPr bwMode="auto">
          <a:xfrm>
            <a:off x="6597650" y="2730500"/>
            <a:ext cx="1230313" cy="168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310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418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1296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3100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A88F52AF-2A03-374C-A22E-D4E09863416C}" type="slidenum">
              <a:rPr lang="en-US"/>
              <a:pPr>
                <a:defRPr/>
              </a:pPr>
              <a:t>214</a:t>
            </a:fld>
            <a:endParaRPr lang="en-US"/>
          </a:p>
        </p:txBody>
      </p:sp>
      <p:sp>
        <p:nvSpPr>
          <p:cNvPr id="233486" name="TextBox 8"/>
          <p:cNvSpPr txBox="1">
            <a:spLocks noChangeArrowheads="1"/>
          </p:cNvSpPr>
          <p:nvPr/>
        </p:nvSpPr>
        <p:spPr bwMode="auto">
          <a:xfrm>
            <a:off x="533400" y="43068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calculated heat lost to the water based on the data and procedure followed in the diagrams and table above?</a:t>
            </a:r>
          </a:p>
        </p:txBody>
      </p:sp>
      <p:pic>
        <p:nvPicPr>
          <p:cNvPr id="233487" name="Picture 7" descr="1:05-74.png"/>
          <p:cNvPicPr>
            <a:picLocks noChangeAspect="1"/>
          </p:cNvPicPr>
          <p:nvPr/>
        </p:nvPicPr>
        <p:blipFill>
          <a:blip r:embed="rId2"/>
          <a:srcRect/>
          <a:stretch>
            <a:fillRect/>
          </a:stretch>
        </p:blipFill>
        <p:spPr bwMode="auto">
          <a:xfrm>
            <a:off x="1397000" y="60325"/>
            <a:ext cx="6375400" cy="2835275"/>
          </a:xfrm>
          <a:prstGeom prst="rect">
            <a:avLst/>
          </a:prstGeom>
          <a:noFill/>
          <a:ln w="9525">
            <a:noFill/>
            <a:miter lim="800000"/>
            <a:headEnd/>
            <a:tailEnd/>
          </a:ln>
        </p:spPr>
      </p:pic>
      <p:pic>
        <p:nvPicPr>
          <p:cNvPr id="233488" name="Picture 10" descr="1:05-73a.png"/>
          <p:cNvPicPr>
            <a:picLocks noChangeAspect="1"/>
          </p:cNvPicPr>
          <p:nvPr/>
        </p:nvPicPr>
        <p:blipFill>
          <a:blip r:embed="rId3"/>
          <a:srcRect/>
          <a:stretch>
            <a:fillRect/>
          </a:stretch>
        </p:blipFill>
        <p:spPr bwMode="auto">
          <a:xfrm>
            <a:off x="1143000" y="2736850"/>
            <a:ext cx="1409700" cy="1606550"/>
          </a:xfrm>
          <a:prstGeom prst="rect">
            <a:avLst/>
          </a:prstGeom>
          <a:noFill/>
          <a:ln w="9525">
            <a:noFill/>
            <a:miter lim="800000"/>
            <a:headEnd/>
            <a:tailEnd/>
          </a:ln>
        </p:spPr>
      </p:pic>
      <p:pic>
        <p:nvPicPr>
          <p:cNvPr id="233489" name="Picture 12" descr="1:05-73b.png"/>
          <p:cNvPicPr>
            <a:picLocks noChangeAspect="1"/>
          </p:cNvPicPr>
          <p:nvPr/>
        </p:nvPicPr>
        <p:blipFill>
          <a:blip r:embed="rId4"/>
          <a:srcRect/>
          <a:stretch>
            <a:fillRect/>
          </a:stretch>
        </p:blipFill>
        <p:spPr bwMode="auto">
          <a:xfrm>
            <a:off x="2895600" y="3116263"/>
            <a:ext cx="1676400" cy="1227137"/>
          </a:xfrm>
          <a:prstGeom prst="rect">
            <a:avLst/>
          </a:prstGeom>
          <a:noFill/>
          <a:ln w="9525">
            <a:noFill/>
            <a:miter lim="800000"/>
            <a:headEnd/>
            <a:tailEnd/>
          </a:ln>
        </p:spPr>
      </p:pic>
      <p:pic>
        <p:nvPicPr>
          <p:cNvPr id="233490" name="Picture 13" descr="1:05-73c.png"/>
          <p:cNvPicPr>
            <a:picLocks noChangeAspect="1"/>
          </p:cNvPicPr>
          <p:nvPr/>
        </p:nvPicPr>
        <p:blipFill>
          <a:blip r:embed="rId5"/>
          <a:srcRect/>
          <a:stretch>
            <a:fillRect/>
          </a:stretch>
        </p:blipFill>
        <p:spPr bwMode="auto">
          <a:xfrm>
            <a:off x="4559300" y="2692400"/>
            <a:ext cx="1865313" cy="1727200"/>
          </a:xfrm>
          <a:prstGeom prst="rect">
            <a:avLst/>
          </a:prstGeom>
          <a:noFill/>
          <a:ln w="9525">
            <a:noFill/>
            <a:miter lim="800000"/>
            <a:headEnd/>
            <a:tailEnd/>
          </a:ln>
        </p:spPr>
      </p:pic>
      <p:pic>
        <p:nvPicPr>
          <p:cNvPr id="233491" name="Picture 14" descr="1:05-73d.png"/>
          <p:cNvPicPr>
            <a:picLocks noChangeAspect="1"/>
          </p:cNvPicPr>
          <p:nvPr/>
        </p:nvPicPr>
        <p:blipFill>
          <a:blip r:embed="rId6"/>
          <a:srcRect/>
          <a:stretch>
            <a:fillRect/>
          </a:stretch>
        </p:blipFill>
        <p:spPr bwMode="auto">
          <a:xfrm>
            <a:off x="6597650" y="2730500"/>
            <a:ext cx="1230313" cy="1689100"/>
          </a:xfrm>
          <a:prstGeom prst="rect">
            <a:avLst/>
          </a:prstGeom>
          <a:noFill/>
          <a:ln w="9525">
            <a:noFill/>
            <a:miter lim="800000"/>
            <a:headEnd/>
            <a:tailEnd/>
          </a:ln>
        </p:spPr>
      </p:pic>
      <p:sp>
        <p:nvSpPr>
          <p:cNvPr id="233492" name="TextBox 9"/>
          <p:cNvSpPr txBox="1">
            <a:spLocks noChangeArrowheads="1"/>
          </p:cNvSpPr>
          <p:nvPr/>
        </p:nvSpPr>
        <p:spPr bwMode="auto">
          <a:xfrm>
            <a:off x="30480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CH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and CO</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and 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 and CO</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He and 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F187F9D5-330C-584E-9A70-A1048C79663E}" type="slidenum">
              <a:rPr lang="en-US"/>
              <a:pPr>
                <a:defRPr/>
              </a:pPr>
              <a:t>215</a:t>
            </a:fld>
            <a:endParaRPr lang="en-US"/>
          </a:p>
        </p:txBody>
      </p:sp>
      <p:sp>
        <p:nvSpPr>
          <p:cNvPr id="234510" name="TextBox 8"/>
          <p:cNvSpPr txBox="1">
            <a:spLocks noChangeArrowheads="1"/>
          </p:cNvSpPr>
          <p:nvPr/>
        </p:nvSpPr>
        <p:spPr bwMode="auto">
          <a:xfrm>
            <a:off x="533400" y="3733800"/>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data in the table above gives the temperature and pressure of four different gas samples, each in a 2-Liter container.  Which two gas samples contain the same total number of particles?</a:t>
            </a:r>
          </a:p>
        </p:txBody>
      </p:sp>
      <p:pic>
        <p:nvPicPr>
          <p:cNvPr id="234511" name="Picture 15" descr="8:06-18.png"/>
          <p:cNvPicPr>
            <a:picLocks noChangeAspect="1"/>
          </p:cNvPicPr>
          <p:nvPr/>
        </p:nvPicPr>
        <p:blipFill>
          <a:blip r:embed="rId2"/>
          <a:srcRect/>
          <a:stretch>
            <a:fillRect/>
          </a:stretch>
        </p:blipFill>
        <p:spPr bwMode="auto">
          <a:xfrm>
            <a:off x="2578100" y="76200"/>
            <a:ext cx="3987800" cy="226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CH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and CO</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and 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 and CO</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He and 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37B0F290-F50F-854C-88DB-D4E72FFFA834}" type="slidenum">
              <a:rPr lang="en-US"/>
              <a:pPr>
                <a:defRPr/>
              </a:pPr>
              <a:t>216</a:t>
            </a:fld>
            <a:endParaRPr lang="en-US"/>
          </a:p>
        </p:txBody>
      </p:sp>
      <p:sp>
        <p:nvSpPr>
          <p:cNvPr id="235534" name="TextBox 8"/>
          <p:cNvSpPr txBox="1">
            <a:spLocks noChangeArrowheads="1"/>
          </p:cNvSpPr>
          <p:nvPr/>
        </p:nvSpPr>
        <p:spPr bwMode="auto">
          <a:xfrm>
            <a:off x="533400" y="3733800"/>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data in the table above gives the temperature and pressure of four different gas samples, each in a 2-Liter container.  Which two gas samples contain the same total number of particles?</a:t>
            </a:r>
          </a:p>
        </p:txBody>
      </p:sp>
      <p:pic>
        <p:nvPicPr>
          <p:cNvPr id="235535" name="Picture 15" descr="8:06-18.png"/>
          <p:cNvPicPr>
            <a:picLocks noChangeAspect="1"/>
          </p:cNvPicPr>
          <p:nvPr/>
        </p:nvPicPr>
        <p:blipFill>
          <a:blip r:embed="rId2"/>
          <a:srcRect/>
          <a:stretch>
            <a:fillRect/>
          </a:stretch>
        </p:blipFill>
        <p:spPr bwMode="auto">
          <a:xfrm>
            <a:off x="2578100" y="76200"/>
            <a:ext cx="3987800" cy="2260600"/>
          </a:xfrm>
          <a:prstGeom prst="rect">
            <a:avLst/>
          </a:prstGeom>
          <a:noFill/>
          <a:ln w="9525">
            <a:noFill/>
            <a:miter lim="800000"/>
            <a:headEnd/>
            <a:tailEnd/>
          </a:ln>
        </p:spPr>
      </p:pic>
      <p:sp>
        <p:nvSpPr>
          <p:cNvPr id="235536" name="TextBox 6"/>
          <p:cNvSpPr txBox="1">
            <a:spLocks noChangeArrowheads="1"/>
          </p:cNvSpPr>
          <p:nvPr/>
        </p:nvSpPr>
        <p:spPr bwMode="auto">
          <a:xfrm>
            <a:off x="68453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 and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 and 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B and 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 and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BE3A9B1-38F0-324A-8500-1366DAF9DBC6}" type="slidenum">
              <a:rPr lang="en-US"/>
              <a:pPr>
                <a:defRPr/>
              </a:pPr>
              <a:t>217</a:t>
            </a:fld>
            <a:endParaRPr lang="en-US"/>
          </a:p>
        </p:txBody>
      </p:sp>
      <p:sp>
        <p:nvSpPr>
          <p:cNvPr id="236558" name="TextBox 8"/>
          <p:cNvSpPr txBox="1">
            <a:spLocks noChangeArrowheads="1"/>
          </p:cNvSpPr>
          <p:nvPr/>
        </p:nvSpPr>
        <p:spPr bwMode="auto">
          <a:xfrm>
            <a:off x="533400" y="37338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two formulas represent compounds that are isomers of each other?</a:t>
            </a:r>
          </a:p>
        </p:txBody>
      </p:sp>
      <p:pic>
        <p:nvPicPr>
          <p:cNvPr id="236559" name="Picture 7" descr="8:06-23.png"/>
          <p:cNvPicPr>
            <a:picLocks noChangeAspect="1"/>
          </p:cNvPicPr>
          <p:nvPr/>
        </p:nvPicPr>
        <p:blipFill>
          <a:blip r:embed="rId2"/>
          <a:srcRect/>
          <a:stretch>
            <a:fillRect/>
          </a:stretch>
        </p:blipFill>
        <p:spPr bwMode="auto">
          <a:xfrm>
            <a:off x="723900" y="914400"/>
            <a:ext cx="7696200" cy="170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 and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 and 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B and 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 and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57456CA-9BA1-D046-A9CF-11E44F2CBE24}" type="slidenum">
              <a:rPr lang="en-US"/>
              <a:pPr>
                <a:defRPr/>
              </a:pPr>
              <a:t>218</a:t>
            </a:fld>
            <a:endParaRPr lang="en-US"/>
          </a:p>
        </p:txBody>
      </p:sp>
      <p:sp>
        <p:nvSpPr>
          <p:cNvPr id="237582" name="TextBox 8"/>
          <p:cNvSpPr txBox="1">
            <a:spLocks noChangeArrowheads="1"/>
          </p:cNvSpPr>
          <p:nvPr/>
        </p:nvSpPr>
        <p:spPr bwMode="auto">
          <a:xfrm>
            <a:off x="533400" y="37338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two formulas represent compounds that are isomers of each other?</a:t>
            </a:r>
          </a:p>
        </p:txBody>
      </p:sp>
      <p:pic>
        <p:nvPicPr>
          <p:cNvPr id="237583" name="Picture 7" descr="8:06-23.png"/>
          <p:cNvPicPr>
            <a:picLocks noChangeAspect="1"/>
          </p:cNvPicPr>
          <p:nvPr/>
        </p:nvPicPr>
        <p:blipFill>
          <a:blip r:embed="rId2"/>
          <a:srcRect/>
          <a:stretch>
            <a:fillRect/>
          </a:stretch>
        </p:blipFill>
        <p:spPr bwMode="auto">
          <a:xfrm>
            <a:off x="723900" y="914400"/>
            <a:ext cx="7696200" cy="1701800"/>
          </a:xfrm>
          <a:prstGeom prst="rect">
            <a:avLst/>
          </a:prstGeom>
          <a:noFill/>
          <a:ln w="9525">
            <a:noFill/>
            <a:miter lim="800000"/>
            <a:headEnd/>
            <a:tailEnd/>
          </a:ln>
        </p:spPr>
      </p:pic>
      <p:sp>
        <p:nvSpPr>
          <p:cNvPr id="237584" name="TextBox 6"/>
          <p:cNvSpPr txBox="1">
            <a:spLocks noChangeArrowheads="1"/>
          </p:cNvSpPr>
          <p:nvPr/>
        </p:nvSpPr>
        <p:spPr bwMode="auto">
          <a:xfrm>
            <a:off x="27432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322E2F5E-BCBD-EC4E-B97D-DD7EBFA1A02E}" type="slidenum">
              <a:rPr lang="en-US"/>
              <a:pPr>
                <a:defRPr/>
              </a:pPr>
              <a:t>219</a:t>
            </a:fld>
            <a:endParaRPr lang="en-US"/>
          </a:p>
        </p:txBody>
      </p:sp>
      <p:sp>
        <p:nvSpPr>
          <p:cNvPr id="238606" name="TextBox 8"/>
          <p:cNvSpPr txBox="1">
            <a:spLocks noChangeArrowheads="1"/>
          </p:cNvSpPr>
          <p:nvPr/>
        </p:nvSpPr>
        <p:spPr bwMode="auto">
          <a:xfrm>
            <a:off x="533400" y="37338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diagram represents the nucleus of an atom of </a:t>
            </a:r>
            <a:r>
              <a:rPr lang="en-US" baseline="-25000">
                <a:latin typeface="Calibri" pitchFamily="-111" charset="0"/>
              </a:rPr>
              <a:t>13</a:t>
            </a:r>
            <a:r>
              <a:rPr lang="en-US">
                <a:latin typeface="Calibri" pitchFamily="-111" charset="0"/>
              </a:rPr>
              <a:t>Al</a:t>
            </a:r>
            <a:r>
              <a:rPr lang="en-US" baseline="30000">
                <a:latin typeface="Calibri" pitchFamily="-111" charset="0"/>
              </a:rPr>
              <a:t>27</a:t>
            </a:r>
            <a:r>
              <a:rPr lang="en-US">
                <a:latin typeface="Calibri" pitchFamily="-111" charset="0"/>
              </a:rPr>
              <a:t>?</a:t>
            </a:r>
          </a:p>
        </p:txBody>
      </p:sp>
      <p:pic>
        <p:nvPicPr>
          <p:cNvPr id="238607" name="Picture 9" descr="8:06-32.png"/>
          <p:cNvPicPr>
            <a:picLocks noChangeAspect="1"/>
          </p:cNvPicPr>
          <p:nvPr/>
        </p:nvPicPr>
        <p:blipFill>
          <a:blip r:embed="rId2"/>
          <a:srcRect/>
          <a:stretch>
            <a:fillRect/>
          </a:stretch>
        </p:blipFill>
        <p:spPr bwMode="auto">
          <a:xfrm>
            <a:off x="3282950" y="76200"/>
            <a:ext cx="28130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Identify the physical change occurring during the time interval 4 minutes to 10 minutes.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boiling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freezing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melting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vaporization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78"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36879" name="Picture 8" descr="6:08 53.png"/>
          <p:cNvPicPr>
            <a:picLocks noChangeAspect="1"/>
          </p:cNvPicPr>
          <p:nvPr/>
        </p:nvPicPr>
        <p:blipFill>
          <a:blip r:embed="rId2"/>
          <a:srcRect/>
          <a:stretch>
            <a:fillRect/>
          </a:stretch>
        </p:blipFill>
        <p:spPr bwMode="auto">
          <a:xfrm>
            <a:off x="2952750" y="76200"/>
            <a:ext cx="3238500" cy="3022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4D4DB3F-1388-DF45-8CE9-1E2D83295D63}" type="slidenum">
              <a:rPr lang="en-US"/>
              <a:pPr>
                <a:defRPr/>
              </a:pPr>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731FE3EC-9027-E047-A89E-D088EDBBEE9C}" type="slidenum">
              <a:rPr lang="en-US"/>
              <a:pPr>
                <a:defRPr/>
              </a:pPr>
              <a:t>220</a:t>
            </a:fld>
            <a:endParaRPr lang="en-US"/>
          </a:p>
        </p:txBody>
      </p:sp>
      <p:sp>
        <p:nvSpPr>
          <p:cNvPr id="239630" name="TextBox 8"/>
          <p:cNvSpPr txBox="1">
            <a:spLocks noChangeArrowheads="1"/>
          </p:cNvSpPr>
          <p:nvPr/>
        </p:nvSpPr>
        <p:spPr bwMode="auto">
          <a:xfrm>
            <a:off x="533400" y="37338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diagram represents the nucleus of an atom of </a:t>
            </a:r>
            <a:r>
              <a:rPr lang="en-US" baseline="-25000">
                <a:latin typeface="Calibri" pitchFamily="-111" charset="0"/>
              </a:rPr>
              <a:t>13</a:t>
            </a:r>
            <a:r>
              <a:rPr lang="en-US">
                <a:latin typeface="Calibri" pitchFamily="-111" charset="0"/>
              </a:rPr>
              <a:t>Al</a:t>
            </a:r>
            <a:r>
              <a:rPr lang="en-US" baseline="30000">
                <a:latin typeface="Calibri" pitchFamily="-111" charset="0"/>
              </a:rPr>
              <a:t>27</a:t>
            </a:r>
            <a:r>
              <a:rPr lang="en-US">
                <a:latin typeface="Calibri" pitchFamily="-111" charset="0"/>
              </a:rPr>
              <a:t>?</a:t>
            </a:r>
          </a:p>
        </p:txBody>
      </p:sp>
      <p:pic>
        <p:nvPicPr>
          <p:cNvPr id="239631" name="Picture 9" descr="8:06-32.png"/>
          <p:cNvPicPr>
            <a:picLocks noChangeAspect="1"/>
          </p:cNvPicPr>
          <p:nvPr/>
        </p:nvPicPr>
        <p:blipFill>
          <a:blip r:embed="rId2"/>
          <a:srcRect/>
          <a:stretch>
            <a:fillRect/>
          </a:stretch>
        </p:blipFill>
        <p:spPr bwMode="auto">
          <a:xfrm>
            <a:off x="3282950" y="76200"/>
            <a:ext cx="2813050" cy="3495675"/>
          </a:xfrm>
          <a:prstGeom prst="rect">
            <a:avLst/>
          </a:prstGeom>
          <a:noFill/>
          <a:ln w="9525">
            <a:noFill/>
            <a:miter lim="800000"/>
            <a:headEnd/>
            <a:tailEnd/>
          </a:ln>
        </p:spPr>
      </p:pic>
      <p:sp>
        <p:nvSpPr>
          <p:cNvPr id="239632" name="TextBox 6"/>
          <p:cNvSpPr txBox="1">
            <a:spLocks noChangeArrowheads="1"/>
          </p:cNvSpPr>
          <p:nvPr/>
        </p:nvSpPr>
        <p:spPr bwMode="auto">
          <a:xfrm>
            <a:off x="65405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25BB8C0-0D7D-BB47-BF2C-55B89D592D7E}" type="slidenum">
              <a:rPr lang="en-US"/>
              <a:pPr>
                <a:defRPr/>
              </a:pPr>
              <a:t>221</a:t>
            </a:fld>
            <a:endParaRPr lang="en-US"/>
          </a:p>
        </p:txBody>
      </p:sp>
      <p:sp>
        <p:nvSpPr>
          <p:cNvPr id="240654"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particle diagram represents a mixture of element X and element Z only?</a:t>
            </a:r>
          </a:p>
        </p:txBody>
      </p:sp>
      <p:pic>
        <p:nvPicPr>
          <p:cNvPr id="240655" name="Picture 7" descr="8:06-40.png"/>
          <p:cNvPicPr>
            <a:picLocks noChangeAspect="1"/>
          </p:cNvPicPr>
          <p:nvPr/>
        </p:nvPicPr>
        <p:blipFill>
          <a:blip r:embed="rId2"/>
          <a:srcRect/>
          <a:stretch>
            <a:fillRect/>
          </a:stretch>
        </p:blipFill>
        <p:spPr bwMode="auto">
          <a:xfrm>
            <a:off x="3302000" y="0"/>
            <a:ext cx="2641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0CC7527F-A658-3F4B-B885-23B68E64E976}" type="slidenum">
              <a:rPr lang="en-US"/>
              <a:pPr>
                <a:defRPr/>
              </a:pPr>
              <a:t>222</a:t>
            </a:fld>
            <a:endParaRPr lang="en-US"/>
          </a:p>
        </p:txBody>
      </p:sp>
      <p:sp>
        <p:nvSpPr>
          <p:cNvPr id="241678"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particle diagram represents a mixture of element X and element Z only?</a:t>
            </a:r>
          </a:p>
        </p:txBody>
      </p:sp>
      <p:pic>
        <p:nvPicPr>
          <p:cNvPr id="241679" name="Picture 7" descr="8:06-40.png"/>
          <p:cNvPicPr>
            <a:picLocks noChangeAspect="1"/>
          </p:cNvPicPr>
          <p:nvPr/>
        </p:nvPicPr>
        <p:blipFill>
          <a:blip r:embed="rId2"/>
          <a:srcRect/>
          <a:stretch>
            <a:fillRect/>
          </a:stretch>
        </p:blipFill>
        <p:spPr bwMode="auto">
          <a:xfrm>
            <a:off x="3302000" y="0"/>
            <a:ext cx="2757488" cy="3897313"/>
          </a:xfrm>
          <a:prstGeom prst="rect">
            <a:avLst/>
          </a:prstGeom>
          <a:noFill/>
          <a:ln w="9525">
            <a:noFill/>
            <a:miter lim="800000"/>
            <a:headEnd/>
            <a:tailEnd/>
          </a:ln>
        </p:spPr>
      </p:pic>
      <p:sp>
        <p:nvSpPr>
          <p:cNvPr id="241680" name="TextBox 6"/>
          <p:cNvSpPr txBox="1">
            <a:spLocks noChangeArrowheads="1"/>
          </p:cNvSpPr>
          <p:nvPr/>
        </p:nvSpPr>
        <p:spPr bwMode="auto">
          <a:xfrm>
            <a:off x="65405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74A7424-6477-8F4B-A917-A1505BB1942C}" type="slidenum">
              <a:rPr lang="en-US"/>
              <a:pPr>
                <a:defRPr/>
              </a:pPr>
              <a:t>223</a:t>
            </a:fld>
            <a:endParaRPr lang="en-US"/>
          </a:p>
        </p:txBody>
      </p:sp>
      <p:sp>
        <p:nvSpPr>
          <p:cNvPr id="242702" name="TextBox 8"/>
          <p:cNvSpPr txBox="1">
            <a:spLocks noChangeArrowheads="1"/>
          </p:cNvSpPr>
          <p:nvPr/>
        </p:nvSpPr>
        <p:spPr bwMode="auto">
          <a:xfrm>
            <a:off x="533400" y="3897313"/>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potential energy diagram above, which interval represents the difference between the potential energy of the products and the potential energy of the reactants?</a:t>
            </a:r>
          </a:p>
        </p:txBody>
      </p:sp>
      <p:pic>
        <p:nvPicPr>
          <p:cNvPr id="242703" name="Picture 9" descr="8:06-46.png"/>
          <p:cNvPicPr>
            <a:picLocks noChangeAspect="1"/>
          </p:cNvPicPr>
          <p:nvPr/>
        </p:nvPicPr>
        <p:blipFill>
          <a:blip r:embed="rId2"/>
          <a:srcRect/>
          <a:stretch>
            <a:fillRect/>
          </a:stretch>
        </p:blipFill>
        <p:spPr bwMode="auto">
          <a:xfrm>
            <a:off x="2438400" y="381000"/>
            <a:ext cx="4267200" cy="302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EE12F78-2592-764E-85D8-F74E9006E874}" type="slidenum">
              <a:rPr lang="en-US"/>
              <a:pPr>
                <a:defRPr/>
              </a:pPr>
              <a:t>224</a:t>
            </a:fld>
            <a:endParaRPr lang="en-US"/>
          </a:p>
        </p:txBody>
      </p:sp>
      <p:sp>
        <p:nvSpPr>
          <p:cNvPr id="243726" name="TextBox 8"/>
          <p:cNvSpPr txBox="1">
            <a:spLocks noChangeArrowheads="1"/>
          </p:cNvSpPr>
          <p:nvPr/>
        </p:nvSpPr>
        <p:spPr bwMode="auto">
          <a:xfrm>
            <a:off x="533400" y="3897313"/>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Given the potential energy diagram above, which interval represents the difference between the potential energy of the products and the potential energy of the reactants?</a:t>
            </a:r>
          </a:p>
        </p:txBody>
      </p:sp>
      <p:pic>
        <p:nvPicPr>
          <p:cNvPr id="243727" name="Picture 9" descr="8:06-46.png"/>
          <p:cNvPicPr>
            <a:picLocks noChangeAspect="1"/>
          </p:cNvPicPr>
          <p:nvPr/>
        </p:nvPicPr>
        <p:blipFill>
          <a:blip r:embed="rId2"/>
          <a:srcRect/>
          <a:stretch>
            <a:fillRect/>
          </a:stretch>
        </p:blipFill>
        <p:spPr bwMode="auto">
          <a:xfrm>
            <a:off x="2438400" y="381000"/>
            <a:ext cx="4267200" cy="3022600"/>
          </a:xfrm>
          <a:prstGeom prst="rect">
            <a:avLst/>
          </a:prstGeom>
          <a:noFill/>
          <a:ln w="9525">
            <a:noFill/>
            <a:miter lim="800000"/>
            <a:headEnd/>
            <a:tailEnd/>
          </a:ln>
        </p:spPr>
      </p:pic>
      <p:sp>
        <p:nvSpPr>
          <p:cNvPr id="243728" name="TextBox 6"/>
          <p:cNvSpPr txBox="1">
            <a:spLocks noChangeArrowheads="1"/>
          </p:cNvSpPr>
          <p:nvPr/>
        </p:nvSpPr>
        <p:spPr bwMode="auto">
          <a:xfrm>
            <a:off x="65405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aqueous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Compound mixture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heterogeneous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039889B-735E-C542-B706-A2617D639250}" type="slidenum">
              <a:rPr lang="en-US"/>
              <a:pPr>
                <a:defRPr/>
              </a:pPr>
              <a:t>225</a:t>
            </a:fld>
            <a:endParaRPr lang="en-US"/>
          </a:p>
        </p:txBody>
      </p:sp>
      <p:sp>
        <p:nvSpPr>
          <p:cNvPr id="244750"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type of mixture is represented by X?</a:t>
            </a:r>
          </a:p>
        </p:txBody>
      </p:sp>
      <p:pic>
        <p:nvPicPr>
          <p:cNvPr id="244751" name="Picture 7" descr="8:06-53.png"/>
          <p:cNvPicPr>
            <a:picLocks noChangeAspect="1"/>
          </p:cNvPicPr>
          <p:nvPr/>
        </p:nvPicPr>
        <p:blipFill>
          <a:blip r:embed="rId2"/>
          <a:srcRect/>
          <a:stretch>
            <a:fillRect/>
          </a:stretch>
        </p:blipFill>
        <p:spPr bwMode="auto">
          <a:xfrm>
            <a:off x="1117600" y="381000"/>
            <a:ext cx="6908800"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aqueous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Compound mixture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heterogeneous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B8C8BF8-ECBA-B041-97D9-36E8DA68FFC1}" type="slidenum">
              <a:rPr lang="en-US"/>
              <a:pPr>
                <a:defRPr/>
              </a:pPr>
              <a:t>226</a:t>
            </a:fld>
            <a:endParaRPr lang="en-US"/>
          </a:p>
        </p:txBody>
      </p:sp>
      <p:sp>
        <p:nvSpPr>
          <p:cNvPr id="245774"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type of mixture is represented by X?</a:t>
            </a:r>
          </a:p>
        </p:txBody>
      </p:sp>
      <p:pic>
        <p:nvPicPr>
          <p:cNvPr id="245775" name="Picture 7" descr="8:06-53.png"/>
          <p:cNvPicPr>
            <a:picLocks noChangeAspect="1"/>
          </p:cNvPicPr>
          <p:nvPr/>
        </p:nvPicPr>
        <p:blipFill>
          <a:blip r:embed="rId2"/>
          <a:srcRect/>
          <a:stretch>
            <a:fillRect/>
          </a:stretch>
        </p:blipFill>
        <p:spPr bwMode="auto">
          <a:xfrm>
            <a:off x="1117600" y="381000"/>
            <a:ext cx="6908800" cy="2806700"/>
          </a:xfrm>
          <a:prstGeom prst="rect">
            <a:avLst/>
          </a:prstGeom>
          <a:noFill/>
          <a:ln w="9525">
            <a:noFill/>
            <a:miter lim="800000"/>
            <a:headEnd/>
            <a:tailEnd/>
          </a:ln>
        </p:spPr>
      </p:pic>
      <p:sp>
        <p:nvSpPr>
          <p:cNvPr id="245776" name="TextBox 6"/>
          <p:cNvSpPr txBox="1">
            <a:spLocks noChangeArrowheads="1"/>
          </p:cNvSpPr>
          <p:nvPr/>
        </p:nvSpPr>
        <p:spPr bwMode="auto">
          <a:xfrm>
            <a:off x="30480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metallic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Compound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heterogeneous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nonmetallic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B72B5A0E-9863-1A4E-AEA9-05FFC7D8DF29}" type="slidenum">
              <a:rPr lang="en-US"/>
              <a:pPr>
                <a:defRPr/>
              </a:pPr>
              <a:t>227</a:t>
            </a:fld>
            <a:endParaRPr lang="en-US"/>
          </a:p>
        </p:txBody>
      </p:sp>
      <p:sp>
        <p:nvSpPr>
          <p:cNvPr id="246798"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type of substance is represented by Z?</a:t>
            </a:r>
          </a:p>
        </p:txBody>
      </p:sp>
      <p:pic>
        <p:nvPicPr>
          <p:cNvPr id="246799" name="Picture 7" descr="8:06-53.png"/>
          <p:cNvPicPr>
            <a:picLocks noChangeAspect="1"/>
          </p:cNvPicPr>
          <p:nvPr/>
        </p:nvPicPr>
        <p:blipFill>
          <a:blip r:embed="rId2"/>
          <a:srcRect/>
          <a:stretch>
            <a:fillRect/>
          </a:stretch>
        </p:blipFill>
        <p:spPr bwMode="auto">
          <a:xfrm>
            <a:off x="1117600" y="381000"/>
            <a:ext cx="6908800"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metallic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Compound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heterogeneous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nonmetallic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CBD3C8F-0E9B-1741-99C5-E1F88139310F}" type="slidenum">
              <a:rPr lang="en-US"/>
              <a:pPr>
                <a:defRPr/>
              </a:pPr>
              <a:t>228</a:t>
            </a:fld>
            <a:endParaRPr lang="en-US"/>
          </a:p>
        </p:txBody>
      </p:sp>
      <p:sp>
        <p:nvSpPr>
          <p:cNvPr id="247822"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type of substance is represented by Z?</a:t>
            </a:r>
          </a:p>
        </p:txBody>
      </p:sp>
      <p:pic>
        <p:nvPicPr>
          <p:cNvPr id="247823" name="Picture 7" descr="8:06-53.png"/>
          <p:cNvPicPr>
            <a:picLocks noChangeAspect="1"/>
          </p:cNvPicPr>
          <p:nvPr/>
        </p:nvPicPr>
        <p:blipFill>
          <a:blip r:embed="rId2"/>
          <a:srcRect/>
          <a:stretch>
            <a:fillRect/>
          </a:stretch>
        </p:blipFill>
        <p:spPr bwMode="auto">
          <a:xfrm>
            <a:off x="1117600" y="381000"/>
            <a:ext cx="6908800" cy="2806700"/>
          </a:xfrm>
          <a:prstGeom prst="rect">
            <a:avLst/>
          </a:prstGeom>
          <a:noFill/>
          <a:ln w="9525">
            <a:noFill/>
            <a:miter lim="800000"/>
            <a:headEnd/>
            <a:tailEnd/>
          </a:ln>
        </p:spPr>
      </p:pic>
      <p:sp>
        <p:nvSpPr>
          <p:cNvPr id="247824" name="TextBox 6"/>
          <p:cNvSpPr txBox="1">
            <a:spLocks noChangeArrowheads="1"/>
          </p:cNvSpPr>
          <p:nvPr/>
        </p:nvSpPr>
        <p:spPr bwMode="auto">
          <a:xfrm>
            <a:off x="6921500" y="51927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As concentration increases the rate decreases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As the concentration increases the rate increases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As concentration decreases the rate increases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As concentration increases the rate remains unaffected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E7CBF77-EBFC-6E4E-9277-593E977D14EA}" type="slidenum">
              <a:rPr lang="en-US"/>
              <a:pPr>
                <a:defRPr/>
              </a:pPr>
              <a:t>229</a:t>
            </a:fld>
            <a:endParaRPr lang="en-US"/>
          </a:p>
        </p:txBody>
      </p:sp>
      <p:sp>
        <p:nvSpPr>
          <p:cNvPr id="248846" name="TextBox 8"/>
          <p:cNvSpPr txBox="1">
            <a:spLocks noChangeArrowheads="1"/>
          </p:cNvSpPr>
          <p:nvPr/>
        </p:nvSpPr>
        <p:spPr bwMode="auto">
          <a:xfrm>
            <a:off x="533400" y="38973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Based on the data table above, what is the effect of the reactant on the rate of the chemical reaction?</a:t>
            </a:r>
          </a:p>
        </p:txBody>
      </p:sp>
      <p:pic>
        <p:nvPicPr>
          <p:cNvPr id="248847" name="Picture 9" descr="8:06-57.png"/>
          <p:cNvPicPr>
            <a:picLocks noChangeAspect="1"/>
          </p:cNvPicPr>
          <p:nvPr/>
        </p:nvPicPr>
        <p:blipFill>
          <a:blip r:embed="rId2"/>
          <a:srcRect/>
          <a:stretch>
            <a:fillRect/>
          </a:stretch>
        </p:blipFill>
        <p:spPr bwMode="auto">
          <a:xfrm>
            <a:off x="2266950" y="457200"/>
            <a:ext cx="4610100" cy="242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Identify the physical change occurring during the time interval 4 minutes to 10 minutes.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boiling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freezing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melting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vaporization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02"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37903" name="Picture 8" descr="6:08 53.png"/>
          <p:cNvPicPr>
            <a:picLocks noChangeAspect="1"/>
          </p:cNvPicPr>
          <p:nvPr/>
        </p:nvPicPr>
        <p:blipFill>
          <a:blip r:embed="rId2"/>
          <a:srcRect/>
          <a:stretch>
            <a:fillRect/>
          </a:stretch>
        </p:blipFill>
        <p:spPr bwMode="auto">
          <a:xfrm>
            <a:off x="2952750" y="76200"/>
            <a:ext cx="3238500" cy="3022600"/>
          </a:xfrm>
          <a:prstGeom prst="rect">
            <a:avLst/>
          </a:prstGeom>
          <a:noFill/>
          <a:ln w="9525">
            <a:noFill/>
            <a:miter lim="800000"/>
            <a:headEnd/>
            <a:tailEnd/>
          </a:ln>
        </p:spPr>
      </p:pic>
      <p:sp>
        <p:nvSpPr>
          <p:cNvPr id="37904" name="TextBox 6"/>
          <p:cNvSpPr txBox="1">
            <a:spLocks noChangeArrowheads="1"/>
          </p:cNvSpPr>
          <p:nvPr/>
        </p:nvSpPr>
        <p:spPr bwMode="auto">
          <a:xfrm>
            <a:off x="66929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8" name="Slide Number Placeholder 7"/>
          <p:cNvSpPr>
            <a:spLocks noGrp="1"/>
          </p:cNvSpPr>
          <p:nvPr>
            <p:ph type="sldNum" sz="quarter" idx="12"/>
          </p:nvPr>
        </p:nvSpPr>
        <p:spPr/>
        <p:txBody>
          <a:bodyPr/>
          <a:lstStyle/>
          <a:p>
            <a:pPr>
              <a:defRPr/>
            </a:pPr>
            <a:fld id="{29DFA990-9878-5F48-92CF-3A238492729E}" type="slidenum">
              <a:rPr lang="en-US"/>
              <a:pPr>
                <a:defRPr/>
              </a:pPr>
              <a:t>23</a:t>
            </a:fld>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As concentration increases the rate decreases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As the concentration increases the rate increases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As concentration decreases the rate increases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As concentration increases the rate remains unaffected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7801C06-B400-9F4D-836A-47F2874A01AF}" type="slidenum">
              <a:rPr lang="en-US"/>
              <a:pPr>
                <a:defRPr/>
              </a:pPr>
              <a:t>230</a:t>
            </a:fld>
            <a:endParaRPr lang="en-US"/>
          </a:p>
        </p:txBody>
      </p:sp>
      <p:sp>
        <p:nvSpPr>
          <p:cNvPr id="249870" name="TextBox 8"/>
          <p:cNvSpPr txBox="1">
            <a:spLocks noChangeArrowheads="1"/>
          </p:cNvSpPr>
          <p:nvPr/>
        </p:nvSpPr>
        <p:spPr bwMode="auto">
          <a:xfrm>
            <a:off x="533400" y="38973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Based on the data table above, what is the effect of the reactant on the rate of the chemical reaction?</a:t>
            </a:r>
          </a:p>
        </p:txBody>
      </p:sp>
      <p:sp>
        <p:nvSpPr>
          <p:cNvPr id="249871" name="TextBox 6"/>
          <p:cNvSpPr txBox="1">
            <a:spLocks noChangeArrowheads="1"/>
          </p:cNvSpPr>
          <p:nvPr/>
        </p:nvSpPr>
        <p:spPr bwMode="auto">
          <a:xfrm>
            <a:off x="7150100" y="5421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249872" name="Picture 9" descr="8:06-57.png"/>
          <p:cNvPicPr>
            <a:picLocks noChangeAspect="1"/>
          </p:cNvPicPr>
          <p:nvPr/>
        </p:nvPicPr>
        <p:blipFill>
          <a:blip r:embed="rId2"/>
          <a:srcRect/>
          <a:stretch>
            <a:fillRect/>
          </a:stretch>
        </p:blipFill>
        <p:spPr bwMode="auto">
          <a:xfrm>
            <a:off x="2266950" y="457200"/>
            <a:ext cx="4610100" cy="242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addition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substitution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hydrogenation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decomposition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477FCCA-8923-1348-9D67-D55D7158C15E}" type="slidenum">
              <a:rPr lang="en-US"/>
              <a:pPr>
                <a:defRPr/>
              </a:pPr>
              <a:t>231</a:t>
            </a:fld>
            <a:endParaRPr lang="en-US"/>
          </a:p>
        </p:txBody>
      </p:sp>
      <p:sp>
        <p:nvSpPr>
          <p:cNvPr id="250894"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What type of organic reaction is represented by the equation above?</a:t>
            </a:r>
          </a:p>
        </p:txBody>
      </p:sp>
      <p:pic>
        <p:nvPicPr>
          <p:cNvPr id="250895" name="Picture 7" descr="8:06-61.png"/>
          <p:cNvPicPr>
            <a:picLocks noChangeAspect="1"/>
          </p:cNvPicPr>
          <p:nvPr/>
        </p:nvPicPr>
        <p:blipFill>
          <a:blip r:embed="rId2"/>
          <a:srcRect/>
          <a:stretch>
            <a:fillRect/>
          </a:stretch>
        </p:blipFill>
        <p:spPr bwMode="auto">
          <a:xfrm>
            <a:off x="1905000" y="1371600"/>
            <a:ext cx="54102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addition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substitution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hydrogenation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decomposition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7EF62EF-0AA9-A348-9A89-B1C43E2012FC}" type="slidenum">
              <a:rPr lang="en-US"/>
              <a:pPr>
                <a:defRPr/>
              </a:pPr>
              <a:t>232</a:t>
            </a:fld>
            <a:endParaRPr lang="en-US"/>
          </a:p>
        </p:txBody>
      </p:sp>
      <p:sp>
        <p:nvSpPr>
          <p:cNvPr id="251918"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What type of organic reaction is represented by the equation above?</a:t>
            </a:r>
          </a:p>
        </p:txBody>
      </p:sp>
      <p:pic>
        <p:nvPicPr>
          <p:cNvPr id="251919" name="Picture 7" descr="8:06-61.png"/>
          <p:cNvPicPr>
            <a:picLocks noChangeAspect="1"/>
          </p:cNvPicPr>
          <p:nvPr/>
        </p:nvPicPr>
        <p:blipFill>
          <a:blip r:embed="rId2"/>
          <a:srcRect/>
          <a:stretch>
            <a:fillRect/>
          </a:stretch>
        </p:blipFill>
        <p:spPr bwMode="auto">
          <a:xfrm>
            <a:off x="1905000" y="1371600"/>
            <a:ext cx="5410200" cy="1447800"/>
          </a:xfrm>
          <a:prstGeom prst="rect">
            <a:avLst/>
          </a:prstGeom>
          <a:noFill/>
          <a:ln w="9525">
            <a:noFill/>
            <a:miter lim="800000"/>
            <a:headEnd/>
            <a:tailEnd/>
          </a:ln>
        </p:spPr>
      </p:pic>
      <p:sp>
        <p:nvSpPr>
          <p:cNvPr id="251920" name="TextBox 6"/>
          <p:cNvSpPr txBox="1">
            <a:spLocks noChangeArrowheads="1"/>
          </p:cNvSpPr>
          <p:nvPr/>
        </p:nvSpPr>
        <p:spPr bwMode="auto">
          <a:xfrm>
            <a:off x="29718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1-propene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2-propene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propane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propene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ED1FAF0-5745-FE44-BBB5-3867B614F786}" type="slidenum">
              <a:rPr lang="en-US"/>
              <a:pPr>
                <a:defRPr/>
              </a:pPr>
              <a:t>233</a:t>
            </a:fld>
            <a:endParaRPr lang="en-US"/>
          </a:p>
        </p:txBody>
      </p:sp>
      <p:sp>
        <p:nvSpPr>
          <p:cNvPr id="252942"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What is the IUPAC name for the organic compound that reacts with Br</a:t>
            </a:r>
            <a:r>
              <a:rPr lang="en-US" baseline="-25000">
                <a:latin typeface="Calibri" pitchFamily="-111" charset="0"/>
              </a:rPr>
              <a:t>2</a:t>
            </a:r>
            <a:r>
              <a:rPr lang="en-US">
                <a:latin typeface="Calibri" pitchFamily="-111" charset="0"/>
              </a:rPr>
              <a:t>?</a:t>
            </a:r>
          </a:p>
        </p:txBody>
      </p:sp>
      <p:pic>
        <p:nvPicPr>
          <p:cNvPr id="252943" name="Picture 7" descr="8:06-61.png"/>
          <p:cNvPicPr>
            <a:picLocks noChangeAspect="1"/>
          </p:cNvPicPr>
          <p:nvPr/>
        </p:nvPicPr>
        <p:blipFill>
          <a:blip r:embed="rId2"/>
          <a:srcRect/>
          <a:stretch>
            <a:fillRect/>
          </a:stretch>
        </p:blipFill>
        <p:spPr bwMode="auto">
          <a:xfrm>
            <a:off x="1905000" y="1371600"/>
            <a:ext cx="54102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1-propene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2-propene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propane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propene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B0BD8B1-062F-2448-8C1B-C27986A2AF8B}" type="slidenum">
              <a:rPr lang="en-US"/>
              <a:pPr>
                <a:defRPr/>
              </a:pPr>
              <a:t>234</a:t>
            </a:fld>
            <a:endParaRPr lang="en-US"/>
          </a:p>
        </p:txBody>
      </p:sp>
      <p:sp>
        <p:nvSpPr>
          <p:cNvPr id="253966" name="TextBox 8"/>
          <p:cNvSpPr txBox="1">
            <a:spLocks noChangeArrowheads="1"/>
          </p:cNvSpPr>
          <p:nvPr/>
        </p:nvSpPr>
        <p:spPr bwMode="auto">
          <a:xfrm>
            <a:off x="533400" y="3897313"/>
            <a:ext cx="8077200" cy="369887"/>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What is the IUPAC name for the organic compound that reacts with Br</a:t>
            </a:r>
            <a:r>
              <a:rPr lang="en-US" baseline="-25000">
                <a:latin typeface="Calibri" pitchFamily="-111" charset="0"/>
              </a:rPr>
              <a:t>2</a:t>
            </a:r>
            <a:r>
              <a:rPr lang="en-US">
                <a:latin typeface="Calibri" pitchFamily="-111" charset="0"/>
              </a:rPr>
              <a:t>?</a:t>
            </a:r>
          </a:p>
        </p:txBody>
      </p:sp>
      <p:pic>
        <p:nvPicPr>
          <p:cNvPr id="253967" name="Picture 7" descr="8:06-61.png"/>
          <p:cNvPicPr>
            <a:picLocks noChangeAspect="1"/>
          </p:cNvPicPr>
          <p:nvPr/>
        </p:nvPicPr>
        <p:blipFill>
          <a:blip r:embed="rId2"/>
          <a:srcRect/>
          <a:stretch>
            <a:fillRect/>
          </a:stretch>
        </p:blipFill>
        <p:spPr bwMode="auto">
          <a:xfrm>
            <a:off x="1905000" y="1371600"/>
            <a:ext cx="5410200" cy="1447800"/>
          </a:xfrm>
          <a:prstGeom prst="rect">
            <a:avLst/>
          </a:prstGeom>
          <a:noFill/>
          <a:ln w="9525">
            <a:noFill/>
            <a:miter lim="800000"/>
            <a:headEnd/>
            <a:tailEnd/>
          </a:ln>
        </p:spPr>
      </p:pic>
      <p:sp>
        <p:nvSpPr>
          <p:cNvPr id="253968" name="TextBox 6"/>
          <p:cNvSpPr txBox="1">
            <a:spLocks noChangeArrowheads="1"/>
          </p:cNvSpPr>
          <p:nvPr/>
        </p:nvSpPr>
        <p:spPr bwMode="auto">
          <a:xfrm>
            <a:off x="67691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 beta particle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An alpha particle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 positron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 neutron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9CE5651-3754-AF40-9306-43C7D74BBADA}" type="slidenum">
              <a:rPr lang="en-US"/>
              <a:pPr>
                <a:defRPr/>
              </a:pPr>
              <a:t>235</a:t>
            </a:fld>
            <a:endParaRPr lang="en-US"/>
          </a:p>
        </p:txBody>
      </p:sp>
      <p:sp>
        <p:nvSpPr>
          <p:cNvPr id="254990" name="TextBox 8"/>
          <p:cNvSpPr txBox="1">
            <a:spLocks noChangeArrowheads="1"/>
          </p:cNvSpPr>
          <p:nvPr/>
        </p:nvSpPr>
        <p:spPr bwMode="auto">
          <a:xfrm>
            <a:off x="533400" y="40497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Based on this graph, what particle is emitted during the nuclear decay of a Po-218 atom?</a:t>
            </a:r>
          </a:p>
        </p:txBody>
      </p:sp>
      <p:pic>
        <p:nvPicPr>
          <p:cNvPr id="254991" name="Picture 9" descr="8:06-64.png"/>
          <p:cNvPicPr>
            <a:picLocks noChangeAspect="1"/>
          </p:cNvPicPr>
          <p:nvPr/>
        </p:nvPicPr>
        <p:blipFill>
          <a:blip r:embed="rId2"/>
          <a:srcRect/>
          <a:stretch>
            <a:fillRect/>
          </a:stretch>
        </p:blipFill>
        <p:spPr bwMode="auto">
          <a:xfrm>
            <a:off x="2082800" y="15875"/>
            <a:ext cx="4622800"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 beta particle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An alpha particle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 positron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 neutron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357F9426-54BA-0E41-88D3-19446F00FFC0}" type="slidenum">
              <a:rPr lang="en-US"/>
              <a:pPr>
                <a:defRPr/>
              </a:pPr>
              <a:t>236</a:t>
            </a:fld>
            <a:endParaRPr lang="en-US"/>
          </a:p>
        </p:txBody>
      </p:sp>
      <p:sp>
        <p:nvSpPr>
          <p:cNvPr id="256014" name="TextBox 8"/>
          <p:cNvSpPr txBox="1">
            <a:spLocks noChangeArrowheads="1"/>
          </p:cNvSpPr>
          <p:nvPr/>
        </p:nvSpPr>
        <p:spPr bwMode="auto">
          <a:xfrm>
            <a:off x="533400" y="40497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Based on this graph, what particle is emitted during the nuclear decay of a Po-218 atom?</a:t>
            </a:r>
          </a:p>
        </p:txBody>
      </p:sp>
      <p:pic>
        <p:nvPicPr>
          <p:cNvPr id="256015" name="Picture 9" descr="8:06-64.png"/>
          <p:cNvPicPr>
            <a:picLocks noChangeAspect="1"/>
          </p:cNvPicPr>
          <p:nvPr/>
        </p:nvPicPr>
        <p:blipFill>
          <a:blip r:embed="rId2"/>
          <a:srcRect/>
          <a:stretch>
            <a:fillRect/>
          </a:stretch>
        </p:blipFill>
        <p:spPr bwMode="auto">
          <a:xfrm>
            <a:off x="2082800" y="15875"/>
            <a:ext cx="4622800" cy="4022725"/>
          </a:xfrm>
          <a:prstGeom prst="rect">
            <a:avLst/>
          </a:prstGeom>
          <a:noFill/>
          <a:ln w="9525">
            <a:noFill/>
            <a:miter lim="800000"/>
            <a:headEnd/>
            <a:tailEnd/>
          </a:ln>
        </p:spPr>
      </p:pic>
      <p:sp>
        <p:nvSpPr>
          <p:cNvPr id="256016" name="TextBox 6"/>
          <p:cNvSpPr txBox="1">
            <a:spLocks noChangeArrowheads="1"/>
          </p:cNvSpPr>
          <p:nvPr/>
        </p:nvSpPr>
        <p:spPr bwMode="auto">
          <a:xfrm>
            <a:off x="67691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1/4</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1/16</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562FFF3-B166-5849-830C-F5009FC3A4FB}" type="slidenum">
              <a:rPr lang="en-US"/>
              <a:pPr>
                <a:defRPr/>
              </a:pPr>
              <a:t>237</a:t>
            </a:fld>
            <a:endParaRPr lang="en-US"/>
          </a:p>
        </p:txBody>
      </p:sp>
      <p:sp>
        <p:nvSpPr>
          <p:cNvPr id="2570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257039" name="Picture 7" descr="8:06-66.png"/>
          <p:cNvPicPr>
            <a:picLocks noChangeAspect="1"/>
          </p:cNvPicPr>
          <p:nvPr/>
        </p:nvPicPr>
        <p:blipFill>
          <a:blip r:embed="rId2"/>
          <a:srcRect/>
          <a:stretch>
            <a:fillRect/>
          </a:stretch>
        </p:blipFill>
        <p:spPr bwMode="auto">
          <a:xfrm>
            <a:off x="1187450" y="685800"/>
            <a:ext cx="6769100" cy="1993900"/>
          </a:xfrm>
          <a:prstGeom prst="rect">
            <a:avLst/>
          </a:prstGeom>
          <a:noFill/>
          <a:ln w="9525">
            <a:noFill/>
            <a:miter lim="800000"/>
            <a:headEnd/>
            <a:tailEnd/>
          </a:ln>
        </p:spPr>
      </p:pic>
      <p:sp>
        <p:nvSpPr>
          <p:cNvPr id="257040" name="TextBox 10"/>
          <p:cNvSpPr txBox="1">
            <a:spLocks noChangeArrowheads="1"/>
          </p:cNvSpPr>
          <p:nvPr/>
        </p:nvSpPr>
        <p:spPr bwMode="auto">
          <a:xfrm>
            <a:off x="533400" y="3352800"/>
            <a:ext cx="8077200" cy="120015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table above lists information about three radioisotopes and the body part each radioisotope is used to study.  It could take up to 60. hours for a radioisotope to be delivered to the hospital from a laboratory where it is produced.  What fraction of an original sample of Na-24 remains unchanged after 60. hours?</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1/4</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1/16</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C989DFA-E323-8649-91C6-0559453D4A91}" type="slidenum">
              <a:rPr lang="en-US"/>
              <a:pPr>
                <a:defRPr/>
              </a:pPr>
              <a:t>238</a:t>
            </a:fld>
            <a:endParaRPr lang="en-US"/>
          </a:p>
        </p:txBody>
      </p:sp>
      <p:sp>
        <p:nvSpPr>
          <p:cNvPr id="258062"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258063" name="Picture 7" descr="8:06-66.png"/>
          <p:cNvPicPr>
            <a:picLocks noChangeAspect="1"/>
          </p:cNvPicPr>
          <p:nvPr/>
        </p:nvPicPr>
        <p:blipFill>
          <a:blip r:embed="rId2"/>
          <a:srcRect/>
          <a:stretch>
            <a:fillRect/>
          </a:stretch>
        </p:blipFill>
        <p:spPr bwMode="auto">
          <a:xfrm>
            <a:off x="1187450" y="685800"/>
            <a:ext cx="6769100" cy="1993900"/>
          </a:xfrm>
          <a:prstGeom prst="rect">
            <a:avLst/>
          </a:prstGeom>
          <a:noFill/>
          <a:ln w="9525">
            <a:noFill/>
            <a:miter lim="800000"/>
            <a:headEnd/>
            <a:tailEnd/>
          </a:ln>
        </p:spPr>
      </p:pic>
      <p:sp>
        <p:nvSpPr>
          <p:cNvPr id="258064" name="TextBox 10"/>
          <p:cNvSpPr txBox="1">
            <a:spLocks noChangeArrowheads="1"/>
          </p:cNvSpPr>
          <p:nvPr/>
        </p:nvSpPr>
        <p:spPr bwMode="auto">
          <a:xfrm>
            <a:off x="533400" y="3352800"/>
            <a:ext cx="8077200" cy="120015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table above lists information about three radioisotopes and the body part each radioisotope is used to study.  It could take up to 60. hours for a radioisotope to be delivered to the hospital from a laboratory where it is produced.  What fraction of an original sample of Na-24 remains unchanged after 60. hours?</a:t>
            </a:r>
          </a:p>
        </p:txBody>
      </p:sp>
      <p:sp>
        <p:nvSpPr>
          <p:cNvPr id="258065" name="TextBox 6"/>
          <p:cNvSpPr txBox="1">
            <a:spLocks noChangeArrowheads="1"/>
          </p:cNvSpPr>
          <p:nvPr/>
        </p:nvSpPr>
        <p:spPr bwMode="auto">
          <a:xfrm>
            <a:off x="28194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12°C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50°C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75°C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BE7137E-7D25-9D4A-8E67-E35FAB8CCA94}" type="slidenum">
              <a:rPr lang="en-US"/>
              <a:pPr>
                <a:defRPr/>
              </a:pPr>
              <a:t>239</a:t>
            </a:fld>
            <a:endParaRPr lang="en-US"/>
          </a:p>
        </p:txBody>
      </p:sp>
      <p:sp>
        <p:nvSpPr>
          <p:cNvPr id="259086"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59087" name="TextBox 10"/>
          <p:cNvSpPr txBox="1">
            <a:spLocks noChangeArrowheads="1"/>
          </p:cNvSpPr>
          <p:nvPr/>
        </p:nvSpPr>
        <p:spPr bwMode="auto">
          <a:xfrm>
            <a:off x="533400" y="3352800"/>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graph above shows a compound being cooled at a constant rate starting at the liquid phase at 75°C and ending at 15°C.  What is the freezing point of the compound, in degrees Celsius?</a:t>
            </a:r>
          </a:p>
        </p:txBody>
      </p:sp>
      <p:pic>
        <p:nvPicPr>
          <p:cNvPr id="259088" name="Picture 9" descr="8:06-72.png"/>
          <p:cNvPicPr>
            <a:picLocks noChangeAspect="1"/>
          </p:cNvPicPr>
          <p:nvPr/>
        </p:nvPicPr>
        <p:blipFill>
          <a:blip r:embed="rId2"/>
          <a:srcRect/>
          <a:stretch>
            <a:fillRect/>
          </a:stretch>
        </p:blipFill>
        <p:spPr bwMode="auto">
          <a:xfrm>
            <a:off x="2235200" y="304800"/>
            <a:ext cx="4673600" cy="290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total number of electrons shared between the atoms represented in the formula?</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26"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38927" name="Picture 7" descr="8:08 13.png"/>
          <p:cNvPicPr>
            <a:picLocks noChangeAspect="1"/>
          </p:cNvPicPr>
          <p:nvPr/>
        </p:nvPicPr>
        <p:blipFill>
          <a:blip r:embed="rId2"/>
          <a:srcRect/>
          <a:stretch>
            <a:fillRect/>
          </a:stretch>
        </p:blipFill>
        <p:spPr bwMode="auto">
          <a:xfrm>
            <a:off x="3429000" y="533400"/>
            <a:ext cx="2019300" cy="1108075"/>
          </a:xfrm>
          <a:prstGeom prst="rect">
            <a:avLst/>
          </a:prstGeom>
          <a:noFill/>
          <a:ln w="9525">
            <a:noFill/>
            <a:miter lim="800000"/>
            <a:headEnd/>
            <a:tailEnd/>
          </a:ln>
        </p:spPr>
      </p:pic>
      <p:sp>
        <p:nvSpPr>
          <p:cNvPr id="38928" name="TextBox 9"/>
          <p:cNvSpPr txBox="1">
            <a:spLocks noChangeArrowheads="1"/>
          </p:cNvSpPr>
          <p:nvPr/>
        </p:nvSpPr>
        <p:spPr bwMode="auto">
          <a:xfrm>
            <a:off x="685800" y="2590800"/>
            <a:ext cx="3649663" cy="369888"/>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Given the above structure for oxygen</a:t>
            </a:r>
          </a:p>
        </p:txBody>
      </p:sp>
      <p:sp>
        <p:nvSpPr>
          <p:cNvPr id="12" name="Slide Number Placeholder 11"/>
          <p:cNvSpPr>
            <a:spLocks noGrp="1"/>
          </p:cNvSpPr>
          <p:nvPr>
            <p:ph type="sldNum" sz="quarter" idx="12"/>
          </p:nvPr>
        </p:nvSpPr>
        <p:spPr/>
        <p:txBody>
          <a:bodyPr/>
          <a:lstStyle/>
          <a:p>
            <a:pPr>
              <a:defRPr/>
            </a:pPr>
            <a:fld id="{700A9A9F-554A-3143-8189-B0696B4AC612}" type="slidenum">
              <a:rPr lang="en-US"/>
              <a:pPr>
                <a:defRPr/>
              </a:pPr>
              <a:t>24</a:t>
            </a:fld>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12°C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50°C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75°C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413B505-2D83-8F41-8141-006AD737C36D}" type="slidenum">
              <a:rPr lang="en-US"/>
              <a:pPr>
                <a:defRPr/>
              </a:pPr>
              <a:t>240</a:t>
            </a:fld>
            <a:endParaRPr lang="en-US"/>
          </a:p>
        </p:txBody>
      </p:sp>
      <p:sp>
        <p:nvSpPr>
          <p:cNvPr id="260110"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60111" name="TextBox 10"/>
          <p:cNvSpPr txBox="1">
            <a:spLocks noChangeArrowheads="1"/>
          </p:cNvSpPr>
          <p:nvPr/>
        </p:nvSpPr>
        <p:spPr bwMode="auto">
          <a:xfrm>
            <a:off x="533400" y="3352800"/>
            <a:ext cx="80772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The graph above shows a compound being cooled at a constant rate starting at the liquid phase at 75°C and ending at 15°C.  What is the freezing point of the compound, in degrees Celsius?</a:t>
            </a:r>
          </a:p>
        </p:txBody>
      </p:sp>
      <p:pic>
        <p:nvPicPr>
          <p:cNvPr id="260112" name="Picture 9" descr="8:06-72.png"/>
          <p:cNvPicPr>
            <a:picLocks noChangeAspect="1"/>
          </p:cNvPicPr>
          <p:nvPr/>
        </p:nvPicPr>
        <p:blipFill>
          <a:blip r:embed="rId2"/>
          <a:srcRect/>
          <a:stretch>
            <a:fillRect/>
          </a:stretch>
        </p:blipFill>
        <p:spPr bwMode="auto">
          <a:xfrm>
            <a:off x="2235200" y="304800"/>
            <a:ext cx="4673600" cy="2908300"/>
          </a:xfrm>
          <a:prstGeom prst="rect">
            <a:avLst/>
          </a:prstGeom>
          <a:noFill/>
          <a:ln w="9525">
            <a:noFill/>
            <a:miter lim="800000"/>
            <a:headEnd/>
            <a:tailEnd/>
          </a:ln>
        </p:spPr>
      </p:pic>
      <p:sp>
        <p:nvSpPr>
          <p:cNvPr id="260113" name="TextBox 6"/>
          <p:cNvSpPr txBox="1">
            <a:spLocks noChangeArrowheads="1"/>
          </p:cNvSpPr>
          <p:nvPr/>
        </p:nvSpPr>
        <p:spPr bwMode="auto">
          <a:xfrm>
            <a:off x="66929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(0.10 M)(9.50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(3.80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0.10 M)(15.50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(5.00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(0.10 M)(25.00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(8.80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(0.10 M)/9.50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/8.80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ACCD9030-DBE4-2E4E-B81F-89DFE64C4E32}" type="slidenum">
              <a:rPr lang="en-US"/>
              <a:pPr>
                <a:defRPr/>
              </a:pPr>
              <a:t>241</a:t>
            </a:fld>
            <a:endParaRPr lang="en-US"/>
          </a:p>
        </p:txBody>
      </p:sp>
      <p:sp>
        <p:nvSpPr>
          <p:cNvPr id="261134"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61135" name="TextBox 10"/>
          <p:cNvSpPr txBox="1">
            <a:spLocks noChangeArrowheads="1"/>
          </p:cNvSpPr>
          <p:nvPr/>
        </p:nvSpPr>
        <p:spPr bwMode="auto">
          <a:xfrm>
            <a:off x="533400" y="3352800"/>
            <a:ext cx="8077200" cy="120015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Using burets, a student titrated a sodium hydroxide solution of unknown concentration with a standard solution of 0.10 M hydrochloric acid.  Which of the following is the correct numerical setup for calculating the molarity of the sodium hydroxide solution?</a:t>
            </a:r>
          </a:p>
        </p:txBody>
      </p:sp>
      <p:pic>
        <p:nvPicPr>
          <p:cNvPr id="261136" name="Picture 7" descr="8:06-76.png"/>
          <p:cNvPicPr>
            <a:picLocks noChangeAspect="1"/>
          </p:cNvPicPr>
          <p:nvPr/>
        </p:nvPicPr>
        <p:blipFill>
          <a:blip r:embed="rId2"/>
          <a:srcRect/>
          <a:stretch>
            <a:fillRect/>
          </a:stretch>
        </p:blipFill>
        <p:spPr bwMode="auto">
          <a:xfrm>
            <a:off x="1905000" y="609600"/>
            <a:ext cx="5334000"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(0.10 M)(9.50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(3.80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0.10 M)(15.50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(5.00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(0.10 M)(25.00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(8.80 mL)</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(0.10 M)/9.50 mL = M</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/8.80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79E54390-F4F4-0946-B43E-F8D8D645624B}" type="slidenum">
              <a:rPr lang="en-US"/>
              <a:pPr>
                <a:defRPr/>
              </a:pPr>
              <a:t>242</a:t>
            </a:fld>
            <a:endParaRPr lang="en-US"/>
          </a:p>
        </p:txBody>
      </p:sp>
      <p:sp>
        <p:nvSpPr>
          <p:cNvPr id="26215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62159" name="TextBox 10"/>
          <p:cNvSpPr txBox="1">
            <a:spLocks noChangeArrowheads="1"/>
          </p:cNvSpPr>
          <p:nvPr/>
        </p:nvSpPr>
        <p:spPr bwMode="auto">
          <a:xfrm>
            <a:off x="533400" y="3352800"/>
            <a:ext cx="8077200" cy="1200150"/>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Using burets, a student titrated a sodium hydroxide solution of unknown concentration with a standard solution of 0.10 M hydrochloric acid.  Which of the following is the correct numerical setup for calculating the molarity of the sodium hydroxide solution?</a:t>
            </a:r>
          </a:p>
        </p:txBody>
      </p:sp>
      <p:pic>
        <p:nvPicPr>
          <p:cNvPr id="262160" name="Picture 7" descr="8:06-76.png"/>
          <p:cNvPicPr>
            <a:picLocks noChangeAspect="1"/>
          </p:cNvPicPr>
          <p:nvPr/>
        </p:nvPicPr>
        <p:blipFill>
          <a:blip r:embed="rId2"/>
          <a:srcRect/>
          <a:stretch>
            <a:fillRect/>
          </a:stretch>
        </p:blipFill>
        <p:spPr bwMode="auto">
          <a:xfrm>
            <a:off x="1905000" y="609600"/>
            <a:ext cx="5334000" cy="1587500"/>
          </a:xfrm>
          <a:prstGeom prst="rect">
            <a:avLst/>
          </a:prstGeom>
          <a:noFill/>
          <a:ln w="9525">
            <a:noFill/>
            <a:miter lim="800000"/>
            <a:headEnd/>
            <a:tailEnd/>
          </a:ln>
        </p:spPr>
      </p:pic>
      <p:sp>
        <p:nvSpPr>
          <p:cNvPr id="262161" name="TextBox 6"/>
          <p:cNvSpPr txBox="1">
            <a:spLocks noChangeArrowheads="1"/>
          </p:cNvSpPr>
          <p:nvPr/>
        </p:nvSpPr>
        <p:spPr bwMode="auto">
          <a:xfrm>
            <a:off x="3352800" y="53451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[OH</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&lt;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[OH</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&gt;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[OH</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&gt; [OH</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014186A-35A1-8C4E-A011-A96096B8213D}" type="slidenum">
              <a:rPr lang="en-US"/>
              <a:pPr>
                <a:defRPr/>
              </a:pPr>
              <a:t>243</a:t>
            </a:fld>
            <a:endParaRPr lang="en-US"/>
          </a:p>
        </p:txBody>
      </p:sp>
      <p:sp>
        <p:nvSpPr>
          <p:cNvPr id="263182"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63183" name="TextBox 10"/>
          <p:cNvSpPr txBox="1">
            <a:spLocks noChangeArrowheads="1"/>
          </p:cNvSpPr>
          <p:nvPr/>
        </p:nvSpPr>
        <p:spPr bwMode="auto">
          <a:xfrm>
            <a:off x="533400" y="33528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Looking at the results in bottle 3, what can the student conclude?</a:t>
            </a:r>
          </a:p>
        </p:txBody>
      </p:sp>
      <p:pic>
        <p:nvPicPr>
          <p:cNvPr id="263184" name="Picture 9" descr="8:06-80.png"/>
          <p:cNvPicPr>
            <a:picLocks noChangeAspect="1"/>
          </p:cNvPicPr>
          <p:nvPr/>
        </p:nvPicPr>
        <p:blipFill>
          <a:blip r:embed="rId2"/>
          <a:srcRect/>
          <a:stretch>
            <a:fillRect/>
          </a:stretch>
        </p:blipFill>
        <p:spPr bwMode="auto">
          <a:xfrm>
            <a:off x="577850" y="228600"/>
            <a:ext cx="7988300"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[OH</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&lt;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[OH</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&gt;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[OH</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&gt; [OH</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ABB9D611-BA86-9B4D-A882-AA82FAE75ABE}" type="slidenum">
              <a:rPr lang="en-US"/>
              <a:pPr>
                <a:defRPr/>
              </a:pPr>
              <a:t>244</a:t>
            </a:fld>
            <a:endParaRPr lang="en-US"/>
          </a:p>
        </p:txBody>
      </p:sp>
      <p:sp>
        <p:nvSpPr>
          <p:cNvPr id="264206"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64207" name="TextBox 10"/>
          <p:cNvSpPr txBox="1">
            <a:spLocks noChangeArrowheads="1"/>
          </p:cNvSpPr>
          <p:nvPr/>
        </p:nvSpPr>
        <p:spPr bwMode="auto">
          <a:xfrm>
            <a:off x="533400" y="3352800"/>
            <a:ext cx="80772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Looking at the results in bottle 3, what can the student conclude?</a:t>
            </a:r>
          </a:p>
        </p:txBody>
      </p:sp>
      <p:pic>
        <p:nvPicPr>
          <p:cNvPr id="264208" name="Picture 9" descr="8:06-80.png"/>
          <p:cNvPicPr>
            <a:picLocks noChangeAspect="1"/>
          </p:cNvPicPr>
          <p:nvPr/>
        </p:nvPicPr>
        <p:blipFill>
          <a:blip r:embed="rId2"/>
          <a:srcRect/>
          <a:stretch>
            <a:fillRect/>
          </a:stretch>
        </p:blipFill>
        <p:spPr bwMode="auto">
          <a:xfrm>
            <a:off x="577850" y="228600"/>
            <a:ext cx="7988300" cy="2578100"/>
          </a:xfrm>
          <a:prstGeom prst="rect">
            <a:avLst/>
          </a:prstGeom>
          <a:noFill/>
          <a:ln w="9525">
            <a:noFill/>
            <a:miter lim="800000"/>
            <a:headEnd/>
            <a:tailEnd/>
          </a:ln>
        </p:spPr>
      </p:pic>
      <p:sp>
        <p:nvSpPr>
          <p:cNvPr id="264209" name="TextBox 6"/>
          <p:cNvSpPr txBox="1">
            <a:spLocks noChangeArrowheads="1"/>
          </p:cNvSpPr>
          <p:nvPr/>
        </p:nvSpPr>
        <p:spPr bwMode="auto">
          <a:xfrm>
            <a:off x="67691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substitution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decomposition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single replacement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double replacement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476FD73-3BAA-0941-9AF4-D73C5FA9CF0A}" type="slidenum">
              <a:rPr lang="en-US"/>
              <a:pPr>
                <a:defRPr/>
              </a:pPr>
              <a:t>245</a:t>
            </a:fld>
            <a:endParaRPr lang="en-US"/>
          </a:p>
        </p:txBody>
      </p:sp>
      <p:sp>
        <p:nvSpPr>
          <p:cNvPr id="265230"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65231" name="TextBox 10"/>
          <p:cNvSpPr txBox="1">
            <a:spLocks noChangeArrowheads="1"/>
          </p:cNvSpPr>
          <p:nvPr/>
        </p:nvSpPr>
        <p:spPr bwMode="auto">
          <a:xfrm>
            <a:off x="533400" y="38211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Identify the type of reaction that takes place when magnesium reacts with the aqueous hydrochloric acid solution.</a:t>
            </a:r>
          </a:p>
        </p:txBody>
      </p:sp>
      <p:pic>
        <p:nvPicPr>
          <p:cNvPr id="265232" name="Picture 7" descr="8:06-82.png"/>
          <p:cNvPicPr>
            <a:picLocks noChangeAspect="1"/>
          </p:cNvPicPr>
          <p:nvPr/>
        </p:nvPicPr>
        <p:blipFill>
          <a:blip r:embed="rId2"/>
          <a:srcRect/>
          <a:stretch>
            <a:fillRect/>
          </a:stretch>
        </p:blipFill>
        <p:spPr bwMode="auto">
          <a:xfrm>
            <a:off x="2998788" y="0"/>
            <a:ext cx="3402012"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substitution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decomposition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single replacement</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double replacement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8DB1FFC-0B5A-494E-9BD5-08018730FDAA}" type="slidenum">
              <a:rPr lang="en-US"/>
              <a:pPr>
                <a:defRPr/>
              </a:pPr>
              <a:t>246</a:t>
            </a:fld>
            <a:endParaRPr lang="en-US"/>
          </a:p>
        </p:txBody>
      </p:sp>
      <p:sp>
        <p:nvSpPr>
          <p:cNvPr id="266254"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66255" name="TextBox 10"/>
          <p:cNvSpPr txBox="1">
            <a:spLocks noChangeArrowheads="1"/>
          </p:cNvSpPr>
          <p:nvPr/>
        </p:nvSpPr>
        <p:spPr bwMode="auto">
          <a:xfrm>
            <a:off x="533400" y="38211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Identify the type of reaction that takes place when magnesium reacts with the aqueous hydrochloric acid solution.</a:t>
            </a:r>
          </a:p>
        </p:txBody>
      </p:sp>
      <p:pic>
        <p:nvPicPr>
          <p:cNvPr id="266256" name="Picture 7" descr="8:06-82.png"/>
          <p:cNvPicPr>
            <a:picLocks noChangeAspect="1"/>
          </p:cNvPicPr>
          <p:nvPr/>
        </p:nvPicPr>
        <p:blipFill>
          <a:blip r:embed="rId2"/>
          <a:srcRect/>
          <a:stretch>
            <a:fillRect/>
          </a:stretch>
        </p:blipFill>
        <p:spPr bwMode="auto">
          <a:xfrm>
            <a:off x="2998788" y="0"/>
            <a:ext cx="3402012" cy="3714750"/>
          </a:xfrm>
          <a:prstGeom prst="rect">
            <a:avLst/>
          </a:prstGeom>
          <a:noFill/>
          <a:ln w="9525">
            <a:noFill/>
            <a:miter lim="800000"/>
            <a:headEnd/>
            <a:tailEnd/>
          </a:ln>
        </p:spPr>
      </p:pic>
      <p:sp>
        <p:nvSpPr>
          <p:cNvPr id="266257" name="TextBox 6"/>
          <p:cNvSpPr txBox="1">
            <a:spLocks noChangeArrowheads="1"/>
          </p:cNvSpPr>
          <p:nvPr/>
        </p:nvSpPr>
        <p:spPr bwMode="auto">
          <a:xfrm>
            <a:off x="33528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9.60</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2.82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B8DCFF9-6496-A64B-ABE2-01B13452B774}" type="slidenum">
              <a:rPr lang="en-US"/>
              <a:pPr>
                <a:defRPr/>
              </a:pPr>
              <a:t>247</a:t>
            </a:fld>
            <a:endParaRPr lang="en-US"/>
          </a:p>
        </p:txBody>
      </p:sp>
      <p:sp>
        <p:nvSpPr>
          <p:cNvPr id="26727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67279" name="TextBox 10"/>
          <p:cNvSpPr txBox="1">
            <a:spLocks noChangeArrowheads="1"/>
          </p:cNvSpPr>
          <p:nvPr/>
        </p:nvSpPr>
        <p:spPr bwMode="auto">
          <a:xfrm>
            <a:off x="533400" y="38211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If a student uses a 2.50-gram sample of magnesium metal in the experiment above, how many moles of magnesium has he used?</a:t>
            </a:r>
          </a:p>
        </p:txBody>
      </p:sp>
      <p:pic>
        <p:nvPicPr>
          <p:cNvPr id="267280" name="Picture 7" descr="8:06-82.png"/>
          <p:cNvPicPr>
            <a:picLocks noChangeAspect="1"/>
          </p:cNvPicPr>
          <p:nvPr/>
        </p:nvPicPr>
        <p:blipFill>
          <a:blip r:embed="rId2"/>
          <a:srcRect/>
          <a:stretch>
            <a:fillRect/>
          </a:stretch>
        </p:blipFill>
        <p:spPr bwMode="auto">
          <a:xfrm>
            <a:off x="2998788" y="0"/>
            <a:ext cx="3402012"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9.60</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2.82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6016F08-F913-D146-BA1E-50160D481455}" type="slidenum">
              <a:rPr lang="en-US"/>
              <a:pPr>
                <a:defRPr/>
              </a:pPr>
              <a:t>248</a:t>
            </a:fld>
            <a:endParaRPr lang="en-US"/>
          </a:p>
        </p:txBody>
      </p:sp>
      <p:sp>
        <p:nvSpPr>
          <p:cNvPr id="268302"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68303" name="TextBox 10"/>
          <p:cNvSpPr txBox="1">
            <a:spLocks noChangeArrowheads="1"/>
          </p:cNvSpPr>
          <p:nvPr/>
        </p:nvSpPr>
        <p:spPr bwMode="auto">
          <a:xfrm>
            <a:off x="533400" y="38211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If a student uses a 2.50-gram sample of magnesium metal in the experiment above, how many moles of magnesium has he used?</a:t>
            </a:r>
          </a:p>
        </p:txBody>
      </p:sp>
      <p:pic>
        <p:nvPicPr>
          <p:cNvPr id="268304" name="Picture 7" descr="8:06-82.png"/>
          <p:cNvPicPr>
            <a:picLocks noChangeAspect="1"/>
          </p:cNvPicPr>
          <p:nvPr/>
        </p:nvPicPr>
        <p:blipFill>
          <a:blip r:embed="rId2"/>
          <a:srcRect/>
          <a:stretch>
            <a:fillRect/>
          </a:stretch>
        </p:blipFill>
        <p:spPr bwMode="auto">
          <a:xfrm>
            <a:off x="2998788" y="0"/>
            <a:ext cx="3402012" cy="3714750"/>
          </a:xfrm>
          <a:prstGeom prst="rect">
            <a:avLst/>
          </a:prstGeom>
          <a:noFill/>
          <a:ln w="9525">
            <a:noFill/>
            <a:miter lim="800000"/>
            <a:headEnd/>
            <a:tailEnd/>
          </a:ln>
        </p:spPr>
      </p:pic>
      <p:sp>
        <p:nvSpPr>
          <p:cNvPr id="268305" name="TextBox 6"/>
          <p:cNvSpPr txBox="1">
            <a:spLocks noChangeArrowheads="1"/>
          </p:cNvSpPr>
          <p:nvPr/>
        </p:nvSpPr>
        <p:spPr bwMode="auto">
          <a:xfrm>
            <a:off x="33528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721188B-4824-F649-8E12-3577C940A119}" type="slidenum">
              <a:rPr lang="en-US"/>
              <a:pPr>
                <a:defRPr/>
              </a:pPr>
              <a:t>249</a:t>
            </a:fld>
            <a:endParaRPr lang="en-US"/>
          </a:p>
        </p:txBody>
      </p:sp>
      <p:sp>
        <p:nvSpPr>
          <p:cNvPr id="269326"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269327" name="Picture 9" descr="6:06-37.png"/>
          <p:cNvPicPr>
            <a:picLocks noChangeAspect="1"/>
          </p:cNvPicPr>
          <p:nvPr/>
        </p:nvPicPr>
        <p:blipFill>
          <a:blip r:embed="rId2"/>
          <a:srcRect/>
          <a:stretch>
            <a:fillRect/>
          </a:stretch>
        </p:blipFill>
        <p:spPr bwMode="auto">
          <a:xfrm>
            <a:off x="3048000" y="0"/>
            <a:ext cx="3856038" cy="502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total number of electrons shared between the atoms represented in the formula?</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50"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pic>
        <p:nvPicPr>
          <p:cNvPr id="39951" name="Picture 7" descr="8:08 13.png"/>
          <p:cNvPicPr>
            <a:picLocks noChangeAspect="1"/>
          </p:cNvPicPr>
          <p:nvPr/>
        </p:nvPicPr>
        <p:blipFill>
          <a:blip r:embed="rId2"/>
          <a:srcRect/>
          <a:stretch>
            <a:fillRect/>
          </a:stretch>
        </p:blipFill>
        <p:spPr bwMode="auto">
          <a:xfrm>
            <a:off x="3429000" y="533400"/>
            <a:ext cx="2019300" cy="1108075"/>
          </a:xfrm>
          <a:prstGeom prst="rect">
            <a:avLst/>
          </a:prstGeom>
          <a:noFill/>
          <a:ln w="9525">
            <a:noFill/>
            <a:miter lim="800000"/>
            <a:headEnd/>
            <a:tailEnd/>
          </a:ln>
        </p:spPr>
      </p:pic>
      <p:sp>
        <p:nvSpPr>
          <p:cNvPr id="39952" name="TextBox 9"/>
          <p:cNvSpPr txBox="1">
            <a:spLocks noChangeArrowheads="1"/>
          </p:cNvSpPr>
          <p:nvPr/>
        </p:nvSpPr>
        <p:spPr bwMode="auto">
          <a:xfrm>
            <a:off x="685800" y="2590800"/>
            <a:ext cx="3649663" cy="369888"/>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Given the above structure for oxygen</a:t>
            </a:r>
          </a:p>
        </p:txBody>
      </p:sp>
      <p:sp>
        <p:nvSpPr>
          <p:cNvPr id="39953" name="TextBox 6"/>
          <p:cNvSpPr txBox="1">
            <a:spLocks noChangeArrowheads="1"/>
          </p:cNvSpPr>
          <p:nvPr/>
        </p:nvSpPr>
        <p:spPr bwMode="auto">
          <a:xfrm>
            <a:off x="66929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9" name="Slide Number Placeholder 8"/>
          <p:cNvSpPr>
            <a:spLocks noGrp="1"/>
          </p:cNvSpPr>
          <p:nvPr>
            <p:ph type="sldNum" sz="quarter" idx="12"/>
          </p:nvPr>
        </p:nvSpPr>
        <p:spPr/>
        <p:txBody>
          <a:bodyPr/>
          <a:lstStyle/>
          <a:p>
            <a:pPr>
              <a:defRPr/>
            </a:pPr>
            <a:fld id="{18B44AD8-59D1-6240-A19E-888DB9986B64}" type="slidenum">
              <a:rPr lang="en-US"/>
              <a:pPr>
                <a:defRPr/>
              </a:pPr>
              <a:t>25</a:t>
            </a:fld>
            <a:endParaRPr 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7E3D8E78-EFE2-224E-828E-474501FFAD39}" type="slidenum">
              <a:rPr lang="en-US"/>
              <a:pPr>
                <a:defRPr/>
              </a:pPr>
              <a:t>250</a:t>
            </a:fld>
            <a:endParaRPr lang="en-US"/>
          </a:p>
        </p:txBody>
      </p:sp>
      <p:sp>
        <p:nvSpPr>
          <p:cNvPr id="270350"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270351" name="Picture 9" descr="6:06-37.png"/>
          <p:cNvPicPr>
            <a:picLocks noChangeAspect="1"/>
          </p:cNvPicPr>
          <p:nvPr/>
        </p:nvPicPr>
        <p:blipFill>
          <a:blip r:embed="rId2"/>
          <a:srcRect/>
          <a:stretch>
            <a:fillRect/>
          </a:stretch>
        </p:blipFill>
        <p:spPr bwMode="auto">
          <a:xfrm>
            <a:off x="3048000" y="0"/>
            <a:ext cx="3856038" cy="5022850"/>
          </a:xfrm>
          <a:prstGeom prst="rect">
            <a:avLst/>
          </a:prstGeom>
          <a:noFill/>
          <a:ln w="9525">
            <a:noFill/>
            <a:miter lim="800000"/>
            <a:headEnd/>
            <a:tailEnd/>
          </a:ln>
        </p:spPr>
      </p:pic>
      <p:sp>
        <p:nvSpPr>
          <p:cNvPr id="270352" name="TextBox 6"/>
          <p:cNvSpPr txBox="1">
            <a:spLocks noChangeArrowheads="1"/>
          </p:cNvSpPr>
          <p:nvPr/>
        </p:nvSpPr>
        <p:spPr bwMode="auto">
          <a:xfrm>
            <a:off x="6540500" y="57912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3CE2486-E7D0-8544-8713-B96D9A44282E}" type="slidenum">
              <a:rPr lang="en-US"/>
              <a:pPr>
                <a:defRPr/>
              </a:pPr>
              <a:t>251</a:t>
            </a:fld>
            <a:endParaRPr lang="en-US"/>
          </a:p>
        </p:txBody>
      </p:sp>
      <p:sp>
        <p:nvSpPr>
          <p:cNvPr id="271374"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271375" name="Picture 7" descr="6:06-39.png"/>
          <p:cNvPicPr>
            <a:picLocks noChangeAspect="1"/>
          </p:cNvPicPr>
          <p:nvPr/>
        </p:nvPicPr>
        <p:blipFill>
          <a:blip r:embed="rId2"/>
          <a:srcRect/>
          <a:stretch>
            <a:fillRect/>
          </a:stretch>
        </p:blipFill>
        <p:spPr bwMode="auto">
          <a:xfrm>
            <a:off x="2768600" y="152400"/>
            <a:ext cx="3606800" cy="3327400"/>
          </a:xfrm>
          <a:prstGeom prst="rect">
            <a:avLst/>
          </a:prstGeom>
          <a:noFill/>
          <a:ln w="9525">
            <a:noFill/>
            <a:miter lim="800000"/>
            <a:headEnd/>
            <a:tailEnd/>
          </a:ln>
        </p:spPr>
      </p:pic>
      <p:sp>
        <p:nvSpPr>
          <p:cNvPr id="271376" name="TextBox 10"/>
          <p:cNvSpPr txBox="1">
            <a:spLocks noChangeArrowheads="1"/>
          </p:cNvSpPr>
          <p:nvPr/>
        </p:nvSpPr>
        <p:spPr bwMode="auto">
          <a:xfrm>
            <a:off x="533400" y="4049713"/>
            <a:ext cx="5981700" cy="369887"/>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Which Lewis electron-dot diagram represents chloroethene?</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1F9092E-AB2E-2841-801C-70604EB94DBE}" type="slidenum">
              <a:rPr lang="en-US"/>
              <a:pPr>
                <a:defRPr/>
              </a:pPr>
              <a:t>252</a:t>
            </a:fld>
            <a:endParaRPr lang="en-US"/>
          </a:p>
        </p:txBody>
      </p:sp>
      <p:sp>
        <p:nvSpPr>
          <p:cNvPr id="27239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272399" name="Picture 7" descr="6:06-39.png"/>
          <p:cNvPicPr>
            <a:picLocks noChangeAspect="1"/>
          </p:cNvPicPr>
          <p:nvPr/>
        </p:nvPicPr>
        <p:blipFill>
          <a:blip r:embed="rId2"/>
          <a:srcRect/>
          <a:stretch>
            <a:fillRect/>
          </a:stretch>
        </p:blipFill>
        <p:spPr bwMode="auto">
          <a:xfrm>
            <a:off x="2768600" y="152400"/>
            <a:ext cx="3606800" cy="3327400"/>
          </a:xfrm>
          <a:prstGeom prst="rect">
            <a:avLst/>
          </a:prstGeom>
          <a:noFill/>
          <a:ln w="9525">
            <a:noFill/>
            <a:miter lim="800000"/>
            <a:headEnd/>
            <a:tailEnd/>
          </a:ln>
        </p:spPr>
      </p:pic>
      <p:sp>
        <p:nvSpPr>
          <p:cNvPr id="272400" name="TextBox 10"/>
          <p:cNvSpPr txBox="1">
            <a:spLocks noChangeArrowheads="1"/>
          </p:cNvSpPr>
          <p:nvPr/>
        </p:nvSpPr>
        <p:spPr bwMode="auto">
          <a:xfrm>
            <a:off x="533400" y="4049713"/>
            <a:ext cx="5981700" cy="369887"/>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Which Lewis electron-dot diagram represents chloroethene?</a:t>
            </a:r>
          </a:p>
        </p:txBody>
      </p:sp>
      <p:sp>
        <p:nvSpPr>
          <p:cNvPr id="272401" name="TextBox 6"/>
          <p:cNvSpPr txBox="1">
            <a:spLocks noChangeArrowheads="1"/>
          </p:cNvSpPr>
          <p:nvPr/>
        </p:nvSpPr>
        <p:spPr bwMode="auto">
          <a:xfrm>
            <a:off x="2590800" y="51927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An aldehyde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An amine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An amide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 ketone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58886BF-221C-0747-8B2D-E0AD34E2A592}" type="slidenum">
              <a:rPr lang="en-US"/>
              <a:pPr>
                <a:defRPr/>
              </a:pPr>
              <a:t>253</a:t>
            </a:fld>
            <a:endParaRPr lang="en-US"/>
          </a:p>
        </p:txBody>
      </p:sp>
      <p:sp>
        <p:nvSpPr>
          <p:cNvPr id="273422"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73423" name="TextBox 10"/>
          <p:cNvSpPr txBox="1">
            <a:spLocks noChangeArrowheads="1"/>
          </p:cNvSpPr>
          <p:nvPr/>
        </p:nvSpPr>
        <p:spPr bwMode="auto">
          <a:xfrm>
            <a:off x="533400" y="4049713"/>
            <a:ext cx="5494338" cy="369887"/>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Given the formula above, this compound is classified as</a:t>
            </a:r>
          </a:p>
        </p:txBody>
      </p:sp>
      <p:pic>
        <p:nvPicPr>
          <p:cNvPr id="273424" name="Picture 9" descr="6:06-45.png"/>
          <p:cNvPicPr>
            <a:picLocks noChangeAspect="1"/>
          </p:cNvPicPr>
          <p:nvPr/>
        </p:nvPicPr>
        <p:blipFill>
          <a:blip r:embed="rId2"/>
          <a:srcRect/>
          <a:stretch>
            <a:fillRect/>
          </a:stretch>
        </p:blipFill>
        <p:spPr bwMode="auto">
          <a:xfrm>
            <a:off x="2743200" y="990600"/>
            <a:ext cx="3490913"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An aldehyde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An amine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An amide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 ketone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08454FF9-DB0F-7441-86AB-269C08846D88}" type="slidenum">
              <a:rPr lang="en-US"/>
              <a:pPr>
                <a:defRPr/>
              </a:pPr>
              <a:t>254</a:t>
            </a:fld>
            <a:endParaRPr lang="en-US"/>
          </a:p>
        </p:txBody>
      </p:sp>
      <p:sp>
        <p:nvSpPr>
          <p:cNvPr id="274446"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74447" name="TextBox 10"/>
          <p:cNvSpPr txBox="1">
            <a:spLocks noChangeArrowheads="1"/>
          </p:cNvSpPr>
          <p:nvPr/>
        </p:nvSpPr>
        <p:spPr bwMode="auto">
          <a:xfrm>
            <a:off x="533400" y="4049713"/>
            <a:ext cx="5494338" cy="369887"/>
          </a:xfrm>
          <a:prstGeom prst="rect">
            <a:avLst/>
          </a:prstGeom>
          <a:noFill/>
          <a:ln w="9525">
            <a:noFill/>
            <a:miter lim="800000"/>
            <a:headEnd/>
            <a:tailEnd/>
          </a:ln>
        </p:spPr>
        <p:txBody>
          <a:bodyPr wrap="none">
            <a:prstTxWarp prst="textNoShape">
              <a:avLst/>
            </a:prstTxWarp>
            <a:spAutoFit/>
          </a:bodyPr>
          <a:lstStyle/>
          <a:p>
            <a:pPr>
              <a:buFont typeface="Arial" pitchFamily="-111" charset="0"/>
              <a:buChar char="•"/>
            </a:pPr>
            <a:r>
              <a:rPr lang="en-US">
                <a:latin typeface="Calibri" pitchFamily="-111" charset="0"/>
              </a:rPr>
              <a:t> Given the formula above, this compound is classified as</a:t>
            </a:r>
          </a:p>
        </p:txBody>
      </p:sp>
      <p:pic>
        <p:nvPicPr>
          <p:cNvPr id="274448" name="Picture 9" descr="6:06-45.png"/>
          <p:cNvPicPr>
            <a:picLocks noChangeAspect="1"/>
          </p:cNvPicPr>
          <p:nvPr/>
        </p:nvPicPr>
        <p:blipFill>
          <a:blip r:embed="rId2"/>
          <a:srcRect/>
          <a:stretch>
            <a:fillRect/>
          </a:stretch>
        </p:blipFill>
        <p:spPr bwMode="auto">
          <a:xfrm>
            <a:off x="2743200" y="990600"/>
            <a:ext cx="3490913" cy="1676400"/>
          </a:xfrm>
          <a:prstGeom prst="rect">
            <a:avLst/>
          </a:prstGeom>
          <a:noFill/>
          <a:ln w="9525">
            <a:noFill/>
            <a:miter lim="800000"/>
            <a:headEnd/>
            <a:tailEnd/>
          </a:ln>
        </p:spPr>
      </p:pic>
      <p:sp>
        <p:nvSpPr>
          <p:cNvPr id="274449" name="TextBox 6"/>
          <p:cNvSpPr txBox="1">
            <a:spLocks noChangeArrowheads="1"/>
          </p:cNvSpPr>
          <p:nvPr/>
        </p:nvSpPr>
        <p:spPr bwMode="auto">
          <a:xfrm>
            <a:off x="25908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003AD80-B5A4-0C43-9649-EC73EA089575}" type="slidenum">
              <a:rPr lang="en-US"/>
              <a:pPr>
                <a:defRPr/>
              </a:pPr>
              <a:t>255</a:t>
            </a:fld>
            <a:endParaRPr lang="en-US"/>
          </a:p>
        </p:txBody>
      </p:sp>
      <p:sp>
        <p:nvSpPr>
          <p:cNvPr id="275470"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75471" name="TextBox 10"/>
          <p:cNvSpPr txBox="1">
            <a:spLocks noChangeArrowheads="1"/>
          </p:cNvSpPr>
          <p:nvPr/>
        </p:nvSpPr>
        <p:spPr bwMode="auto">
          <a:xfrm>
            <a:off x="533400" y="40497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model correctly describes the locations of protons and electrons in the wave-mechnical model of the atom?</a:t>
            </a:r>
          </a:p>
        </p:txBody>
      </p:sp>
      <p:pic>
        <p:nvPicPr>
          <p:cNvPr id="275472" name="Picture 7" descr="6:06-50.png"/>
          <p:cNvPicPr>
            <a:picLocks noChangeAspect="1"/>
          </p:cNvPicPr>
          <p:nvPr/>
        </p:nvPicPr>
        <p:blipFill>
          <a:blip r:embed="rId2"/>
          <a:srcRect/>
          <a:stretch>
            <a:fillRect/>
          </a:stretch>
        </p:blipFill>
        <p:spPr bwMode="auto">
          <a:xfrm>
            <a:off x="1346200" y="304800"/>
            <a:ext cx="645160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BDD91183-6451-D041-8BA6-7C146D072D5D}" type="slidenum">
              <a:rPr lang="en-US"/>
              <a:pPr>
                <a:defRPr/>
              </a:pPr>
              <a:t>256</a:t>
            </a:fld>
            <a:endParaRPr lang="en-US"/>
          </a:p>
        </p:txBody>
      </p:sp>
      <p:sp>
        <p:nvSpPr>
          <p:cNvPr id="276494"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76495" name="TextBox 10"/>
          <p:cNvSpPr txBox="1">
            <a:spLocks noChangeArrowheads="1"/>
          </p:cNvSpPr>
          <p:nvPr/>
        </p:nvSpPr>
        <p:spPr bwMode="auto">
          <a:xfrm>
            <a:off x="609600" y="4049713"/>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Which model correctly describes the locations of protons and electrons in the wave-mechnical model of the atom?</a:t>
            </a:r>
          </a:p>
        </p:txBody>
      </p:sp>
      <p:pic>
        <p:nvPicPr>
          <p:cNvPr id="276496" name="Picture 7" descr="6:06-50.png"/>
          <p:cNvPicPr>
            <a:picLocks noChangeAspect="1"/>
          </p:cNvPicPr>
          <p:nvPr/>
        </p:nvPicPr>
        <p:blipFill>
          <a:blip r:embed="rId2"/>
          <a:srcRect/>
          <a:stretch>
            <a:fillRect/>
          </a:stretch>
        </p:blipFill>
        <p:spPr bwMode="auto">
          <a:xfrm>
            <a:off x="1346200" y="304800"/>
            <a:ext cx="6451600" cy="2794000"/>
          </a:xfrm>
          <a:prstGeom prst="rect">
            <a:avLst/>
          </a:prstGeom>
          <a:noFill/>
          <a:ln w="9525">
            <a:noFill/>
            <a:miter lim="800000"/>
            <a:headEnd/>
            <a:tailEnd/>
          </a:ln>
        </p:spPr>
      </p:pic>
      <p:sp>
        <p:nvSpPr>
          <p:cNvPr id="276497" name="TextBox 6"/>
          <p:cNvSpPr txBox="1">
            <a:spLocks noChangeArrowheads="1"/>
          </p:cNvSpPr>
          <p:nvPr/>
        </p:nvSpPr>
        <p:spPr bwMode="auto">
          <a:xfrm>
            <a:off x="62357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2.5 grams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0.8 grams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8.0 grams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0.5 grams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2A48C4D-AE6D-6542-AE2D-0118F0D3866E}" type="slidenum">
              <a:rPr lang="en-US"/>
              <a:pPr>
                <a:defRPr/>
              </a:pPr>
              <a:t>257</a:t>
            </a:fld>
            <a:endParaRPr lang="en-US"/>
          </a:p>
        </p:txBody>
      </p:sp>
      <p:sp>
        <p:nvSpPr>
          <p:cNvPr id="27751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77519" name="TextBox 10"/>
          <p:cNvSpPr txBox="1">
            <a:spLocks noChangeArrowheads="1"/>
          </p:cNvSpPr>
          <p:nvPr/>
        </p:nvSpPr>
        <p:spPr bwMode="auto">
          <a:xfrm>
            <a:off x="609600" y="43830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Determine the total mass of 1-pentanol that will dissolve in 110. grams of water to produce a saturated solution</a:t>
            </a:r>
          </a:p>
        </p:txBody>
      </p:sp>
      <p:pic>
        <p:nvPicPr>
          <p:cNvPr id="277520" name="Picture 12" descr="6:06-67.png"/>
          <p:cNvPicPr>
            <a:picLocks noChangeAspect="1"/>
          </p:cNvPicPr>
          <p:nvPr/>
        </p:nvPicPr>
        <p:blipFill>
          <a:blip r:embed="rId2"/>
          <a:srcRect/>
          <a:stretch>
            <a:fillRect/>
          </a:stretch>
        </p:blipFill>
        <p:spPr bwMode="auto">
          <a:xfrm>
            <a:off x="2381250" y="23813"/>
            <a:ext cx="3663950" cy="4395787"/>
          </a:xfrm>
          <a:prstGeom prst="rect">
            <a:avLst/>
          </a:prstGeom>
          <a:noFill/>
          <a:ln w="9525">
            <a:noFill/>
            <a:miter lim="800000"/>
            <a:headEnd/>
            <a:tailEnd/>
          </a:ln>
        </p:spPr>
      </p:pic>
      <p:sp>
        <p:nvSpPr>
          <p:cNvPr id="277521" name="TextBox 13"/>
          <p:cNvSpPr txBox="1">
            <a:spLocks noChangeArrowheads="1"/>
          </p:cNvSpPr>
          <p:nvPr/>
        </p:nvSpPr>
        <p:spPr bwMode="auto">
          <a:xfrm>
            <a:off x="5867400" y="838200"/>
            <a:ext cx="2971800" cy="1323975"/>
          </a:xfrm>
          <a:prstGeom prst="rect">
            <a:avLst/>
          </a:prstGeom>
          <a:noFill/>
          <a:ln w="9525">
            <a:noFill/>
            <a:miter lim="800000"/>
            <a:headEnd/>
            <a:tailEnd/>
          </a:ln>
        </p:spPr>
        <p:txBody>
          <a:bodyPr>
            <a:prstTxWarp prst="textNoShape">
              <a:avLst/>
            </a:prstTxWarp>
            <a:spAutoFit/>
          </a:bodyPr>
          <a:lstStyle/>
          <a:p>
            <a:r>
              <a:rPr lang="en-US" sz="1600">
                <a:latin typeface="Calibri" pitchFamily="-111" charset="0"/>
              </a:rPr>
              <a:t>The graph shows the relationship between the solubility of a sequence of primary alcohols in water.  The temperature and pressure a kept constant.</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2.5 grams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0.8 grams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8.0 grams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0.5 grams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F69DBC1F-8F2D-6B4D-B2F6-CDADE39AB7D0}" type="slidenum">
              <a:rPr lang="en-US"/>
              <a:pPr>
                <a:defRPr/>
              </a:pPr>
              <a:t>258</a:t>
            </a:fld>
            <a:endParaRPr lang="en-US"/>
          </a:p>
        </p:txBody>
      </p:sp>
      <p:sp>
        <p:nvSpPr>
          <p:cNvPr id="278542"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78543" name="TextBox 10"/>
          <p:cNvSpPr txBox="1">
            <a:spLocks noChangeArrowheads="1"/>
          </p:cNvSpPr>
          <p:nvPr/>
        </p:nvSpPr>
        <p:spPr bwMode="auto">
          <a:xfrm>
            <a:off x="609600" y="4383088"/>
            <a:ext cx="8077200" cy="646112"/>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Determine the total mass of 1-pentanol that will dissolve in 110. grams of water to produce a saturated solution</a:t>
            </a:r>
          </a:p>
        </p:txBody>
      </p:sp>
      <p:pic>
        <p:nvPicPr>
          <p:cNvPr id="278544" name="Picture 12" descr="6:06-67.png"/>
          <p:cNvPicPr>
            <a:picLocks noChangeAspect="1"/>
          </p:cNvPicPr>
          <p:nvPr/>
        </p:nvPicPr>
        <p:blipFill>
          <a:blip r:embed="rId2"/>
          <a:srcRect/>
          <a:stretch>
            <a:fillRect/>
          </a:stretch>
        </p:blipFill>
        <p:spPr bwMode="auto">
          <a:xfrm>
            <a:off x="2381250" y="23813"/>
            <a:ext cx="3663950" cy="4395787"/>
          </a:xfrm>
          <a:prstGeom prst="rect">
            <a:avLst/>
          </a:prstGeom>
          <a:noFill/>
          <a:ln w="9525">
            <a:noFill/>
            <a:miter lim="800000"/>
            <a:headEnd/>
            <a:tailEnd/>
          </a:ln>
        </p:spPr>
      </p:pic>
      <p:sp>
        <p:nvSpPr>
          <p:cNvPr id="278545" name="TextBox 13"/>
          <p:cNvSpPr txBox="1">
            <a:spLocks noChangeArrowheads="1"/>
          </p:cNvSpPr>
          <p:nvPr/>
        </p:nvSpPr>
        <p:spPr bwMode="auto">
          <a:xfrm>
            <a:off x="5867400" y="838200"/>
            <a:ext cx="2971800" cy="1323975"/>
          </a:xfrm>
          <a:prstGeom prst="rect">
            <a:avLst/>
          </a:prstGeom>
          <a:noFill/>
          <a:ln w="9525">
            <a:noFill/>
            <a:miter lim="800000"/>
            <a:headEnd/>
            <a:tailEnd/>
          </a:ln>
        </p:spPr>
        <p:txBody>
          <a:bodyPr>
            <a:prstTxWarp prst="textNoShape">
              <a:avLst/>
            </a:prstTxWarp>
            <a:spAutoFit/>
          </a:bodyPr>
          <a:lstStyle/>
          <a:p>
            <a:r>
              <a:rPr lang="en-US" sz="1600">
                <a:latin typeface="Calibri" pitchFamily="-111" charset="0"/>
              </a:rPr>
              <a:t>The graph shows the relationship between the solubility of a sequence of primary alcohols in water.  The temperature and pressure a kept constant.</a:t>
            </a:r>
          </a:p>
        </p:txBody>
      </p:sp>
      <p:sp>
        <p:nvSpPr>
          <p:cNvPr id="278546" name="TextBox 7"/>
          <p:cNvSpPr txBox="1">
            <a:spLocks noChangeArrowheads="1"/>
          </p:cNvSpPr>
          <p:nvPr/>
        </p:nvSpPr>
        <p:spPr bwMode="auto">
          <a:xfrm>
            <a:off x="29718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8016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They have identical nuclear compositions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They are located in the same period of the Periodic Table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They have the same number of electron shells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They have the same valence shell structure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6B83EC4-5807-C046-9C10-B7BCD3E264AC}" type="slidenum">
              <a:rPr lang="en-US"/>
              <a:pPr>
                <a:defRPr/>
              </a:pPr>
              <a:t>259</a:t>
            </a:fld>
            <a:endParaRPr lang="en-US"/>
          </a:p>
        </p:txBody>
      </p:sp>
      <p:sp>
        <p:nvSpPr>
          <p:cNvPr id="279566"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79567" name="TextBox 10"/>
          <p:cNvSpPr txBox="1">
            <a:spLocks noChangeArrowheads="1"/>
          </p:cNvSpPr>
          <p:nvPr/>
        </p:nvSpPr>
        <p:spPr bwMode="auto">
          <a:xfrm>
            <a:off x="609600" y="38862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terms of electron configuration and nuclear structure, why do oxygen and sulfur atoms form compounds with similar molecular structures?</a:t>
            </a:r>
          </a:p>
        </p:txBody>
      </p:sp>
      <p:pic>
        <p:nvPicPr>
          <p:cNvPr id="279568" name="Picture 9" descr="6:06-71.png"/>
          <p:cNvPicPr>
            <a:picLocks noChangeAspect="1"/>
          </p:cNvPicPr>
          <p:nvPr/>
        </p:nvPicPr>
        <p:blipFill>
          <a:blip r:embed="rId2"/>
          <a:srcRect/>
          <a:stretch>
            <a:fillRect/>
          </a:stretch>
        </p:blipFill>
        <p:spPr bwMode="auto">
          <a:xfrm>
            <a:off x="73025" y="914400"/>
            <a:ext cx="899477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IUPAC name for the organic compound that has the formula shown above?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1,1-dimethylbutane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2-methylpentane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hexane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4-methypentane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4"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40975" name="TextBox 9"/>
          <p:cNvSpPr txBox="1">
            <a:spLocks noChangeArrowheads="1"/>
          </p:cNvSpPr>
          <p:nvPr/>
        </p:nvSpPr>
        <p:spPr bwMode="auto">
          <a:xfrm>
            <a:off x="685800" y="2590800"/>
            <a:ext cx="2616200" cy="369888"/>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Given the above structure</a:t>
            </a:r>
          </a:p>
        </p:txBody>
      </p:sp>
      <p:pic>
        <p:nvPicPr>
          <p:cNvPr id="40976" name="Picture 8" descr="8:08 21.png"/>
          <p:cNvPicPr>
            <a:picLocks noChangeAspect="1"/>
          </p:cNvPicPr>
          <p:nvPr/>
        </p:nvPicPr>
        <p:blipFill>
          <a:blip r:embed="rId2"/>
          <a:srcRect/>
          <a:stretch>
            <a:fillRect/>
          </a:stretch>
        </p:blipFill>
        <p:spPr bwMode="auto">
          <a:xfrm>
            <a:off x="3232150" y="533400"/>
            <a:ext cx="2679700" cy="17653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835742C3-A316-2E47-945E-1CF6D1C7DECC}" type="slidenum">
              <a:rPr lang="en-US"/>
              <a:pPr>
                <a:defRPr/>
              </a:pPr>
              <a:t>26</a:t>
            </a:fld>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8016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They have identical nuclear compositions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They are located in the same period of the Periodic Table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They have the same number of electron shells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They have the same valence shell structure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C2F5DA2-EF82-AD44-91FE-3FAF27F69CB0}" type="slidenum">
              <a:rPr lang="en-US"/>
              <a:pPr>
                <a:defRPr/>
              </a:pPr>
              <a:t>260</a:t>
            </a:fld>
            <a:endParaRPr lang="en-US"/>
          </a:p>
        </p:txBody>
      </p:sp>
      <p:sp>
        <p:nvSpPr>
          <p:cNvPr id="280590"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0591" name="TextBox 10"/>
          <p:cNvSpPr txBox="1">
            <a:spLocks noChangeArrowheads="1"/>
          </p:cNvSpPr>
          <p:nvPr/>
        </p:nvSpPr>
        <p:spPr bwMode="auto">
          <a:xfrm>
            <a:off x="609600" y="3886200"/>
            <a:ext cx="80772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In terms of electron configuration and nuclear structure, why do oxygen and sulfur atoms form compounds with similar molecular structures?</a:t>
            </a:r>
          </a:p>
        </p:txBody>
      </p:sp>
      <p:pic>
        <p:nvPicPr>
          <p:cNvPr id="280592" name="Picture 9" descr="6:06-71.png"/>
          <p:cNvPicPr>
            <a:picLocks noChangeAspect="1"/>
          </p:cNvPicPr>
          <p:nvPr/>
        </p:nvPicPr>
        <p:blipFill>
          <a:blip r:embed="rId2"/>
          <a:srcRect/>
          <a:stretch>
            <a:fillRect/>
          </a:stretch>
        </p:blipFill>
        <p:spPr bwMode="auto">
          <a:xfrm>
            <a:off x="73025" y="914400"/>
            <a:ext cx="8994775" cy="2209800"/>
          </a:xfrm>
          <a:prstGeom prst="rect">
            <a:avLst/>
          </a:prstGeom>
          <a:noFill/>
          <a:ln w="9525">
            <a:noFill/>
            <a:miter lim="800000"/>
            <a:headEnd/>
            <a:tailEnd/>
          </a:ln>
        </p:spPr>
      </p:pic>
      <p:sp>
        <p:nvSpPr>
          <p:cNvPr id="280593" name="TextBox 6"/>
          <p:cNvSpPr txBox="1">
            <a:spLocks noChangeArrowheads="1"/>
          </p:cNvSpPr>
          <p:nvPr/>
        </p:nvSpPr>
        <p:spPr bwMode="auto">
          <a:xfrm>
            <a:off x="6388100" y="6030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yellow</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green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colorless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684C3DC5-067D-FB48-B1DC-BD3A9A44F4A7}" type="slidenum">
              <a:rPr lang="en-US"/>
              <a:pPr>
                <a:defRPr/>
              </a:pPr>
              <a:t>261</a:t>
            </a:fld>
            <a:endParaRPr lang="en-US"/>
          </a:p>
        </p:txBody>
      </p:sp>
      <p:sp>
        <p:nvSpPr>
          <p:cNvPr id="281614"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1615" name="TextBox 10"/>
          <p:cNvSpPr txBox="1">
            <a:spLocks noChangeArrowheads="1"/>
          </p:cNvSpPr>
          <p:nvPr/>
        </p:nvSpPr>
        <p:spPr bwMode="auto">
          <a:xfrm>
            <a:off x="4953000" y="1447800"/>
            <a:ext cx="39624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color is Thymol blue when added to milk of magnesia?</a:t>
            </a:r>
          </a:p>
        </p:txBody>
      </p:sp>
      <p:pic>
        <p:nvPicPr>
          <p:cNvPr id="281616" name="Picture 7" descr="6:06-73.png"/>
          <p:cNvPicPr>
            <a:picLocks noChangeAspect="1"/>
          </p:cNvPicPr>
          <p:nvPr/>
        </p:nvPicPr>
        <p:blipFill>
          <a:blip r:embed="rId2"/>
          <a:srcRect/>
          <a:stretch>
            <a:fillRect/>
          </a:stretch>
        </p:blipFill>
        <p:spPr bwMode="auto">
          <a:xfrm>
            <a:off x="304800" y="152400"/>
            <a:ext cx="4730750" cy="495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yellow</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green</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colorless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262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2639" name="TextBox 10"/>
          <p:cNvSpPr txBox="1">
            <a:spLocks noChangeArrowheads="1"/>
          </p:cNvSpPr>
          <p:nvPr/>
        </p:nvSpPr>
        <p:spPr bwMode="auto">
          <a:xfrm>
            <a:off x="4953000" y="1447800"/>
            <a:ext cx="39624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color is Thymol blue when added to milk of magnesia?</a:t>
            </a:r>
          </a:p>
        </p:txBody>
      </p:sp>
      <p:pic>
        <p:nvPicPr>
          <p:cNvPr id="282640" name="Picture 7" descr="6:06-73.png"/>
          <p:cNvPicPr>
            <a:picLocks noChangeAspect="1"/>
          </p:cNvPicPr>
          <p:nvPr/>
        </p:nvPicPr>
        <p:blipFill>
          <a:blip r:embed="rId2"/>
          <a:srcRect/>
          <a:stretch>
            <a:fillRect/>
          </a:stretch>
        </p:blipFill>
        <p:spPr bwMode="auto">
          <a:xfrm>
            <a:off x="304800" y="152400"/>
            <a:ext cx="4730750" cy="4951413"/>
          </a:xfrm>
          <a:prstGeom prst="rect">
            <a:avLst/>
          </a:prstGeom>
          <a:noFill/>
          <a:ln w="9525">
            <a:noFill/>
            <a:miter lim="800000"/>
            <a:headEnd/>
            <a:tailEnd/>
          </a:ln>
        </p:spPr>
      </p:pic>
      <p:sp>
        <p:nvSpPr>
          <p:cNvPr id="282641" name="TextBox 6"/>
          <p:cNvSpPr txBox="1">
            <a:spLocks noChangeArrowheads="1"/>
          </p:cNvSpPr>
          <p:nvPr/>
        </p:nvSpPr>
        <p:spPr bwMode="auto">
          <a:xfrm>
            <a:off x="27432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CH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C</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5</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10</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C</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8</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20</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263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2639" name="TextBox 10"/>
          <p:cNvSpPr txBox="1">
            <a:spLocks noChangeArrowheads="1"/>
          </p:cNvSpPr>
          <p:nvPr/>
        </p:nvSpPr>
        <p:spPr bwMode="auto">
          <a:xfrm>
            <a:off x="533400" y="3773487"/>
            <a:ext cx="8077200" cy="646331"/>
          </a:xfrm>
          <a:prstGeom prst="rect">
            <a:avLst/>
          </a:prstGeom>
          <a:noFill/>
          <a:ln w="9525">
            <a:noFill/>
            <a:miter lim="800000"/>
            <a:headEnd/>
            <a:tailEnd/>
          </a:ln>
        </p:spPr>
        <p:txBody>
          <a:bodyPr wrap="square">
            <a:prstTxWarp prst="textNoShape">
              <a:avLst/>
            </a:prstTxWarp>
            <a:spAutoFit/>
          </a:bodyPr>
          <a:lstStyle/>
          <a:p>
            <a:pPr>
              <a:buFont typeface="Arial" pitchFamily="-111" charset="0"/>
              <a:buChar char="•"/>
            </a:pPr>
            <a:r>
              <a:rPr lang="en-US" dirty="0" smtClean="0">
                <a:latin typeface="Calibri" pitchFamily="-111" charset="0"/>
              </a:rPr>
              <a:t> Given the structural formula above, what is the empirical formula of this compound?</a:t>
            </a:r>
            <a:endParaRPr lang="en-US" dirty="0">
              <a:latin typeface="Calibri" pitchFamily="-111" charset="0"/>
            </a:endParaRPr>
          </a:p>
        </p:txBody>
      </p:sp>
      <p:pic>
        <p:nvPicPr>
          <p:cNvPr id="8" name="Picture 7" descr="1:06-9.png"/>
          <p:cNvPicPr>
            <a:picLocks noChangeAspect="1"/>
          </p:cNvPicPr>
          <p:nvPr/>
        </p:nvPicPr>
        <p:blipFill>
          <a:blip r:embed="rId2"/>
          <a:stretch>
            <a:fillRect/>
          </a:stretch>
        </p:blipFill>
        <p:spPr>
          <a:xfrm>
            <a:off x="2774184" y="1066800"/>
            <a:ext cx="3550416" cy="1524000"/>
          </a:xfrm>
          <a:prstGeom prst="rect">
            <a:avLst/>
          </a:prstGeom>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CH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C</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5</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10</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C</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8</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20</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264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2639" name="TextBox 10"/>
          <p:cNvSpPr txBox="1">
            <a:spLocks noChangeArrowheads="1"/>
          </p:cNvSpPr>
          <p:nvPr/>
        </p:nvSpPr>
        <p:spPr bwMode="auto">
          <a:xfrm>
            <a:off x="533400" y="3773487"/>
            <a:ext cx="8077200" cy="646331"/>
          </a:xfrm>
          <a:prstGeom prst="rect">
            <a:avLst/>
          </a:prstGeom>
          <a:noFill/>
          <a:ln w="9525">
            <a:noFill/>
            <a:miter lim="800000"/>
            <a:headEnd/>
            <a:tailEnd/>
          </a:ln>
        </p:spPr>
        <p:txBody>
          <a:bodyPr wrap="square">
            <a:prstTxWarp prst="textNoShape">
              <a:avLst/>
            </a:prstTxWarp>
            <a:spAutoFit/>
          </a:bodyPr>
          <a:lstStyle/>
          <a:p>
            <a:pPr>
              <a:buFont typeface="Arial" pitchFamily="-111" charset="0"/>
              <a:buChar char="•"/>
            </a:pPr>
            <a:r>
              <a:rPr lang="en-US" dirty="0" smtClean="0">
                <a:latin typeface="Calibri" pitchFamily="-111" charset="0"/>
              </a:rPr>
              <a:t> Given the structural formula above, what is the empirical formula of this compound?</a:t>
            </a:r>
            <a:endParaRPr lang="en-US" dirty="0">
              <a:latin typeface="Calibri" pitchFamily="-111" charset="0"/>
            </a:endParaRPr>
          </a:p>
        </p:txBody>
      </p:sp>
      <p:pic>
        <p:nvPicPr>
          <p:cNvPr id="8" name="Picture 7" descr="1:06-9.png"/>
          <p:cNvPicPr>
            <a:picLocks noChangeAspect="1"/>
          </p:cNvPicPr>
          <p:nvPr/>
        </p:nvPicPr>
        <p:blipFill>
          <a:blip r:embed="rId2"/>
          <a:stretch>
            <a:fillRect/>
          </a:stretch>
        </p:blipFill>
        <p:spPr>
          <a:xfrm>
            <a:off x="2774184" y="1066800"/>
            <a:ext cx="3550416" cy="1524000"/>
          </a:xfrm>
          <a:prstGeom prst="rect">
            <a:avLst/>
          </a:prstGeom>
        </p:spPr>
      </p:pic>
      <p:sp>
        <p:nvSpPr>
          <p:cNvPr id="7" name="TextBox 6"/>
          <p:cNvSpPr txBox="1">
            <a:spLocks noChangeArrowheads="1"/>
          </p:cNvSpPr>
          <p:nvPr/>
        </p:nvSpPr>
        <p:spPr bwMode="auto">
          <a:xfrm>
            <a:off x="6692900" y="5257800"/>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265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2639" name="TextBox 10"/>
          <p:cNvSpPr txBox="1">
            <a:spLocks noChangeArrowheads="1"/>
          </p:cNvSpPr>
          <p:nvPr/>
        </p:nvSpPr>
        <p:spPr bwMode="auto">
          <a:xfrm>
            <a:off x="533400" y="3773487"/>
            <a:ext cx="8077200" cy="369332"/>
          </a:xfrm>
          <a:prstGeom prst="rect">
            <a:avLst/>
          </a:prstGeom>
          <a:noFill/>
          <a:ln w="9525">
            <a:noFill/>
            <a:miter lim="800000"/>
            <a:headEnd/>
            <a:tailEnd/>
          </a:ln>
        </p:spPr>
        <p:txBody>
          <a:bodyPr wrap="square">
            <a:prstTxWarp prst="textNoShape">
              <a:avLst/>
            </a:prstTxWarp>
            <a:spAutoFit/>
          </a:bodyPr>
          <a:lstStyle/>
          <a:p>
            <a:pPr>
              <a:buFont typeface="Arial" pitchFamily="-111" charset="0"/>
              <a:buChar char="•"/>
            </a:pPr>
            <a:r>
              <a:rPr lang="en-US" dirty="0" smtClean="0">
                <a:latin typeface="Calibri" pitchFamily="-111" charset="0"/>
              </a:rPr>
              <a:t> Which chemical equation is balanced correctly?</a:t>
            </a:r>
            <a:endParaRPr lang="en-US" dirty="0">
              <a:latin typeface="Calibri" pitchFamily="-111" charset="0"/>
            </a:endParaRPr>
          </a:p>
        </p:txBody>
      </p:sp>
      <p:pic>
        <p:nvPicPr>
          <p:cNvPr id="9" name="Picture 8" descr="1:06-10.png"/>
          <p:cNvPicPr>
            <a:picLocks noChangeAspect="1"/>
          </p:cNvPicPr>
          <p:nvPr/>
        </p:nvPicPr>
        <p:blipFill>
          <a:blip r:embed="rId2"/>
          <a:stretch>
            <a:fillRect/>
          </a:stretch>
        </p:blipFill>
        <p:spPr>
          <a:xfrm>
            <a:off x="2209800" y="914400"/>
            <a:ext cx="4693921" cy="2133600"/>
          </a:xfrm>
          <a:prstGeom prst="rect">
            <a:avLst/>
          </a:prstGeom>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266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2639" name="TextBox 10"/>
          <p:cNvSpPr txBox="1">
            <a:spLocks noChangeArrowheads="1"/>
          </p:cNvSpPr>
          <p:nvPr/>
        </p:nvSpPr>
        <p:spPr bwMode="auto">
          <a:xfrm>
            <a:off x="533400" y="3773487"/>
            <a:ext cx="8077200" cy="369332"/>
          </a:xfrm>
          <a:prstGeom prst="rect">
            <a:avLst/>
          </a:prstGeom>
          <a:noFill/>
          <a:ln w="9525">
            <a:noFill/>
            <a:miter lim="800000"/>
            <a:headEnd/>
            <a:tailEnd/>
          </a:ln>
        </p:spPr>
        <p:txBody>
          <a:bodyPr wrap="square">
            <a:prstTxWarp prst="textNoShape">
              <a:avLst/>
            </a:prstTxWarp>
            <a:spAutoFit/>
          </a:bodyPr>
          <a:lstStyle/>
          <a:p>
            <a:pPr>
              <a:buFont typeface="Arial" pitchFamily="-111" charset="0"/>
              <a:buChar char="•"/>
            </a:pPr>
            <a:r>
              <a:rPr lang="en-US" dirty="0" smtClean="0">
                <a:latin typeface="Calibri" pitchFamily="-111" charset="0"/>
              </a:rPr>
              <a:t> Which chemical equation is balanced correctly?</a:t>
            </a:r>
            <a:endParaRPr lang="en-US" dirty="0">
              <a:latin typeface="Calibri" pitchFamily="-111" charset="0"/>
            </a:endParaRPr>
          </a:p>
        </p:txBody>
      </p:sp>
      <p:pic>
        <p:nvPicPr>
          <p:cNvPr id="9" name="Picture 8" descr="1:06-10.png"/>
          <p:cNvPicPr>
            <a:picLocks noChangeAspect="1"/>
          </p:cNvPicPr>
          <p:nvPr/>
        </p:nvPicPr>
        <p:blipFill>
          <a:blip r:embed="rId2"/>
          <a:stretch>
            <a:fillRect/>
          </a:stretch>
        </p:blipFill>
        <p:spPr>
          <a:xfrm>
            <a:off x="2209800" y="914400"/>
            <a:ext cx="4693921" cy="2133600"/>
          </a:xfrm>
          <a:prstGeom prst="rect">
            <a:avLst/>
          </a:prstGeom>
        </p:spPr>
      </p:pic>
      <p:sp>
        <p:nvSpPr>
          <p:cNvPr id="7" name="TextBox 6"/>
          <p:cNvSpPr txBox="1">
            <a:spLocks noChangeArrowheads="1"/>
          </p:cNvSpPr>
          <p:nvPr/>
        </p:nvSpPr>
        <p:spPr bwMode="auto">
          <a:xfrm>
            <a:off x="6692900" y="5802312"/>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267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2639" name="TextBox 10"/>
          <p:cNvSpPr txBox="1">
            <a:spLocks noChangeArrowheads="1"/>
          </p:cNvSpPr>
          <p:nvPr/>
        </p:nvSpPr>
        <p:spPr bwMode="auto">
          <a:xfrm>
            <a:off x="533400" y="3773487"/>
            <a:ext cx="8077200" cy="369332"/>
          </a:xfrm>
          <a:prstGeom prst="rect">
            <a:avLst/>
          </a:prstGeom>
          <a:noFill/>
          <a:ln w="9525">
            <a:noFill/>
            <a:miter lim="800000"/>
            <a:headEnd/>
            <a:tailEnd/>
          </a:ln>
        </p:spPr>
        <p:txBody>
          <a:bodyPr wrap="square">
            <a:prstTxWarp prst="textNoShape">
              <a:avLst/>
            </a:prstTxWarp>
            <a:spAutoFit/>
          </a:bodyPr>
          <a:lstStyle/>
          <a:p>
            <a:pPr>
              <a:buFont typeface="Arial" pitchFamily="-111" charset="0"/>
              <a:buChar char="•"/>
            </a:pPr>
            <a:r>
              <a:rPr lang="en-US" dirty="0" smtClean="0">
                <a:latin typeface="Calibri" pitchFamily="-111" charset="0"/>
              </a:rPr>
              <a:t> Which Lewis electron-dot diagram is correct for CO</a:t>
            </a:r>
            <a:r>
              <a:rPr lang="en-US" baseline="-25000" dirty="0" smtClean="0">
                <a:latin typeface="Calibri" pitchFamily="-111" charset="0"/>
              </a:rPr>
              <a:t>2</a:t>
            </a:r>
            <a:r>
              <a:rPr lang="en-US" dirty="0" smtClean="0">
                <a:latin typeface="Calibri" pitchFamily="-111" charset="0"/>
              </a:rPr>
              <a:t>?</a:t>
            </a:r>
            <a:endParaRPr lang="en-US" dirty="0">
              <a:latin typeface="Calibri" pitchFamily="-111" charset="0"/>
            </a:endParaRPr>
          </a:p>
        </p:txBody>
      </p:sp>
      <p:pic>
        <p:nvPicPr>
          <p:cNvPr id="8" name="Picture 7" descr="1:06-26.png"/>
          <p:cNvPicPr>
            <a:picLocks noChangeAspect="1"/>
          </p:cNvPicPr>
          <p:nvPr/>
        </p:nvPicPr>
        <p:blipFill>
          <a:blip r:embed="rId2"/>
          <a:stretch>
            <a:fillRect/>
          </a:stretch>
        </p:blipFill>
        <p:spPr>
          <a:xfrm>
            <a:off x="2819400" y="304800"/>
            <a:ext cx="3543105" cy="3283854"/>
          </a:xfrm>
          <a:prstGeom prst="rect">
            <a:avLst/>
          </a:prstGeom>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268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2639" name="TextBox 10"/>
          <p:cNvSpPr txBox="1">
            <a:spLocks noChangeArrowheads="1"/>
          </p:cNvSpPr>
          <p:nvPr/>
        </p:nvSpPr>
        <p:spPr bwMode="auto">
          <a:xfrm>
            <a:off x="533400" y="3773487"/>
            <a:ext cx="8077200" cy="369332"/>
          </a:xfrm>
          <a:prstGeom prst="rect">
            <a:avLst/>
          </a:prstGeom>
          <a:noFill/>
          <a:ln w="9525">
            <a:noFill/>
            <a:miter lim="800000"/>
            <a:headEnd/>
            <a:tailEnd/>
          </a:ln>
        </p:spPr>
        <p:txBody>
          <a:bodyPr wrap="square">
            <a:prstTxWarp prst="textNoShape">
              <a:avLst/>
            </a:prstTxWarp>
            <a:spAutoFit/>
          </a:bodyPr>
          <a:lstStyle/>
          <a:p>
            <a:pPr>
              <a:buFont typeface="Arial" pitchFamily="-111" charset="0"/>
              <a:buChar char="•"/>
            </a:pPr>
            <a:r>
              <a:rPr lang="en-US" dirty="0" smtClean="0">
                <a:latin typeface="Calibri" pitchFamily="-111" charset="0"/>
              </a:rPr>
              <a:t> Which Lewis electron-dot diagram is correct for CO</a:t>
            </a:r>
            <a:r>
              <a:rPr lang="en-US" baseline="-25000" dirty="0" smtClean="0">
                <a:latin typeface="Calibri" pitchFamily="-111" charset="0"/>
              </a:rPr>
              <a:t>2</a:t>
            </a:r>
            <a:r>
              <a:rPr lang="en-US" dirty="0" smtClean="0">
                <a:latin typeface="Calibri" pitchFamily="-111" charset="0"/>
              </a:rPr>
              <a:t>?</a:t>
            </a:r>
            <a:endParaRPr lang="en-US" dirty="0">
              <a:latin typeface="Calibri" pitchFamily="-111" charset="0"/>
            </a:endParaRPr>
          </a:p>
        </p:txBody>
      </p:sp>
      <p:pic>
        <p:nvPicPr>
          <p:cNvPr id="8" name="Picture 7" descr="1:06-26.png"/>
          <p:cNvPicPr>
            <a:picLocks noChangeAspect="1"/>
          </p:cNvPicPr>
          <p:nvPr/>
        </p:nvPicPr>
        <p:blipFill>
          <a:blip r:embed="rId2"/>
          <a:stretch>
            <a:fillRect/>
          </a:stretch>
        </p:blipFill>
        <p:spPr>
          <a:xfrm>
            <a:off x="2819400" y="304800"/>
            <a:ext cx="3543105" cy="3283854"/>
          </a:xfrm>
          <a:prstGeom prst="rect">
            <a:avLst/>
          </a:prstGeom>
        </p:spPr>
      </p:pic>
      <p:sp>
        <p:nvSpPr>
          <p:cNvPr id="7" name="TextBox 6"/>
          <p:cNvSpPr txBox="1">
            <a:spLocks noChangeArrowheads="1"/>
          </p:cNvSpPr>
          <p:nvPr/>
        </p:nvSpPr>
        <p:spPr bwMode="auto">
          <a:xfrm>
            <a:off x="2667000" y="5802312"/>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269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2639" name="TextBox 10"/>
          <p:cNvSpPr txBox="1">
            <a:spLocks noChangeArrowheads="1"/>
          </p:cNvSpPr>
          <p:nvPr/>
        </p:nvSpPr>
        <p:spPr bwMode="auto">
          <a:xfrm>
            <a:off x="533400" y="4202668"/>
            <a:ext cx="8077200" cy="369332"/>
          </a:xfrm>
          <a:prstGeom prst="rect">
            <a:avLst/>
          </a:prstGeom>
          <a:noFill/>
          <a:ln w="9525">
            <a:noFill/>
            <a:miter lim="800000"/>
            <a:headEnd/>
            <a:tailEnd/>
          </a:ln>
        </p:spPr>
        <p:txBody>
          <a:bodyPr wrap="square">
            <a:prstTxWarp prst="textNoShape">
              <a:avLst/>
            </a:prstTxWarp>
            <a:spAutoFit/>
          </a:bodyPr>
          <a:lstStyle/>
          <a:p>
            <a:pPr>
              <a:buFont typeface="Arial" pitchFamily="-111" charset="0"/>
              <a:buChar char="•"/>
            </a:pPr>
            <a:r>
              <a:rPr lang="en-US" dirty="0" smtClean="0">
                <a:latin typeface="Calibri" pitchFamily="-111" charset="0"/>
              </a:rPr>
              <a:t> Which structural formula is correct for 2-methyl-3-pentanol?</a:t>
            </a:r>
            <a:endParaRPr lang="en-US" dirty="0">
              <a:latin typeface="Calibri" pitchFamily="-111" charset="0"/>
            </a:endParaRPr>
          </a:p>
        </p:txBody>
      </p:sp>
      <p:pic>
        <p:nvPicPr>
          <p:cNvPr id="9" name="Picture 8" descr="1:06-28.png"/>
          <p:cNvPicPr>
            <a:picLocks noChangeAspect="1"/>
          </p:cNvPicPr>
          <p:nvPr/>
        </p:nvPicPr>
        <p:blipFill>
          <a:blip r:embed="rId2"/>
          <a:stretch>
            <a:fillRect/>
          </a:stretch>
        </p:blipFill>
        <p:spPr>
          <a:xfrm>
            <a:off x="2330730" y="191457"/>
            <a:ext cx="3689070" cy="407574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IUPAC name for the organic compound that has the formula shown above?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1,1-dimethylbutane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2-methylpentane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hexane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4-methypentane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998"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41999" name="TextBox 9"/>
          <p:cNvSpPr txBox="1">
            <a:spLocks noChangeArrowheads="1"/>
          </p:cNvSpPr>
          <p:nvPr/>
        </p:nvSpPr>
        <p:spPr bwMode="auto">
          <a:xfrm>
            <a:off x="685800" y="2590800"/>
            <a:ext cx="2616200" cy="369888"/>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Given the above structure</a:t>
            </a:r>
          </a:p>
        </p:txBody>
      </p:sp>
      <p:sp>
        <p:nvSpPr>
          <p:cNvPr id="42000" name="TextBox 6"/>
          <p:cNvSpPr txBox="1">
            <a:spLocks noChangeArrowheads="1"/>
          </p:cNvSpPr>
          <p:nvPr/>
        </p:nvSpPr>
        <p:spPr bwMode="auto">
          <a:xfrm>
            <a:off x="66929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42001" name="Picture 8" descr="8:08 21.png"/>
          <p:cNvPicPr>
            <a:picLocks noChangeAspect="1"/>
          </p:cNvPicPr>
          <p:nvPr/>
        </p:nvPicPr>
        <p:blipFill>
          <a:blip r:embed="rId2"/>
          <a:srcRect/>
          <a:stretch>
            <a:fillRect/>
          </a:stretch>
        </p:blipFill>
        <p:spPr bwMode="auto">
          <a:xfrm>
            <a:off x="3232150" y="533400"/>
            <a:ext cx="2679700" cy="17653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707970A9-35C9-124F-A7E5-B999779FBC37}" type="slidenum">
              <a:rPr lang="en-US"/>
              <a:pPr>
                <a:defRPr/>
              </a:pPr>
              <a:t>27</a:t>
            </a:fld>
            <a:endParaRPr lang="en-US"/>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282639" name="TextBox 10"/>
          <p:cNvSpPr txBox="1">
            <a:spLocks noChangeArrowheads="1"/>
          </p:cNvSpPr>
          <p:nvPr/>
        </p:nvSpPr>
        <p:spPr bwMode="auto">
          <a:xfrm>
            <a:off x="533400" y="4202668"/>
            <a:ext cx="8077200" cy="369332"/>
          </a:xfrm>
          <a:prstGeom prst="rect">
            <a:avLst/>
          </a:prstGeom>
          <a:noFill/>
          <a:ln w="9525">
            <a:noFill/>
            <a:miter lim="800000"/>
            <a:headEnd/>
            <a:tailEnd/>
          </a:ln>
        </p:spPr>
        <p:txBody>
          <a:bodyPr wrap="square">
            <a:prstTxWarp prst="textNoShape">
              <a:avLst/>
            </a:prstTxWarp>
            <a:spAutoFit/>
          </a:bodyPr>
          <a:lstStyle/>
          <a:p>
            <a:pPr>
              <a:buFont typeface="Arial" pitchFamily="-111" charset="0"/>
              <a:buChar char="•"/>
            </a:pPr>
            <a:r>
              <a:rPr lang="en-US" dirty="0" smtClean="0">
                <a:latin typeface="Calibri" pitchFamily="-111" charset="0"/>
              </a:rPr>
              <a:t> Which structural formula is correct for 2-methyl-3-pentanol?</a:t>
            </a:r>
            <a:endParaRPr lang="en-US" dirty="0">
              <a:latin typeface="Calibri" pitchFamily="-111" charset="0"/>
            </a:endParaRPr>
          </a:p>
        </p:txBody>
      </p:sp>
      <p:pic>
        <p:nvPicPr>
          <p:cNvPr id="9" name="Picture 8" descr="1:06-28.png"/>
          <p:cNvPicPr>
            <a:picLocks noChangeAspect="1"/>
          </p:cNvPicPr>
          <p:nvPr/>
        </p:nvPicPr>
        <p:blipFill>
          <a:blip r:embed="rId2"/>
          <a:stretch>
            <a:fillRect/>
          </a:stretch>
        </p:blipFill>
        <p:spPr>
          <a:xfrm>
            <a:off x="2330730" y="191457"/>
            <a:ext cx="3689070" cy="4075743"/>
          </a:xfrm>
          <a:prstGeom prst="rect">
            <a:avLst/>
          </a:prstGeom>
        </p:spPr>
      </p:pic>
      <p:sp>
        <p:nvSpPr>
          <p:cNvPr id="7" name="TextBox 6"/>
          <p:cNvSpPr txBox="1">
            <a:spLocks noChangeArrowheads="1"/>
          </p:cNvSpPr>
          <p:nvPr/>
        </p:nvSpPr>
        <p:spPr bwMode="auto">
          <a:xfrm>
            <a:off x="6388100" y="5192712"/>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562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8" name="Picture 7" descr="1:06-32.png"/>
          <p:cNvPicPr>
            <a:picLocks noChangeAspect="1"/>
          </p:cNvPicPr>
          <p:nvPr/>
        </p:nvPicPr>
        <p:blipFill>
          <a:blip r:embed="rId2"/>
          <a:stretch>
            <a:fillRect/>
          </a:stretch>
        </p:blipFill>
        <p:spPr>
          <a:xfrm>
            <a:off x="3276600" y="-1"/>
            <a:ext cx="3124200" cy="5447824"/>
          </a:xfrm>
          <a:prstGeom prst="rect">
            <a:avLst/>
          </a:prstGeom>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562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8" name="Picture 7" descr="1:06-32.png"/>
          <p:cNvPicPr>
            <a:picLocks noChangeAspect="1"/>
          </p:cNvPicPr>
          <p:nvPr/>
        </p:nvPicPr>
        <p:blipFill>
          <a:blip r:embed="rId2"/>
          <a:stretch>
            <a:fillRect/>
          </a:stretch>
        </p:blipFill>
        <p:spPr>
          <a:xfrm>
            <a:off x="3276600" y="-1"/>
            <a:ext cx="3124200" cy="5447824"/>
          </a:xfrm>
          <a:prstGeom prst="rect">
            <a:avLst/>
          </a:prstGeom>
        </p:spPr>
      </p:pic>
      <p:sp>
        <p:nvSpPr>
          <p:cNvPr id="7" name="TextBox 6"/>
          <p:cNvSpPr txBox="1">
            <a:spLocks noChangeArrowheads="1"/>
          </p:cNvSpPr>
          <p:nvPr/>
        </p:nvSpPr>
        <p:spPr bwMode="auto">
          <a:xfrm>
            <a:off x="2819400" y="5649912"/>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28016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The activation energy is 10. kJ and the reaction is endothermic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The activation energy is 10. kJ and the reaction is exothermic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The activation energy is 50. kJ and the reaction is endothermic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The activation energy is 50. kJ and the reaction is exothermic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9" name="Picture 8" descr="1:06-43.png"/>
          <p:cNvPicPr>
            <a:picLocks noChangeAspect="1"/>
          </p:cNvPicPr>
          <p:nvPr/>
        </p:nvPicPr>
        <p:blipFill>
          <a:blip r:embed="rId2"/>
          <a:stretch>
            <a:fillRect/>
          </a:stretch>
        </p:blipFill>
        <p:spPr>
          <a:xfrm>
            <a:off x="2438666" y="267200"/>
            <a:ext cx="4266667" cy="4000000"/>
          </a:xfrm>
          <a:prstGeom prst="rect">
            <a:avLst/>
          </a:prstGeom>
        </p:spPr>
      </p:pic>
      <p:sp>
        <p:nvSpPr>
          <p:cNvPr id="10" name="TextBox 9"/>
          <p:cNvSpPr txBox="1"/>
          <p:nvPr/>
        </p:nvSpPr>
        <p:spPr>
          <a:xfrm>
            <a:off x="533400" y="4572000"/>
            <a:ext cx="8077200" cy="646331"/>
          </a:xfrm>
          <a:prstGeom prst="rect">
            <a:avLst/>
          </a:prstGeom>
          <a:noFill/>
        </p:spPr>
        <p:txBody>
          <a:bodyPr wrap="square" rtlCol="0">
            <a:spAutoFit/>
          </a:bodyPr>
          <a:lstStyle/>
          <a:p>
            <a:pPr>
              <a:buFont typeface="Arial"/>
              <a:buChar char="•"/>
            </a:pPr>
            <a:r>
              <a:rPr lang="en-US" dirty="0" smtClean="0"/>
              <a:t> Given the potential energy diagram, which statement correctly describes the energy changes that occur in the forward reaction?</a:t>
            </a:r>
            <a:endParaRPr lang="en-US" dirty="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28016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The activation energy is 10. kJ and the reaction is endothermic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The activation energy is 10. kJ and the reaction is exothermic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The activation energy is 50. kJ and the reaction is endothermic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The activation energy is 50. kJ and the reaction is exothermic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9" name="Picture 8" descr="1:06-43.png"/>
          <p:cNvPicPr>
            <a:picLocks noChangeAspect="1"/>
          </p:cNvPicPr>
          <p:nvPr/>
        </p:nvPicPr>
        <p:blipFill>
          <a:blip r:embed="rId2"/>
          <a:stretch>
            <a:fillRect/>
          </a:stretch>
        </p:blipFill>
        <p:spPr>
          <a:xfrm>
            <a:off x="2438666" y="267200"/>
            <a:ext cx="4266667" cy="4000000"/>
          </a:xfrm>
          <a:prstGeom prst="rect">
            <a:avLst/>
          </a:prstGeom>
        </p:spPr>
      </p:pic>
      <p:sp>
        <p:nvSpPr>
          <p:cNvPr id="10" name="TextBox 9"/>
          <p:cNvSpPr txBox="1"/>
          <p:nvPr/>
        </p:nvSpPr>
        <p:spPr>
          <a:xfrm>
            <a:off x="533400" y="4572000"/>
            <a:ext cx="8077200" cy="646331"/>
          </a:xfrm>
          <a:prstGeom prst="rect">
            <a:avLst/>
          </a:prstGeom>
          <a:noFill/>
        </p:spPr>
        <p:txBody>
          <a:bodyPr wrap="square" rtlCol="0">
            <a:spAutoFit/>
          </a:bodyPr>
          <a:lstStyle/>
          <a:p>
            <a:pPr>
              <a:buFont typeface="Arial"/>
              <a:buChar char="•"/>
            </a:pPr>
            <a:r>
              <a:rPr lang="en-US" dirty="0" smtClean="0"/>
              <a:t> Given the potential energy diagram, which statement correctly describes the energy changes that occur in the forward reaction?</a:t>
            </a:r>
            <a:endParaRPr lang="en-US" dirty="0"/>
          </a:p>
        </p:txBody>
      </p:sp>
      <p:sp>
        <p:nvSpPr>
          <p:cNvPr id="7" name="TextBox 6"/>
          <p:cNvSpPr txBox="1">
            <a:spLocks noChangeArrowheads="1"/>
          </p:cNvSpPr>
          <p:nvPr/>
        </p:nvSpPr>
        <p:spPr bwMode="auto">
          <a:xfrm>
            <a:off x="7378700" y="5649912"/>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amide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aldehyde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amine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alcohol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369332"/>
          </a:xfrm>
          <a:prstGeom prst="rect">
            <a:avLst/>
          </a:prstGeom>
          <a:noFill/>
        </p:spPr>
        <p:txBody>
          <a:bodyPr wrap="square" rtlCol="0">
            <a:spAutoFit/>
          </a:bodyPr>
          <a:lstStyle/>
          <a:p>
            <a:pPr>
              <a:buFont typeface="Arial"/>
              <a:buChar char="•"/>
            </a:pPr>
            <a:r>
              <a:rPr lang="en-US" dirty="0" smtClean="0"/>
              <a:t> This compound is classified as an</a:t>
            </a:r>
            <a:endParaRPr lang="en-US" dirty="0"/>
          </a:p>
        </p:txBody>
      </p:sp>
      <p:pic>
        <p:nvPicPr>
          <p:cNvPr id="8" name="Picture 7" descr="1:06-44.png"/>
          <p:cNvPicPr>
            <a:picLocks noChangeAspect="1"/>
          </p:cNvPicPr>
          <p:nvPr/>
        </p:nvPicPr>
        <p:blipFill>
          <a:blip r:embed="rId2"/>
          <a:stretch>
            <a:fillRect/>
          </a:stretch>
        </p:blipFill>
        <p:spPr>
          <a:xfrm>
            <a:off x="2514600" y="609600"/>
            <a:ext cx="4149378" cy="1828800"/>
          </a:xfrm>
          <a:prstGeom prst="rect">
            <a:avLst/>
          </a:prstGeom>
        </p:spPr>
      </p:pic>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amide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aldehyde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amine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alcohol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369332"/>
          </a:xfrm>
          <a:prstGeom prst="rect">
            <a:avLst/>
          </a:prstGeom>
          <a:noFill/>
        </p:spPr>
        <p:txBody>
          <a:bodyPr wrap="square" rtlCol="0">
            <a:spAutoFit/>
          </a:bodyPr>
          <a:lstStyle/>
          <a:p>
            <a:pPr>
              <a:buFont typeface="Arial"/>
              <a:buChar char="•"/>
            </a:pPr>
            <a:r>
              <a:rPr lang="en-US" dirty="0" smtClean="0"/>
              <a:t> This compound is classified as an</a:t>
            </a:r>
            <a:endParaRPr lang="en-US" dirty="0"/>
          </a:p>
        </p:txBody>
      </p:sp>
      <p:pic>
        <p:nvPicPr>
          <p:cNvPr id="8" name="Picture 7" descr="1:06-44.png"/>
          <p:cNvPicPr>
            <a:picLocks noChangeAspect="1"/>
          </p:cNvPicPr>
          <p:nvPr/>
        </p:nvPicPr>
        <p:blipFill>
          <a:blip r:embed="rId2"/>
          <a:stretch>
            <a:fillRect/>
          </a:stretch>
        </p:blipFill>
        <p:spPr>
          <a:xfrm>
            <a:off x="2514600" y="609600"/>
            <a:ext cx="4149378" cy="1828800"/>
          </a:xfrm>
          <a:prstGeom prst="rect">
            <a:avLst/>
          </a:prstGeom>
        </p:spPr>
      </p:pic>
      <p:sp>
        <p:nvSpPr>
          <p:cNvPr id="7" name="TextBox 6"/>
          <p:cNvSpPr txBox="1">
            <a:spLocks noChangeArrowheads="1"/>
          </p:cNvSpPr>
          <p:nvPr/>
        </p:nvSpPr>
        <p:spPr bwMode="auto">
          <a:xfrm>
            <a:off x="2743200" y="5410200"/>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0.277 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3.61 g/L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0.544 g/L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0.155 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923330"/>
          </a:xfrm>
          <a:prstGeom prst="rect">
            <a:avLst/>
          </a:prstGeom>
          <a:noFill/>
        </p:spPr>
        <p:txBody>
          <a:bodyPr wrap="square" rtlCol="0">
            <a:spAutoFit/>
          </a:bodyPr>
          <a:lstStyle/>
          <a:p>
            <a:pPr>
              <a:buFont typeface="Arial"/>
              <a:buChar char="•"/>
            </a:pPr>
            <a:r>
              <a:rPr lang="en-US" dirty="0" smtClean="0"/>
              <a:t> The volume of 1.00 mole of hydrogen bromide gas at STP is 22.4 Liters.  The gram-formula mass of hydrogen bromide is 80.9 grams/mole.  What is the density of </a:t>
            </a:r>
            <a:r>
              <a:rPr lang="en-US" dirty="0" err="1" smtClean="0"/>
              <a:t>HBr</a:t>
            </a:r>
            <a:r>
              <a:rPr lang="en-US" dirty="0" smtClean="0"/>
              <a:t> at STP?</a:t>
            </a:r>
            <a:endParaRPr lang="en-US" dirty="0"/>
          </a:p>
        </p:txBody>
      </p:sp>
      <p:pic>
        <p:nvPicPr>
          <p:cNvPr id="9" name="Picture 8" descr="1:06-61.png"/>
          <p:cNvPicPr>
            <a:picLocks noChangeAspect="1"/>
          </p:cNvPicPr>
          <p:nvPr/>
        </p:nvPicPr>
        <p:blipFill>
          <a:blip r:embed="rId2"/>
          <a:stretch>
            <a:fillRect/>
          </a:stretch>
        </p:blipFill>
        <p:spPr>
          <a:xfrm>
            <a:off x="1060889" y="381000"/>
            <a:ext cx="7022222" cy="2336508"/>
          </a:xfrm>
          <a:prstGeom prst="rect">
            <a:avLst/>
          </a:prstGeom>
        </p:spPr>
      </p:pic>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0.277 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3.61 g/L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0.544 g/L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0.155 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923330"/>
          </a:xfrm>
          <a:prstGeom prst="rect">
            <a:avLst/>
          </a:prstGeom>
          <a:noFill/>
        </p:spPr>
        <p:txBody>
          <a:bodyPr wrap="square" rtlCol="0">
            <a:spAutoFit/>
          </a:bodyPr>
          <a:lstStyle/>
          <a:p>
            <a:pPr>
              <a:buFont typeface="Arial"/>
              <a:buChar char="•"/>
            </a:pPr>
            <a:r>
              <a:rPr lang="en-US" dirty="0" smtClean="0"/>
              <a:t> The volume of 1.00 mole of hydrogen bromide gas at STP is 22.4 Liters.  The gram-formula mass of hydrogen bromide is 80.9 grams/mole.  What is the density of </a:t>
            </a:r>
            <a:r>
              <a:rPr lang="en-US" dirty="0" err="1" smtClean="0"/>
              <a:t>HBr</a:t>
            </a:r>
            <a:r>
              <a:rPr lang="en-US" dirty="0" smtClean="0"/>
              <a:t> at STP?</a:t>
            </a:r>
            <a:endParaRPr lang="en-US" dirty="0"/>
          </a:p>
        </p:txBody>
      </p:sp>
      <p:pic>
        <p:nvPicPr>
          <p:cNvPr id="9" name="Picture 8" descr="1:06-61.png"/>
          <p:cNvPicPr>
            <a:picLocks noChangeAspect="1"/>
          </p:cNvPicPr>
          <p:nvPr/>
        </p:nvPicPr>
        <p:blipFill>
          <a:blip r:embed="rId2"/>
          <a:stretch>
            <a:fillRect/>
          </a:stretch>
        </p:blipFill>
        <p:spPr>
          <a:xfrm>
            <a:off x="1060889" y="381000"/>
            <a:ext cx="7022222" cy="2336508"/>
          </a:xfrm>
          <a:prstGeom prst="rect">
            <a:avLst/>
          </a:prstGeom>
        </p:spPr>
      </p:pic>
      <p:sp>
        <p:nvSpPr>
          <p:cNvPr id="7" name="TextBox 6"/>
          <p:cNvSpPr txBox="1">
            <a:spLocks noChangeArrowheads="1"/>
          </p:cNvSpPr>
          <p:nvPr/>
        </p:nvSpPr>
        <p:spPr bwMode="auto">
          <a:xfrm>
            <a:off x="6616700" y="5410200"/>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HCl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HBr</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HI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279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646331"/>
          </a:xfrm>
          <a:prstGeom prst="rect">
            <a:avLst/>
          </a:prstGeom>
          <a:noFill/>
        </p:spPr>
        <p:txBody>
          <a:bodyPr wrap="square" rtlCol="0">
            <a:spAutoFit/>
          </a:bodyPr>
          <a:lstStyle/>
          <a:p>
            <a:pPr>
              <a:buFont typeface="Arial"/>
              <a:buChar char="•"/>
            </a:pPr>
            <a:r>
              <a:rPr lang="en-US" dirty="0" smtClean="0"/>
              <a:t> Which of the four molecular substances shows the greatest intermolecular forces of attraction?</a:t>
            </a:r>
            <a:endParaRPr lang="en-US" dirty="0"/>
          </a:p>
        </p:txBody>
      </p:sp>
      <p:pic>
        <p:nvPicPr>
          <p:cNvPr id="9" name="Picture 8" descr="1:06-61.png"/>
          <p:cNvPicPr>
            <a:picLocks noChangeAspect="1"/>
          </p:cNvPicPr>
          <p:nvPr/>
        </p:nvPicPr>
        <p:blipFill>
          <a:blip r:embed="rId2"/>
          <a:stretch>
            <a:fillRect/>
          </a:stretch>
        </p:blipFill>
        <p:spPr>
          <a:xfrm>
            <a:off x="1060889" y="381000"/>
            <a:ext cx="7022222" cy="233650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Each interval on the axis labeled “Potential Energy (kJ)” represents 40 kilojoules.  What is the heat of reaction?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-120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-40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+40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+160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2"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43023" name="TextBox 9"/>
          <p:cNvSpPr txBox="1">
            <a:spLocks noChangeArrowheads="1"/>
          </p:cNvSpPr>
          <p:nvPr/>
        </p:nvSpPr>
        <p:spPr bwMode="auto">
          <a:xfrm>
            <a:off x="685800" y="3135313"/>
            <a:ext cx="6618288"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The potential energy diagram for a chemical reaction is shown above:</a:t>
            </a:r>
          </a:p>
        </p:txBody>
      </p:sp>
      <p:pic>
        <p:nvPicPr>
          <p:cNvPr id="43024" name="Picture 7" descr="8:08 44.png"/>
          <p:cNvPicPr>
            <a:picLocks noChangeAspect="1"/>
          </p:cNvPicPr>
          <p:nvPr/>
        </p:nvPicPr>
        <p:blipFill>
          <a:blip r:embed="rId2"/>
          <a:srcRect/>
          <a:stretch>
            <a:fillRect/>
          </a:stretch>
        </p:blipFill>
        <p:spPr bwMode="auto">
          <a:xfrm>
            <a:off x="2273300" y="152400"/>
            <a:ext cx="4051300" cy="29210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EE0BEB10-3D98-ED42-9834-695CBC4D8E46}" type="slidenum">
              <a:rPr lang="en-US"/>
              <a:pPr>
                <a:defRPr/>
              </a:pPr>
              <a:t>28</a:t>
            </a:fld>
            <a:endParaRPr lang="en-US"/>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HCl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HBr</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HI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646331"/>
          </a:xfrm>
          <a:prstGeom prst="rect">
            <a:avLst/>
          </a:prstGeom>
          <a:noFill/>
        </p:spPr>
        <p:txBody>
          <a:bodyPr wrap="square" rtlCol="0">
            <a:spAutoFit/>
          </a:bodyPr>
          <a:lstStyle/>
          <a:p>
            <a:pPr>
              <a:buFont typeface="Arial"/>
              <a:buChar char="•"/>
            </a:pPr>
            <a:r>
              <a:rPr lang="en-US" dirty="0" smtClean="0"/>
              <a:t> Which of the four molecular substances shows the greatest intermolecular forces of attraction?</a:t>
            </a:r>
            <a:endParaRPr lang="en-US" dirty="0"/>
          </a:p>
        </p:txBody>
      </p:sp>
      <p:pic>
        <p:nvPicPr>
          <p:cNvPr id="9" name="Picture 8" descr="1:06-61.png"/>
          <p:cNvPicPr>
            <a:picLocks noChangeAspect="1"/>
          </p:cNvPicPr>
          <p:nvPr/>
        </p:nvPicPr>
        <p:blipFill>
          <a:blip r:embed="rId2"/>
          <a:stretch>
            <a:fillRect/>
          </a:stretch>
        </p:blipFill>
        <p:spPr>
          <a:xfrm>
            <a:off x="1060889" y="381000"/>
            <a:ext cx="7022222" cy="2336508"/>
          </a:xfrm>
          <a:prstGeom prst="rect">
            <a:avLst/>
          </a:prstGeom>
        </p:spPr>
      </p:pic>
      <p:sp>
        <p:nvSpPr>
          <p:cNvPr id="7" name="TextBox 6"/>
          <p:cNvSpPr txBox="1">
            <a:spLocks noChangeArrowheads="1"/>
          </p:cNvSpPr>
          <p:nvPr/>
        </p:nvSpPr>
        <p:spPr bwMode="auto">
          <a:xfrm>
            <a:off x="6616700" y="6019800"/>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110°C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50°C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165°C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15°C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369332"/>
          </a:xfrm>
          <a:prstGeom prst="rect">
            <a:avLst/>
          </a:prstGeom>
          <a:noFill/>
        </p:spPr>
        <p:txBody>
          <a:bodyPr wrap="square" rtlCol="0">
            <a:spAutoFit/>
          </a:bodyPr>
          <a:lstStyle/>
          <a:p>
            <a:pPr>
              <a:buFont typeface="Arial"/>
              <a:buChar char="•"/>
            </a:pPr>
            <a:r>
              <a:rPr lang="en-US" dirty="0" smtClean="0"/>
              <a:t> What is the melting point of this substance?</a:t>
            </a:r>
            <a:endParaRPr lang="en-US" dirty="0"/>
          </a:p>
        </p:txBody>
      </p:sp>
      <p:sp>
        <p:nvSpPr>
          <p:cNvPr id="7" name="TextBox 6"/>
          <p:cNvSpPr txBox="1">
            <a:spLocks noChangeArrowheads="1"/>
          </p:cNvSpPr>
          <p:nvPr/>
        </p:nvSpPr>
        <p:spPr bwMode="auto">
          <a:xfrm>
            <a:off x="6616700" y="5410200"/>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pic>
        <p:nvPicPr>
          <p:cNvPr id="8" name="Picture 7" descr="1:06-66.png"/>
          <p:cNvPicPr>
            <a:picLocks noChangeAspect="1"/>
          </p:cNvPicPr>
          <p:nvPr/>
        </p:nvPicPr>
        <p:blipFill>
          <a:blip r:embed="rId2"/>
          <a:stretch>
            <a:fillRect/>
          </a:stretch>
        </p:blipFill>
        <p:spPr>
          <a:xfrm>
            <a:off x="2102159" y="152400"/>
            <a:ext cx="4939682" cy="3339682"/>
          </a:xfrm>
          <a:prstGeom prst="rect">
            <a:avLst/>
          </a:prstGeom>
        </p:spPr>
      </p:pic>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37972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CD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369332"/>
          </a:xfrm>
          <a:prstGeom prst="rect">
            <a:avLst/>
          </a:prstGeom>
          <a:noFill/>
        </p:spPr>
        <p:txBody>
          <a:bodyPr wrap="square" rtlCol="0">
            <a:spAutoFit/>
          </a:bodyPr>
          <a:lstStyle/>
          <a:p>
            <a:pPr>
              <a:buFont typeface="Arial"/>
              <a:buChar char="•"/>
            </a:pPr>
            <a:r>
              <a:rPr lang="en-US" dirty="0" smtClean="0"/>
              <a:t> Which segment of this graph represents the gas phase only?</a:t>
            </a:r>
            <a:endParaRPr lang="en-US" dirty="0"/>
          </a:p>
        </p:txBody>
      </p:sp>
      <p:pic>
        <p:nvPicPr>
          <p:cNvPr id="8" name="Picture 7" descr="1:06-66.png"/>
          <p:cNvPicPr>
            <a:picLocks noChangeAspect="1"/>
          </p:cNvPicPr>
          <p:nvPr/>
        </p:nvPicPr>
        <p:blipFill>
          <a:blip r:embed="rId2"/>
          <a:stretch>
            <a:fillRect/>
          </a:stretch>
        </p:blipFill>
        <p:spPr>
          <a:xfrm>
            <a:off x="2102159" y="152400"/>
            <a:ext cx="4939682" cy="3339682"/>
          </a:xfrm>
          <a:prstGeom prst="rect">
            <a:avLst/>
          </a:prstGeom>
        </p:spPr>
      </p:pic>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CD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369332"/>
          </a:xfrm>
          <a:prstGeom prst="rect">
            <a:avLst/>
          </a:prstGeom>
          <a:noFill/>
        </p:spPr>
        <p:txBody>
          <a:bodyPr wrap="square" rtlCol="0">
            <a:spAutoFit/>
          </a:bodyPr>
          <a:lstStyle/>
          <a:p>
            <a:pPr>
              <a:buFont typeface="Arial"/>
              <a:buChar char="•"/>
            </a:pPr>
            <a:r>
              <a:rPr lang="en-US" dirty="0" smtClean="0"/>
              <a:t> Which segment of this graph represents the gas phase only?</a:t>
            </a:r>
            <a:endParaRPr lang="en-US" dirty="0"/>
          </a:p>
        </p:txBody>
      </p:sp>
      <p:pic>
        <p:nvPicPr>
          <p:cNvPr id="8" name="Picture 7" descr="1:06-66.png"/>
          <p:cNvPicPr>
            <a:picLocks noChangeAspect="1"/>
          </p:cNvPicPr>
          <p:nvPr/>
        </p:nvPicPr>
        <p:blipFill>
          <a:blip r:embed="rId2"/>
          <a:stretch>
            <a:fillRect/>
          </a:stretch>
        </p:blipFill>
        <p:spPr>
          <a:xfrm>
            <a:off x="2102159" y="152400"/>
            <a:ext cx="4939682" cy="3339682"/>
          </a:xfrm>
          <a:prstGeom prst="rect">
            <a:avLst/>
          </a:prstGeom>
        </p:spPr>
      </p:pic>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CD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33800"/>
            <a:ext cx="8077200" cy="369332"/>
          </a:xfrm>
          <a:prstGeom prst="rect">
            <a:avLst/>
          </a:prstGeom>
          <a:noFill/>
        </p:spPr>
        <p:txBody>
          <a:bodyPr wrap="square" rtlCol="0">
            <a:spAutoFit/>
          </a:bodyPr>
          <a:lstStyle/>
          <a:p>
            <a:pPr>
              <a:buFont typeface="Arial"/>
              <a:buChar char="•"/>
            </a:pPr>
            <a:r>
              <a:rPr lang="en-US" dirty="0" smtClean="0"/>
              <a:t> Which segment of this graph represents the gas phase only?</a:t>
            </a:r>
            <a:endParaRPr lang="en-US" dirty="0"/>
          </a:p>
        </p:txBody>
      </p:sp>
      <p:pic>
        <p:nvPicPr>
          <p:cNvPr id="8" name="Picture 7" descr="1:06-66.png"/>
          <p:cNvPicPr>
            <a:picLocks noChangeAspect="1"/>
          </p:cNvPicPr>
          <p:nvPr/>
        </p:nvPicPr>
        <p:blipFill>
          <a:blip r:embed="rId2"/>
          <a:stretch>
            <a:fillRect/>
          </a:stretch>
        </p:blipFill>
        <p:spPr>
          <a:xfrm>
            <a:off x="2102159" y="152400"/>
            <a:ext cx="4939682" cy="3339682"/>
          </a:xfrm>
          <a:prstGeom prst="rect">
            <a:avLst/>
          </a:prstGeom>
        </p:spPr>
      </p:pic>
      <p:sp>
        <p:nvSpPr>
          <p:cNvPr id="7" name="TextBox 6"/>
          <p:cNvSpPr txBox="1">
            <a:spLocks noChangeArrowheads="1"/>
          </p:cNvSpPr>
          <p:nvPr/>
        </p:nvSpPr>
        <p:spPr bwMode="auto">
          <a:xfrm>
            <a:off x="6616700" y="5802312"/>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 and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SO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SO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8077200" cy="369332"/>
          </a:xfrm>
          <a:prstGeom prst="rect">
            <a:avLst/>
          </a:prstGeom>
          <a:noFill/>
        </p:spPr>
        <p:txBody>
          <a:bodyPr wrap="square" rtlCol="0">
            <a:spAutoFit/>
          </a:bodyPr>
          <a:lstStyle/>
          <a:p>
            <a:pPr>
              <a:buFont typeface="Arial"/>
              <a:buChar char="•"/>
            </a:pPr>
            <a:r>
              <a:rPr lang="en-US" dirty="0" smtClean="0"/>
              <a:t> What particles allow the electric to flow?</a:t>
            </a:r>
            <a:endParaRPr lang="en-US" dirty="0"/>
          </a:p>
        </p:txBody>
      </p:sp>
      <p:pic>
        <p:nvPicPr>
          <p:cNvPr id="9" name="Picture 8" descr="1:06-84.png"/>
          <p:cNvPicPr>
            <a:picLocks noChangeAspect="1"/>
          </p:cNvPicPr>
          <p:nvPr/>
        </p:nvPicPr>
        <p:blipFill>
          <a:blip r:embed="rId2"/>
          <a:stretch>
            <a:fillRect/>
          </a:stretch>
        </p:blipFill>
        <p:spPr>
          <a:xfrm>
            <a:off x="1251365" y="38572"/>
            <a:ext cx="6641270" cy="3771428"/>
          </a:xfrm>
          <a:prstGeom prst="rect">
            <a:avLst/>
          </a:prstGeom>
        </p:spPr>
      </p:pic>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 and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H</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O</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SO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SO</a:t>
                      </a:r>
                      <a:r>
                        <a:rPr kumimoji="0" lang="en-US" sz="1800" b="0" i="0" u="none" strike="noStrike" cap="none" normalizeH="0" baseline="-2500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8077200" cy="369332"/>
          </a:xfrm>
          <a:prstGeom prst="rect">
            <a:avLst/>
          </a:prstGeom>
          <a:noFill/>
        </p:spPr>
        <p:txBody>
          <a:bodyPr wrap="square" rtlCol="0">
            <a:spAutoFit/>
          </a:bodyPr>
          <a:lstStyle/>
          <a:p>
            <a:pPr>
              <a:buFont typeface="Arial"/>
              <a:buChar char="•"/>
            </a:pPr>
            <a:r>
              <a:rPr lang="en-US" dirty="0" smtClean="0"/>
              <a:t> What particles allow the electric to flow?</a:t>
            </a:r>
            <a:endParaRPr lang="en-US" dirty="0"/>
          </a:p>
        </p:txBody>
      </p:sp>
      <p:pic>
        <p:nvPicPr>
          <p:cNvPr id="9" name="Picture 8" descr="1:06-84.png"/>
          <p:cNvPicPr>
            <a:picLocks noChangeAspect="1"/>
          </p:cNvPicPr>
          <p:nvPr/>
        </p:nvPicPr>
        <p:blipFill>
          <a:blip r:embed="rId2"/>
          <a:stretch>
            <a:fillRect/>
          </a:stretch>
        </p:blipFill>
        <p:spPr>
          <a:xfrm>
            <a:off x="1251365" y="38572"/>
            <a:ext cx="6641270" cy="3771428"/>
          </a:xfrm>
          <a:prstGeom prst="rect">
            <a:avLst/>
          </a:prstGeom>
        </p:spPr>
      </p:pic>
      <p:sp>
        <p:nvSpPr>
          <p:cNvPr id="7" name="TextBox 6"/>
          <p:cNvSpPr txBox="1">
            <a:spLocks noChangeArrowheads="1"/>
          </p:cNvSpPr>
          <p:nvPr/>
        </p:nvSpPr>
        <p:spPr bwMode="auto">
          <a:xfrm>
            <a:off x="3048000" y="5802312"/>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562600" y="1875472"/>
            <a:ext cx="3429000" cy="1477328"/>
          </a:xfrm>
          <a:prstGeom prst="rect">
            <a:avLst/>
          </a:prstGeom>
          <a:noFill/>
        </p:spPr>
        <p:txBody>
          <a:bodyPr wrap="square" rtlCol="0">
            <a:spAutoFit/>
          </a:bodyPr>
          <a:lstStyle/>
          <a:p>
            <a:pPr>
              <a:buFont typeface="Arial"/>
              <a:buChar char="•"/>
            </a:pPr>
            <a:r>
              <a:rPr lang="en-US" dirty="0" smtClean="0"/>
              <a:t> The empirical formula of a compound is CH</a:t>
            </a:r>
            <a:r>
              <a:rPr lang="en-US" baseline="-25000" dirty="0" smtClean="0"/>
              <a:t>2</a:t>
            </a:r>
            <a:r>
              <a:rPr lang="en-US" dirty="0" smtClean="0"/>
              <a:t>.  Which molecular formula is correctly paired with a structural formula for this compound?</a:t>
            </a:r>
            <a:endParaRPr lang="en-US" dirty="0"/>
          </a:p>
        </p:txBody>
      </p:sp>
      <p:pic>
        <p:nvPicPr>
          <p:cNvPr id="8" name="Picture 7" descr="1:03-13.png"/>
          <p:cNvPicPr>
            <a:picLocks noChangeAspect="1"/>
          </p:cNvPicPr>
          <p:nvPr/>
        </p:nvPicPr>
        <p:blipFill>
          <a:blip r:embed="rId2"/>
          <a:stretch>
            <a:fillRect/>
          </a:stretch>
        </p:blipFill>
        <p:spPr>
          <a:xfrm>
            <a:off x="1752600" y="76200"/>
            <a:ext cx="3425527" cy="4876800"/>
          </a:xfrm>
          <a:prstGeom prst="rect">
            <a:avLst/>
          </a:prstGeom>
        </p:spPr>
      </p:pic>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562600" y="1875472"/>
            <a:ext cx="3429000" cy="1477328"/>
          </a:xfrm>
          <a:prstGeom prst="rect">
            <a:avLst/>
          </a:prstGeom>
          <a:noFill/>
        </p:spPr>
        <p:txBody>
          <a:bodyPr wrap="square" rtlCol="0">
            <a:spAutoFit/>
          </a:bodyPr>
          <a:lstStyle/>
          <a:p>
            <a:pPr>
              <a:buFont typeface="Arial"/>
              <a:buChar char="•"/>
            </a:pPr>
            <a:r>
              <a:rPr lang="en-US" dirty="0" smtClean="0"/>
              <a:t> The empirical formula of a compound is CH</a:t>
            </a:r>
            <a:r>
              <a:rPr lang="en-US" baseline="-25000" dirty="0" smtClean="0"/>
              <a:t>2</a:t>
            </a:r>
            <a:r>
              <a:rPr lang="en-US" dirty="0" smtClean="0"/>
              <a:t>.  Which molecular formula is correctly paired with a structural formula for this compound?</a:t>
            </a:r>
            <a:endParaRPr lang="en-US" dirty="0"/>
          </a:p>
        </p:txBody>
      </p:sp>
      <p:pic>
        <p:nvPicPr>
          <p:cNvPr id="8" name="Picture 7" descr="1:03-13.png"/>
          <p:cNvPicPr>
            <a:picLocks noChangeAspect="1"/>
          </p:cNvPicPr>
          <p:nvPr/>
        </p:nvPicPr>
        <p:blipFill>
          <a:blip r:embed="rId2"/>
          <a:stretch>
            <a:fillRect/>
          </a:stretch>
        </p:blipFill>
        <p:spPr>
          <a:xfrm>
            <a:off x="1752600" y="76200"/>
            <a:ext cx="3425527" cy="4876800"/>
          </a:xfrm>
          <a:prstGeom prst="rect">
            <a:avLst/>
          </a:prstGeom>
        </p:spPr>
      </p:pic>
      <p:sp>
        <p:nvSpPr>
          <p:cNvPr id="7" name="TextBox 6"/>
          <p:cNvSpPr txBox="1">
            <a:spLocks noChangeArrowheads="1"/>
          </p:cNvSpPr>
          <p:nvPr/>
        </p:nvSpPr>
        <p:spPr bwMode="auto">
          <a:xfrm>
            <a:off x="6235700" y="5257800"/>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8016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Fluoride ion, which is smaller in radius than a fluorine atom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Fluoride ion, which is larger I radius that a fluorine atom</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Fluorine atom, which is smaller in radius than a fluoride 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Fluorine atom, which is larger in radius than a fluoride 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289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52800"/>
            <a:ext cx="8077200" cy="369332"/>
          </a:xfrm>
          <a:prstGeom prst="rect">
            <a:avLst/>
          </a:prstGeom>
          <a:noFill/>
        </p:spPr>
        <p:txBody>
          <a:bodyPr wrap="square" rtlCol="0">
            <a:spAutoFit/>
          </a:bodyPr>
          <a:lstStyle/>
          <a:p>
            <a:pPr>
              <a:buFont typeface="Arial"/>
              <a:buChar char="•"/>
            </a:pPr>
            <a:r>
              <a:rPr lang="en-US" dirty="0" smtClean="0"/>
              <a:t> Given the equation above, this equation represents the formation of a</a:t>
            </a:r>
            <a:endParaRPr lang="en-US" dirty="0"/>
          </a:p>
        </p:txBody>
      </p:sp>
      <p:pic>
        <p:nvPicPr>
          <p:cNvPr id="9" name="Picture 8" descr="1:03-14.png"/>
          <p:cNvPicPr>
            <a:picLocks noChangeAspect="1"/>
          </p:cNvPicPr>
          <p:nvPr/>
        </p:nvPicPr>
        <p:blipFill>
          <a:blip r:embed="rId2"/>
          <a:stretch>
            <a:fillRect/>
          </a:stretch>
        </p:blipFill>
        <p:spPr>
          <a:xfrm>
            <a:off x="2286000" y="1295400"/>
            <a:ext cx="4611413" cy="1143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Each interval on the axis labeled “Potential Energy (kJ)” represents 40 kilojoules.  What is the heat of reaction?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-120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-40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+40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+160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46"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44047" name="TextBox 9"/>
          <p:cNvSpPr txBox="1">
            <a:spLocks noChangeArrowheads="1"/>
          </p:cNvSpPr>
          <p:nvPr/>
        </p:nvSpPr>
        <p:spPr bwMode="auto">
          <a:xfrm>
            <a:off x="685800" y="3135313"/>
            <a:ext cx="6618288"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The potential energy diagram for a chemical reaction is shown above:</a:t>
            </a:r>
          </a:p>
        </p:txBody>
      </p:sp>
      <p:sp>
        <p:nvSpPr>
          <p:cNvPr id="44048" name="TextBox 6"/>
          <p:cNvSpPr txBox="1">
            <a:spLocks noChangeArrowheads="1"/>
          </p:cNvSpPr>
          <p:nvPr/>
        </p:nvSpPr>
        <p:spPr bwMode="auto">
          <a:xfrm>
            <a:off x="28194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44049" name="Picture 7" descr="8:08 44.png"/>
          <p:cNvPicPr>
            <a:picLocks noChangeAspect="1"/>
          </p:cNvPicPr>
          <p:nvPr/>
        </p:nvPicPr>
        <p:blipFill>
          <a:blip r:embed="rId2"/>
          <a:srcRect/>
          <a:stretch>
            <a:fillRect/>
          </a:stretch>
        </p:blipFill>
        <p:spPr bwMode="auto">
          <a:xfrm>
            <a:off x="2273300" y="152400"/>
            <a:ext cx="4051300" cy="29210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9C4CF3CE-8741-7546-8069-A1942AFB7046}" type="slidenum">
              <a:rPr lang="en-US"/>
              <a:pPr>
                <a:defRPr/>
              </a:pPr>
              <a:t>29</a:t>
            </a:fld>
            <a:endParaRPr lang="en-US"/>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8016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Fluoride ion, which is smaller in radius than a fluorine atom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Fluoride ion, which is larger in radius that a fluorine atom</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Fluorine atom, which is smaller in radius than a fluoride 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Fluorine atom, which is larger in radius than a fluoride 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52800"/>
            <a:ext cx="8077200" cy="369332"/>
          </a:xfrm>
          <a:prstGeom prst="rect">
            <a:avLst/>
          </a:prstGeom>
          <a:noFill/>
        </p:spPr>
        <p:txBody>
          <a:bodyPr wrap="square" rtlCol="0">
            <a:spAutoFit/>
          </a:bodyPr>
          <a:lstStyle/>
          <a:p>
            <a:pPr>
              <a:buFont typeface="Arial"/>
              <a:buChar char="•"/>
            </a:pPr>
            <a:r>
              <a:rPr lang="en-US" dirty="0" smtClean="0"/>
              <a:t> Given the equation above, this equation represents the formation of a</a:t>
            </a:r>
            <a:endParaRPr lang="en-US" dirty="0"/>
          </a:p>
        </p:txBody>
      </p:sp>
      <p:pic>
        <p:nvPicPr>
          <p:cNvPr id="9" name="Picture 8" descr="1:03-14.png"/>
          <p:cNvPicPr>
            <a:picLocks noChangeAspect="1"/>
          </p:cNvPicPr>
          <p:nvPr/>
        </p:nvPicPr>
        <p:blipFill>
          <a:blip r:embed="rId2"/>
          <a:stretch>
            <a:fillRect/>
          </a:stretch>
        </p:blipFill>
        <p:spPr>
          <a:xfrm>
            <a:off x="2286000" y="1295400"/>
            <a:ext cx="4611413" cy="1143000"/>
          </a:xfrm>
          <a:prstGeom prst="rect">
            <a:avLst/>
          </a:prstGeom>
        </p:spPr>
      </p:pic>
      <p:sp>
        <p:nvSpPr>
          <p:cNvPr id="7" name="TextBox 6"/>
          <p:cNvSpPr txBox="1">
            <a:spLocks noChangeArrowheads="1"/>
          </p:cNvSpPr>
          <p:nvPr/>
        </p:nvSpPr>
        <p:spPr bwMode="auto">
          <a:xfrm>
            <a:off x="6769100" y="5421312"/>
            <a:ext cx="850900"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52800"/>
            <a:ext cx="8077200" cy="369332"/>
          </a:xfrm>
          <a:prstGeom prst="rect">
            <a:avLst/>
          </a:prstGeom>
          <a:noFill/>
        </p:spPr>
        <p:txBody>
          <a:bodyPr wrap="square" rtlCol="0">
            <a:spAutoFit/>
          </a:bodyPr>
          <a:lstStyle/>
          <a:p>
            <a:pPr>
              <a:buFont typeface="Arial"/>
              <a:buChar char="•"/>
            </a:pPr>
            <a:r>
              <a:rPr lang="en-US" dirty="0" smtClean="0"/>
              <a:t> Which compound has an isomer?</a:t>
            </a:r>
            <a:endParaRPr lang="en-US" dirty="0"/>
          </a:p>
        </p:txBody>
      </p:sp>
      <p:pic>
        <p:nvPicPr>
          <p:cNvPr id="8" name="Picture 7" descr="1:03-18.png"/>
          <p:cNvPicPr>
            <a:picLocks noChangeAspect="1"/>
          </p:cNvPicPr>
          <p:nvPr/>
        </p:nvPicPr>
        <p:blipFill>
          <a:blip r:embed="rId2"/>
          <a:stretch>
            <a:fillRect/>
          </a:stretch>
        </p:blipFill>
        <p:spPr>
          <a:xfrm>
            <a:off x="1676400" y="304800"/>
            <a:ext cx="5825266" cy="2895600"/>
          </a:xfrm>
          <a:prstGeom prst="rect">
            <a:avLst/>
          </a:prstGeom>
        </p:spPr>
      </p:pic>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52800"/>
            <a:ext cx="8077200" cy="369332"/>
          </a:xfrm>
          <a:prstGeom prst="rect">
            <a:avLst/>
          </a:prstGeom>
          <a:noFill/>
        </p:spPr>
        <p:txBody>
          <a:bodyPr wrap="square" rtlCol="0">
            <a:spAutoFit/>
          </a:bodyPr>
          <a:lstStyle/>
          <a:p>
            <a:pPr>
              <a:buFont typeface="Arial"/>
              <a:buChar char="•"/>
            </a:pPr>
            <a:r>
              <a:rPr lang="en-US" dirty="0" smtClean="0"/>
              <a:t> Which compound has an isomer?</a:t>
            </a:r>
            <a:endParaRPr lang="en-US" dirty="0"/>
          </a:p>
        </p:txBody>
      </p:sp>
      <p:sp>
        <p:nvSpPr>
          <p:cNvPr id="7" name="TextBox 6"/>
          <p:cNvSpPr txBox="1">
            <a:spLocks noChangeArrowheads="1"/>
          </p:cNvSpPr>
          <p:nvPr/>
        </p:nvSpPr>
        <p:spPr bwMode="auto">
          <a:xfrm>
            <a:off x="67691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pic>
        <p:nvPicPr>
          <p:cNvPr id="8" name="Picture 7" descr="1:03-18.png"/>
          <p:cNvPicPr>
            <a:picLocks noChangeAspect="1"/>
          </p:cNvPicPr>
          <p:nvPr/>
        </p:nvPicPr>
        <p:blipFill>
          <a:blip r:embed="rId2"/>
          <a:stretch>
            <a:fillRect/>
          </a:stretch>
        </p:blipFill>
        <p:spPr>
          <a:xfrm>
            <a:off x="1676400" y="304800"/>
            <a:ext cx="5825266" cy="2895600"/>
          </a:xfrm>
          <a:prstGeom prst="rect">
            <a:avLst/>
          </a:prstGeom>
        </p:spPr>
      </p:pic>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52800"/>
            <a:ext cx="8077200" cy="369332"/>
          </a:xfrm>
          <a:prstGeom prst="rect">
            <a:avLst/>
          </a:prstGeom>
          <a:noFill/>
        </p:spPr>
        <p:txBody>
          <a:bodyPr wrap="square" rtlCol="0">
            <a:spAutoFit/>
          </a:bodyPr>
          <a:lstStyle/>
          <a:p>
            <a:pPr>
              <a:buFont typeface="Arial"/>
              <a:buChar char="•"/>
            </a:pPr>
            <a:r>
              <a:rPr lang="en-US" dirty="0" smtClean="0"/>
              <a:t> Which of the above equations is an example of artificial transmutation?</a:t>
            </a:r>
            <a:endParaRPr lang="en-US" dirty="0"/>
          </a:p>
        </p:txBody>
      </p:sp>
      <p:pic>
        <p:nvPicPr>
          <p:cNvPr id="9" name="Picture 8" descr="1:03-29.png"/>
          <p:cNvPicPr>
            <a:picLocks noChangeAspect="1"/>
          </p:cNvPicPr>
          <p:nvPr/>
        </p:nvPicPr>
        <p:blipFill>
          <a:blip r:embed="rId2"/>
          <a:stretch>
            <a:fillRect/>
          </a:stretch>
        </p:blipFill>
        <p:spPr>
          <a:xfrm>
            <a:off x="1219200" y="762000"/>
            <a:ext cx="6759919" cy="2133600"/>
          </a:xfrm>
          <a:prstGeom prst="rect">
            <a:avLst/>
          </a:prstGeom>
        </p:spPr>
      </p:pic>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52800"/>
            <a:ext cx="8077200" cy="369332"/>
          </a:xfrm>
          <a:prstGeom prst="rect">
            <a:avLst/>
          </a:prstGeom>
          <a:noFill/>
        </p:spPr>
        <p:txBody>
          <a:bodyPr wrap="square" rtlCol="0">
            <a:spAutoFit/>
          </a:bodyPr>
          <a:lstStyle/>
          <a:p>
            <a:pPr>
              <a:buFont typeface="Arial"/>
              <a:buChar char="•"/>
            </a:pPr>
            <a:r>
              <a:rPr lang="en-US" dirty="0" smtClean="0"/>
              <a:t> Which of the above equations is an example of artificial transmutation?</a:t>
            </a:r>
            <a:endParaRPr lang="en-US" dirty="0"/>
          </a:p>
        </p:txBody>
      </p:sp>
      <p:pic>
        <p:nvPicPr>
          <p:cNvPr id="9" name="Picture 8" descr="1:03-29.png"/>
          <p:cNvPicPr>
            <a:picLocks noChangeAspect="1"/>
          </p:cNvPicPr>
          <p:nvPr/>
        </p:nvPicPr>
        <p:blipFill>
          <a:blip r:embed="rId2"/>
          <a:stretch>
            <a:fillRect/>
          </a:stretch>
        </p:blipFill>
        <p:spPr>
          <a:xfrm>
            <a:off x="1219200" y="762000"/>
            <a:ext cx="6759919" cy="2133600"/>
          </a:xfrm>
          <a:prstGeom prst="rect">
            <a:avLst/>
          </a:prstGeom>
        </p:spPr>
      </p:pic>
      <p:sp>
        <p:nvSpPr>
          <p:cNvPr id="7" name="TextBox 6"/>
          <p:cNvSpPr txBox="1">
            <a:spLocks noChangeArrowheads="1"/>
          </p:cNvSpPr>
          <p:nvPr/>
        </p:nvSpPr>
        <p:spPr bwMode="auto">
          <a:xfrm>
            <a:off x="3048000" y="52578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B,A,C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C,B,A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52800"/>
            <a:ext cx="8077200" cy="646331"/>
          </a:xfrm>
          <a:prstGeom prst="rect">
            <a:avLst/>
          </a:prstGeom>
          <a:noFill/>
        </p:spPr>
        <p:txBody>
          <a:bodyPr wrap="square" rtlCol="0">
            <a:spAutoFit/>
          </a:bodyPr>
          <a:lstStyle/>
          <a:p>
            <a:pPr>
              <a:buFont typeface="Arial"/>
              <a:buChar char="•"/>
            </a:pPr>
            <a:r>
              <a:rPr lang="en-US" dirty="0" smtClean="0"/>
              <a:t> Given the solutions above, which list has the solutions placed in order of increasing H</a:t>
            </a:r>
            <a:r>
              <a:rPr lang="en-US" baseline="30000" dirty="0" smtClean="0"/>
              <a:t>+</a:t>
            </a:r>
            <a:r>
              <a:rPr lang="en-US" dirty="0" smtClean="0"/>
              <a:t> concentration?</a:t>
            </a:r>
            <a:endParaRPr lang="en-US" dirty="0"/>
          </a:p>
        </p:txBody>
      </p:sp>
      <p:pic>
        <p:nvPicPr>
          <p:cNvPr id="8" name="Picture 7" descr="1:03-32.png"/>
          <p:cNvPicPr>
            <a:picLocks noChangeAspect="1"/>
          </p:cNvPicPr>
          <p:nvPr/>
        </p:nvPicPr>
        <p:blipFill>
          <a:blip r:embed="rId2"/>
          <a:stretch>
            <a:fillRect/>
          </a:stretch>
        </p:blipFill>
        <p:spPr>
          <a:xfrm>
            <a:off x="2743200" y="1066800"/>
            <a:ext cx="3601328" cy="1219200"/>
          </a:xfrm>
          <a:prstGeom prst="rect">
            <a:avLst/>
          </a:prstGeom>
        </p:spPr>
      </p:pic>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B,A,C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C,B,A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52800"/>
            <a:ext cx="8077200" cy="646331"/>
          </a:xfrm>
          <a:prstGeom prst="rect">
            <a:avLst/>
          </a:prstGeom>
          <a:noFill/>
        </p:spPr>
        <p:txBody>
          <a:bodyPr wrap="square" rtlCol="0">
            <a:spAutoFit/>
          </a:bodyPr>
          <a:lstStyle/>
          <a:p>
            <a:pPr>
              <a:buFont typeface="Arial"/>
              <a:buChar char="•"/>
            </a:pPr>
            <a:r>
              <a:rPr lang="en-US" dirty="0" smtClean="0"/>
              <a:t> Given the solutions above, which list has the solutions placed in order of increasing H</a:t>
            </a:r>
            <a:r>
              <a:rPr lang="en-US" baseline="30000" dirty="0" smtClean="0"/>
              <a:t>+</a:t>
            </a:r>
            <a:r>
              <a:rPr lang="en-US" dirty="0" smtClean="0"/>
              <a:t> concentration?</a:t>
            </a:r>
            <a:endParaRPr lang="en-US" dirty="0"/>
          </a:p>
        </p:txBody>
      </p:sp>
      <p:pic>
        <p:nvPicPr>
          <p:cNvPr id="8" name="Picture 7" descr="1:03-32.png"/>
          <p:cNvPicPr>
            <a:picLocks noChangeAspect="1"/>
          </p:cNvPicPr>
          <p:nvPr/>
        </p:nvPicPr>
        <p:blipFill>
          <a:blip r:embed="rId2"/>
          <a:stretch>
            <a:fillRect/>
          </a:stretch>
        </p:blipFill>
        <p:spPr>
          <a:xfrm>
            <a:off x="2743200" y="1066800"/>
            <a:ext cx="3601328" cy="1219200"/>
          </a:xfrm>
          <a:prstGeom prst="rect">
            <a:avLst/>
          </a:prstGeom>
        </p:spPr>
      </p:pic>
      <p:sp>
        <p:nvSpPr>
          <p:cNvPr id="7" name="TextBox 6"/>
          <p:cNvSpPr txBox="1">
            <a:spLocks noChangeArrowheads="1"/>
          </p:cNvSpPr>
          <p:nvPr/>
        </p:nvSpPr>
        <p:spPr bwMode="auto">
          <a:xfrm>
            <a:off x="3048000" y="52578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952447" y="1923871"/>
            <a:ext cx="3658153" cy="1754327"/>
          </a:xfrm>
          <a:prstGeom prst="rect">
            <a:avLst/>
          </a:prstGeom>
          <a:noFill/>
        </p:spPr>
        <p:txBody>
          <a:bodyPr wrap="square" rtlCol="0">
            <a:spAutoFit/>
          </a:bodyPr>
          <a:lstStyle/>
          <a:p>
            <a:pPr>
              <a:buFont typeface="Arial"/>
              <a:buChar char="•"/>
            </a:pPr>
            <a:r>
              <a:rPr lang="en-US" dirty="0" smtClean="0"/>
              <a:t> Given the reaction:</a:t>
            </a:r>
          </a:p>
          <a:p>
            <a:r>
              <a:rPr lang="en-US" dirty="0" smtClean="0"/>
              <a:t>    </a:t>
            </a:r>
            <a:r>
              <a:rPr lang="en-US" dirty="0" err="1" smtClean="0"/>
              <a:t>S(s</a:t>
            </a:r>
            <a:r>
              <a:rPr lang="en-US" dirty="0" smtClean="0"/>
              <a:t>) + O</a:t>
            </a:r>
            <a:r>
              <a:rPr lang="en-US" baseline="-25000" dirty="0" smtClean="0"/>
              <a:t>2</a:t>
            </a:r>
            <a:r>
              <a:rPr lang="en-US" dirty="0" smtClean="0"/>
              <a:t>(g) -&gt; SO</a:t>
            </a:r>
            <a:r>
              <a:rPr lang="en-US" baseline="-25000" dirty="0" smtClean="0"/>
              <a:t>2</a:t>
            </a:r>
            <a:r>
              <a:rPr lang="en-US" dirty="0" smtClean="0"/>
              <a:t>(g) + energy</a:t>
            </a:r>
          </a:p>
          <a:p>
            <a:endParaRPr lang="en-US" dirty="0" smtClean="0"/>
          </a:p>
          <a:p>
            <a:r>
              <a:rPr lang="en-US" dirty="0" smtClean="0"/>
              <a:t>Which diagram best represents the potential energy changes for this reaction? </a:t>
            </a:r>
            <a:endParaRPr lang="en-US" dirty="0"/>
          </a:p>
        </p:txBody>
      </p:sp>
      <p:pic>
        <p:nvPicPr>
          <p:cNvPr id="9" name="Picture 8" descr="1:03-38.png"/>
          <p:cNvPicPr>
            <a:picLocks noChangeAspect="1"/>
          </p:cNvPicPr>
          <p:nvPr/>
        </p:nvPicPr>
        <p:blipFill>
          <a:blip r:embed="rId2"/>
          <a:stretch>
            <a:fillRect/>
          </a:stretch>
        </p:blipFill>
        <p:spPr>
          <a:xfrm>
            <a:off x="533400" y="305372"/>
            <a:ext cx="4419047" cy="4571428"/>
          </a:xfrm>
          <a:prstGeom prst="rect">
            <a:avLst/>
          </a:prstGeom>
        </p:spPr>
      </p:pic>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952447" y="1923871"/>
            <a:ext cx="3658153" cy="1754327"/>
          </a:xfrm>
          <a:prstGeom prst="rect">
            <a:avLst/>
          </a:prstGeom>
          <a:noFill/>
        </p:spPr>
        <p:txBody>
          <a:bodyPr wrap="square" rtlCol="0">
            <a:spAutoFit/>
          </a:bodyPr>
          <a:lstStyle/>
          <a:p>
            <a:pPr>
              <a:buFont typeface="Arial"/>
              <a:buChar char="•"/>
            </a:pPr>
            <a:r>
              <a:rPr lang="en-US" dirty="0" smtClean="0"/>
              <a:t> Given the reaction:</a:t>
            </a:r>
          </a:p>
          <a:p>
            <a:r>
              <a:rPr lang="en-US" dirty="0" smtClean="0"/>
              <a:t>    </a:t>
            </a:r>
            <a:r>
              <a:rPr lang="en-US" dirty="0" err="1" smtClean="0"/>
              <a:t>S(s</a:t>
            </a:r>
            <a:r>
              <a:rPr lang="en-US" dirty="0" smtClean="0"/>
              <a:t>) + O</a:t>
            </a:r>
            <a:r>
              <a:rPr lang="en-US" baseline="-25000" dirty="0" smtClean="0"/>
              <a:t>2</a:t>
            </a:r>
            <a:r>
              <a:rPr lang="en-US" dirty="0" smtClean="0"/>
              <a:t>(g) -&gt; SO</a:t>
            </a:r>
            <a:r>
              <a:rPr lang="en-US" baseline="-25000" dirty="0" smtClean="0"/>
              <a:t>2</a:t>
            </a:r>
            <a:r>
              <a:rPr lang="en-US" dirty="0" smtClean="0"/>
              <a:t>(g) + energy</a:t>
            </a:r>
          </a:p>
          <a:p>
            <a:endParaRPr lang="en-US" dirty="0" smtClean="0"/>
          </a:p>
          <a:p>
            <a:r>
              <a:rPr lang="en-US" dirty="0" smtClean="0"/>
              <a:t>Which diagram best represents the potential energy changes for this reaction? </a:t>
            </a:r>
            <a:endParaRPr lang="en-US" dirty="0"/>
          </a:p>
        </p:txBody>
      </p:sp>
      <p:pic>
        <p:nvPicPr>
          <p:cNvPr id="9" name="Picture 8" descr="1:03-38.png"/>
          <p:cNvPicPr>
            <a:picLocks noChangeAspect="1"/>
          </p:cNvPicPr>
          <p:nvPr/>
        </p:nvPicPr>
        <p:blipFill>
          <a:blip r:embed="rId2"/>
          <a:stretch>
            <a:fillRect/>
          </a:stretch>
        </p:blipFill>
        <p:spPr>
          <a:xfrm>
            <a:off x="533400" y="305372"/>
            <a:ext cx="4419047" cy="4571428"/>
          </a:xfrm>
          <a:prstGeom prst="rect">
            <a:avLst/>
          </a:prstGeom>
        </p:spPr>
      </p:pic>
      <p:sp>
        <p:nvSpPr>
          <p:cNvPr id="7" name="TextBox 6"/>
          <p:cNvSpPr txBox="1">
            <a:spLocks noChangeArrowheads="1"/>
          </p:cNvSpPr>
          <p:nvPr/>
        </p:nvSpPr>
        <p:spPr bwMode="auto">
          <a:xfrm>
            <a:off x="3048000" y="52578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598"/>
          <a:ext cx="8077200" cy="1539876"/>
        </p:xfrm>
        <a:graphic>
          <a:graphicData uri="http://schemas.openxmlformats.org/drawingml/2006/table">
            <a:tbl>
              <a:tblPr/>
              <a:tblGrid>
                <a:gridCol w="4038600"/>
                <a:gridCol w="4038600"/>
              </a:tblGrid>
              <a:tr h="769938">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Both solids contain only ionic bonds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Both solids contain only covalent bonds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Solid A contains only covalent bonds and solid B contains only ionic bonds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Solid A contains only ionic bonds and solid B contains only covalent bonds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299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43870"/>
            <a:ext cx="8077200" cy="923330"/>
          </a:xfrm>
          <a:prstGeom prst="rect">
            <a:avLst/>
          </a:prstGeom>
          <a:noFill/>
        </p:spPr>
        <p:txBody>
          <a:bodyPr wrap="square" rtlCol="0">
            <a:spAutoFit/>
          </a:bodyPr>
          <a:lstStyle/>
          <a:p>
            <a:pPr>
              <a:buFont typeface="Arial"/>
              <a:buChar char="•"/>
            </a:pPr>
            <a:r>
              <a:rPr lang="en-US" dirty="0" smtClean="0"/>
              <a:t> A chemist performs the same test on two homogeneous white crystalline solids, A and B.  The results are shown in the table above.  The results of these tests suggest that</a:t>
            </a:r>
            <a:endParaRPr lang="en-US" dirty="0"/>
          </a:p>
        </p:txBody>
      </p:sp>
      <p:pic>
        <p:nvPicPr>
          <p:cNvPr id="8" name="Picture 7" descr="1:03-39.png"/>
          <p:cNvPicPr>
            <a:picLocks noChangeAspect="1"/>
          </p:cNvPicPr>
          <p:nvPr/>
        </p:nvPicPr>
        <p:blipFill>
          <a:blip r:embed="rId2"/>
          <a:stretch>
            <a:fillRect/>
          </a:stretch>
        </p:blipFill>
        <p:spPr>
          <a:xfrm>
            <a:off x="1219619" y="381276"/>
            <a:ext cx="6704762" cy="22095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Content Placeholder 3" descr="SpectraQ.jpg"/>
          <p:cNvPicPr>
            <a:picLocks noGrp="1" noChangeAspect="1"/>
          </p:cNvPicPr>
          <p:nvPr>
            <p:ph idx="1"/>
          </p:nvPr>
        </p:nvPicPr>
        <p:blipFill>
          <a:blip r:embed="rId2"/>
          <a:srcRect t="-5782" b="-5782"/>
          <a:stretch>
            <a:fillRect/>
          </a:stretch>
        </p:blipFill>
        <p:spPr>
          <a:xfrm>
            <a:off x="1524000" y="0"/>
            <a:ext cx="5791200" cy="3184525"/>
          </a:xfrm>
        </p:spPr>
      </p:pic>
      <p:sp>
        <p:nvSpPr>
          <p:cNvPr id="17411" name="TextBox 4"/>
          <p:cNvSpPr txBox="1">
            <a:spLocks noChangeArrowheads="1"/>
          </p:cNvSpPr>
          <p:nvPr/>
        </p:nvSpPr>
        <p:spPr bwMode="auto">
          <a:xfrm>
            <a:off x="685800" y="3581400"/>
            <a:ext cx="7848600" cy="1200150"/>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diagram above represents the bright-line spectra of four elements and a bright-line spectrum produced by a mixture of two of these elements.</a:t>
            </a:r>
          </a:p>
          <a:p>
            <a:endParaRPr lang="en-US">
              <a:latin typeface="Calibri" pitchFamily="-111" charset="0"/>
            </a:endParaRPr>
          </a:p>
          <a:p>
            <a:pPr>
              <a:buFont typeface="Arial" pitchFamily="-111" charset="0"/>
              <a:buChar char="•"/>
            </a:pPr>
            <a:r>
              <a:rPr lang="en-US">
                <a:latin typeface="Calibri" pitchFamily="-111" charset="0"/>
              </a:rPr>
              <a:t> Which two elements are in this mixture?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Barium and hydrogen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Barium and lithium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Helium and hydrogen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Helium and lithium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3" name="TextBox 6"/>
          <p:cNvSpPr txBox="1">
            <a:spLocks noChangeArrowheads="1"/>
          </p:cNvSpPr>
          <p:nvPr/>
        </p:nvSpPr>
        <p:spPr bwMode="auto">
          <a:xfrm>
            <a:off x="70866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8" name="Slide Number Placeholder 7"/>
          <p:cNvSpPr>
            <a:spLocks noGrp="1"/>
          </p:cNvSpPr>
          <p:nvPr>
            <p:ph type="sldNum" sz="quarter" idx="12"/>
          </p:nvPr>
        </p:nvSpPr>
        <p:spPr/>
        <p:txBody>
          <a:bodyPr/>
          <a:lstStyle/>
          <a:p>
            <a:pPr>
              <a:defRPr/>
            </a:pPr>
            <a:fld id="{A9E988DA-5201-4B4D-A211-F34C5EE4DBC8}"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How many neutrons are in an atom of Cu-65?</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0"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45071" name="TextBox 9"/>
          <p:cNvSpPr txBox="1">
            <a:spLocks noChangeArrowheads="1"/>
          </p:cNvSpPr>
          <p:nvPr/>
        </p:nvSpPr>
        <p:spPr bwMode="auto">
          <a:xfrm>
            <a:off x="685800" y="3135313"/>
            <a:ext cx="5821363"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Base your answer on the table above for two isotopes of Cu:</a:t>
            </a:r>
          </a:p>
        </p:txBody>
      </p:sp>
      <p:pic>
        <p:nvPicPr>
          <p:cNvPr id="45072" name="Picture 8" descr="8:08 54-57.png"/>
          <p:cNvPicPr>
            <a:picLocks noChangeAspect="1"/>
          </p:cNvPicPr>
          <p:nvPr/>
        </p:nvPicPr>
        <p:blipFill>
          <a:blip r:embed="rId2"/>
          <a:srcRect/>
          <a:stretch>
            <a:fillRect/>
          </a:stretch>
        </p:blipFill>
        <p:spPr bwMode="auto">
          <a:xfrm>
            <a:off x="1828800" y="609600"/>
            <a:ext cx="5486400" cy="17907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8510E8F7-2F75-8E4C-B2D8-BF41C66C02EB}" type="slidenum">
              <a:rPr lang="en-US"/>
              <a:pPr>
                <a:defRPr/>
              </a:pPr>
              <a:t>30</a:t>
            </a:fld>
            <a:endParaRPr lang="en-US"/>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598"/>
          <a:ext cx="8077200" cy="1539876"/>
        </p:xfrm>
        <a:graphic>
          <a:graphicData uri="http://schemas.openxmlformats.org/drawingml/2006/table">
            <a:tbl>
              <a:tblPr/>
              <a:tblGrid>
                <a:gridCol w="4038600"/>
                <a:gridCol w="4038600"/>
              </a:tblGrid>
              <a:tr h="769938">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Both solids contain only ionic bonds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Both solids contain only covalent bonds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Solid A contains only covalent bonds and solid B contains only ionic bonds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Solid A contains only ionic bonds and solid B contains only covalent bonds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343870"/>
            <a:ext cx="8077200" cy="923330"/>
          </a:xfrm>
          <a:prstGeom prst="rect">
            <a:avLst/>
          </a:prstGeom>
          <a:noFill/>
        </p:spPr>
        <p:txBody>
          <a:bodyPr wrap="square" rtlCol="0">
            <a:spAutoFit/>
          </a:bodyPr>
          <a:lstStyle/>
          <a:p>
            <a:pPr>
              <a:buFont typeface="Arial"/>
              <a:buChar char="•"/>
            </a:pPr>
            <a:r>
              <a:rPr lang="en-US" dirty="0" smtClean="0"/>
              <a:t> A chemist performs the same test on two homogeneous white crystalline solids, A and B.  The results are shown in the table above.  The results of these tests suggest that</a:t>
            </a:r>
            <a:endParaRPr lang="en-US" dirty="0"/>
          </a:p>
        </p:txBody>
      </p:sp>
      <p:pic>
        <p:nvPicPr>
          <p:cNvPr id="8" name="Picture 7" descr="1:03-39.png"/>
          <p:cNvPicPr>
            <a:picLocks noChangeAspect="1"/>
          </p:cNvPicPr>
          <p:nvPr/>
        </p:nvPicPr>
        <p:blipFill>
          <a:blip r:embed="rId2"/>
          <a:stretch>
            <a:fillRect/>
          </a:stretch>
        </p:blipFill>
        <p:spPr>
          <a:xfrm>
            <a:off x="1219619" y="381276"/>
            <a:ext cx="6704762" cy="2209524"/>
          </a:xfrm>
          <a:prstGeom prst="rect">
            <a:avLst/>
          </a:prstGeom>
        </p:spPr>
      </p:pic>
      <p:sp>
        <p:nvSpPr>
          <p:cNvPr id="7" name="TextBox 6"/>
          <p:cNvSpPr txBox="1">
            <a:spLocks noChangeArrowheads="1"/>
          </p:cNvSpPr>
          <p:nvPr/>
        </p:nvSpPr>
        <p:spPr bwMode="auto">
          <a:xfrm>
            <a:off x="7733437" y="61076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598"/>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369332"/>
          </a:xfrm>
          <a:prstGeom prst="rect">
            <a:avLst/>
          </a:prstGeom>
          <a:noFill/>
        </p:spPr>
        <p:txBody>
          <a:bodyPr wrap="square" rtlCol="0">
            <a:spAutoFit/>
          </a:bodyPr>
          <a:lstStyle/>
          <a:p>
            <a:pPr>
              <a:buFont typeface="Arial"/>
              <a:buChar char="•"/>
            </a:pPr>
            <a:r>
              <a:rPr lang="en-US" dirty="0" smtClean="0"/>
              <a:t> Which salt is most soluble at 60 °C?</a:t>
            </a:r>
            <a:endParaRPr lang="en-US" dirty="0"/>
          </a:p>
        </p:txBody>
      </p:sp>
      <p:pic>
        <p:nvPicPr>
          <p:cNvPr id="9" name="Picture 8" descr="1:03-40.png"/>
          <p:cNvPicPr>
            <a:picLocks noChangeAspect="1"/>
          </p:cNvPicPr>
          <p:nvPr/>
        </p:nvPicPr>
        <p:blipFill>
          <a:blip r:embed="rId2"/>
          <a:stretch>
            <a:fillRect/>
          </a:stretch>
        </p:blipFill>
        <p:spPr>
          <a:xfrm>
            <a:off x="2286000" y="152400"/>
            <a:ext cx="4609935" cy="3276600"/>
          </a:xfrm>
          <a:prstGeom prst="rect">
            <a:avLst/>
          </a:prstGeom>
        </p:spPr>
      </p:pic>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598"/>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369332"/>
          </a:xfrm>
          <a:prstGeom prst="rect">
            <a:avLst/>
          </a:prstGeom>
          <a:noFill/>
        </p:spPr>
        <p:txBody>
          <a:bodyPr wrap="square" rtlCol="0">
            <a:spAutoFit/>
          </a:bodyPr>
          <a:lstStyle/>
          <a:p>
            <a:pPr>
              <a:buFont typeface="Arial"/>
              <a:buChar char="•"/>
            </a:pPr>
            <a:r>
              <a:rPr lang="en-US" dirty="0" smtClean="0"/>
              <a:t> Which salt is most soluble at 60 °C?</a:t>
            </a:r>
            <a:endParaRPr lang="en-US" dirty="0"/>
          </a:p>
        </p:txBody>
      </p:sp>
      <p:pic>
        <p:nvPicPr>
          <p:cNvPr id="9" name="Picture 8" descr="1:03-40.png"/>
          <p:cNvPicPr>
            <a:picLocks noChangeAspect="1"/>
          </p:cNvPicPr>
          <p:nvPr/>
        </p:nvPicPr>
        <p:blipFill>
          <a:blip r:embed="rId2"/>
          <a:stretch>
            <a:fillRect/>
          </a:stretch>
        </p:blipFill>
        <p:spPr>
          <a:xfrm>
            <a:off x="2286000" y="152400"/>
            <a:ext cx="4609935" cy="3276600"/>
          </a:xfrm>
          <a:prstGeom prst="rect">
            <a:avLst/>
          </a:prstGeom>
        </p:spPr>
      </p:pic>
      <p:sp>
        <p:nvSpPr>
          <p:cNvPr id="7" name="TextBox 6"/>
          <p:cNvSpPr txBox="1">
            <a:spLocks noChangeArrowheads="1"/>
          </p:cNvSpPr>
          <p:nvPr/>
        </p:nvSpPr>
        <p:spPr bwMode="auto">
          <a:xfrm>
            <a:off x="6629400" y="59436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598"/>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923330"/>
          </a:xfrm>
          <a:prstGeom prst="rect">
            <a:avLst/>
          </a:prstGeom>
          <a:noFill/>
        </p:spPr>
        <p:txBody>
          <a:bodyPr wrap="square" rtlCol="0">
            <a:spAutoFit/>
          </a:bodyPr>
          <a:lstStyle/>
          <a:p>
            <a:pPr>
              <a:buFont typeface="Arial"/>
              <a:buChar char="•"/>
            </a:pPr>
            <a:r>
              <a:rPr lang="en-US" dirty="0" smtClean="0"/>
              <a:t> A gas occupies a volume of 40.0 milliliters at 20°C.  If the volume is increased to 80.0 milliliters at a constant pressure, the resulting temperature will be equal to which of the above</a:t>
            </a:r>
            <a:endParaRPr lang="en-US" dirty="0"/>
          </a:p>
        </p:txBody>
      </p:sp>
      <p:pic>
        <p:nvPicPr>
          <p:cNvPr id="8" name="Picture 7" descr="1:03-45.png"/>
          <p:cNvPicPr>
            <a:picLocks noChangeAspect="1"/>
          </p:cNvPicPr>
          <p:nvPr/>
        </p:nvPicPr>
        <p:blipFill>
          <a:blip r:embed="rId2"/>
          <a:stretch>
            <a:fillRect/>
          </a:stretch>
        </p:blipFill>
        <p:spPr>
          <a:xfrm>
            <a:off x="1905000" y="685800"/>
            <a:ext cx="5390149" cy="1524000"/>
          </a:xfrm>
          <a:prstGeom prst="rect">
            <a:avLst/>
          </a:prstGeom>
        </p:spPr>
      </p:pic>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598"/>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923330"/>
          </a:xfrm>
          <a:prstGeom prst="rect">
            <a:avLst/>
          </a:prstGeom>
          <a:noFill/>
        </p:spPr>
        <p:txBody>
          <a:bodyPr wrap="square" rtlCol="0">
            <a:spAutoFit/>
          </a:bodyPr>
          <a:lstStyle/>
          <a:p>
            <a:pPr>
              <a:buFont typeface="Arial"/>
              <a:buChar char="•"/>
            </a:pPr>
            <a:r>
              <a:rPr lang="en-US" dirty="0" smtClean="0"/>
              <a:t> A gas occupies a volume of 40.0 milliliters at 20°C.  If the volume is increased to 80.0 milliliters at a constant pressure, the resulting temperature will be equal to which of the above</a:t>
            </a:r>
            <a:endParaRPr lang="en-US" dirty="0"/>
          </a:p>
        </p:txBody>
      </p:sp>
      <p:pic>
        <p:nvPicPr>
          <p:cNvPr id="8" name="Picture 7" descr="1:03-45.png"/>
          <p:cNvPicPr>
            <a:picLocks noChangeAspect="1"/>
          </p:cNvPicPr>
          <p:nvPr/>
        </p:nvPicPr>
        <p:blipFill>
          <a:blip r:embed="rId2"/>
          <a:stretch>
            <a:fillRect/>
          </a:stretch>
        </p:blipFill>
        <p:spPr>
          <a:xfrm>
            <a:off x="1905000" y="685800"/>
            <a:ext cx="5390149" cy="1524000"/>
          </a:xfrm>
          <a:prstGeom prst="rect">
            <a:avLst/>
          </a:prstGeom>
        </p:spPr>
      </p:pic>
      <p:sp>
        <p:nvSpPr>
          <p:cNvPr id="7" name="TextBox 6"/>
          <p:cNvSpPr txBox="1">
            <a:spLocks noChangeArrowheads="1"/>
          </p:cNvSpPr>
          <p:nvPr/>
        </p:nvSpPr>
        <p:spPr bwMode="auto">
          <a:xfrm>
            <a:off x="2743200" y="59436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598"/>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30°C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55°C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90°C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120°C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646331"/>
          </a:xfrm>
          <a:prstGeom prst="rect">
            <a:avLst/>
          </a:prstGeom>
          <a:noFill/>
        </p:spPr>
        <p:txBody>
          <a:bodyPr wrap="square" rtlCol="0">
            <a:spAutoFit/>
          </a:bodyPr>
          <a:lstStyle/>
          <a:p>
            <a:pPr>
              <a:buFont typeface="Arial"/>
              <a:buChar char="•"/>
            </a:pPr>
            <a:r>
              <a:rPr lang="en-US" dirty="0" smtClean="0"/>
              <a:t> The graph above represents the heating curve of a substance that starts as a solid below its freezing point.  What is the melting point of this substance?</a:t>
            </a:r>
            <a:endParaRPr lang="en-US" dirty="0"/>
          </a:p>
        </p:txBody>
      </p:sp>
      <p:pic>
        <p:nvPicPr>
          <p:cNvPr id="9" name="Picture 8" descr="1:03-47.png"/>
          <p:cNvPicPr>
            <a:picLocks noChangeAspect="1"/>
          </p:cNvPicPr>
          <p:nvPr/>
        </p:nvPicPr>
        <p:blipFill>
          <a:blip r:embed="rId2"/>
          <a:stretch>
            <a:fillRect/>
          </a:stretch>
        </p:blipFill>
        <p:spPr>
          <a:xfrm>
            <a:off x="1454540" y="0"/>
            <a:ext cx="6234920" cy="3720635"/>
          </a:xfrm>
          <a:prstGeom prst="rect">
            <a:avLst/>
          </a:prstGeom>
        </p:spPr>
      </p:pic>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598"/>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30°C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55°C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90°C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120°C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646331"/>
          </a:xfrm>
          <a:prstGeom prst="rect">
            <a:avLst/>
          </a:prstGeom>
          <a:noFill/>
        </p:spPr>
        <p:txBody>
          <a:bodyPr wrap="square" rtlCol="0">
            <a:spAutoFit/>
          </a:bodyPr>
          <a:lstStyle/>
          <a:p>
            <a:pPr>
              <a:buFont typeface="Arial"/>
              <a:buChar char="•"/>
            </a:pPr>
            <a:r>
              <a:rPr lang="en-US" dirty="0" smtClean="0"/>
              <a:t> The graph above represents the heating curve of a substance that starts as a solid below its freezing point.  What is the melting point of this substance?</a:t>
            </a:r>
            <a:endParaRPr lang="en-US" dirty="0"/>
          </a:p>
        </p:txBody>
      </p:sp>
      <p:pic>
        <p:nvPicPr>
          <p:cNvPr id="9" name="Picture 8" descr="1:03-47.png"/>
          <p:cNvPicPr>
            <a:picLocks noChangeAspect="1"/>
          </p:cNvPicPr>
          <p:nvPr/>
        </p:nvPicPr>
        <p:blipFill>
          <a:blip r:embed="rId2"/>
          <a:stretch>
            <a:fillRect/>
          </a:stretch>
        </p:blipFill>
        <p:spPr>
          <a:xfrm>
            <a:off x="1454540" y="0"/>
            <a:ext cx="6234920" cy="3720635"/>
          </a:xfrm>
          <a:prstGeom prst="rect">
            <a:avLst/>
          </a:prstGeom>
        </p:spPr>
      </p:pic>
      <p:sp>
        <p:nvSpPr>
          <p:cNvPr id="7" name="TextBox 6"/>
          <p:cNvSpPr txBox="1">
            <a:spLocks noChangeArrowheads="1"/>
          </p:cNvSpPr>
          <p:nvPr/>
        </p:nvSpPr>
        <p:spPr bwMode="auto">
          <a:xfrm>
            <a:off x="6514237" y="52694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aldehyde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alcohol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ether</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ester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646331"/>
          </a:xfrm>
          <a:prstGeom prst="rect">
            <a:avLst/>
          </a:prstGeom>
          <a:noFill/>
        </p:spPr>
        <p:txBody>
          <a:bodyPr wrap="square" rtlCol="0">
            <a:spAutoFit/>
          </a:bodyPr>
          <a:lstStyle/>
          <a:p>
            <a:pPr>
              <a:buFont typeface="Arial"/>
              <a:buChar char="•"/>
            </a:pPr>
            <a:r>
              <a:rPr lang="en-US" dirty="0" smtClean="0"/>
              <a:t> Which type of organic compound is represented by the structural formula shown above?</a:t>
            </a:r>
            <a:endParaRPr lang="en-US" dirty="0"/>
          </a:p>
        </p:txBody>
      </p:sp>
      <p:pic>
        <p:nvPicPr>
          <p:cNvPr id="8" name="Picture 7" descr="1:03-49.png"/>
          <p:cNvPicPr>
            <a:picLocks noChangeAspect="1"/>
          </p:cNvPicPr>
          <p:nvPr/>
        </p:nvPicPr>
        <p:blipFill>
          <a:blip r:embed="rId2"/>
          <a:stretch>
            <a:fillRect/>
          </a:stretch>
        </p:blipFill>
        <p:spPr>
          <a:xfrm>
            <a:off x="3124200" y="990600"/>
            <a:ext cx="2855310" cy="1524000"/>
          </a:xfrm>
          <a:prstGeom prst="rect">
            <a:avLst/>
          </a:prstGeom>
        </p:spPr>
      </p:pic>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aldehyde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alcohol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ether</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ester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646331"/>
          </a:xfrm>
          <a:prstGeom prst="rect">
            <a:avLst/>
          </a:prstGeom>
          <a:noFill/>
        </p:spPr>
        <p:txBody>
          <a:bodyPr wrap="square" rtlCol="0">
            <a:spAutoFit/>
          </a:bodyPr>
          <a:lstStyle/>
          <a:p>
            <a:pPr>
              <a:buFont typeface="Arial"/>
              <a:buChar char="•"/>
            </a:pPr>
            <a:r>
              <a:rPr lang="en-US" dirty="0" smtClean="0"/>
              <a:t> Which type of organic compound is represented by the structural formula shown above?</a:t>
            </a:r>
            <a:endParaRPr lang="en-US" dirty="0"/>
          </a:p>
        </p:txBody>
      </p:sp>
      <p:pic>
        <p:nvPicPr>
          <p:cNvPr id="8" name="Picture 7" descr="1:03-49.png"/>
          <p:cNvPicPr>
            <a:picLocks noChangeAspect="1"/>
          </p:cNvPicPr>
          <p:nvPr/>
        </p:nvPicPr>
        <p:blipFill>
          <a:blip r:embed="rId2"/>
          <a:stretch>
            <a:fillRect/>
          </a:stretch>
        </p:blipFill>
        <p:spPr>
          <a:xfrm>
            <a:off x="3124200" y="990600"/>
            <a:ext cx="2855310" cy="1524000"/>
          </a:xfrm>
          <a:prstGeom prst="rect">
            <a:avLst/>
          </a:prstGeom>
        </p:spPr>
      </p:pic>
      <p:sp>
        <p:nvSpPr>
          <p:cNvPr id="7" name="TextBox 6"/>
          <p:cNvSpPr txBox="1">
            <a:spLocks noChangeArrowheads="1"/>
          </p:cNvSpPr>
          <p:nvPr/>
        </p:nvSpPr>
        <p:spPr bwMode="auto">
          <a:xfrm>
            <a:off x="6514237"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Fission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Single replacement</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Fusion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Nuclear mutation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309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369332"/>
          </a:xfrm>
          <a:prstGeom prst="rect">
            <a:avLst/>
          </a:prstGeom>
          <a:noFill/>
        </p:spPr>
        <p:txBody>
          <a:bodyPr wrap="square" rtlCol="0">
            <a:spAutoFit/>
          </a:bodyPr>
          <a:lstStyle/>
          <a:p>
            <a:pPr>
              <a:buFont typeface="Arial"/>
              <a:buChar char="•"/>
            </a:pPr>
            <a:r>
              <a:rPr lang="en-US" dirty="0" smtClean="0"/>
              <a:t> What type of nuclear reaction is indicated by the equation above?</a:t>
            </a:r>
            <a:endParaRPr lang="en-US" dirty="0"/>
          </a:p>
        </p:txBody>
      </p:sp>
      <p:pic>
        <p:nvPicPr>
          <p:cNvPr id="11" name="Picture 10" descr="1:03-56.png"/>
          <p:cNvPicPr>
            <a:picLocks noChangeAspect="1"/>
          </p:cNvPicPr>
          <p:nvPr/>
        </p:nvPicPr>
        <p:blipFill>
          <a:blip r:embed="rId2"/>
          <a:stretch>
            <a:fillRect/>
          </a:stretch>
        </p:blipFill>
        <p:spPr>
          <a:xfrm>
            <a:off x="1600200" y="1371600"/>
            <a:ext cx="5875417" cy="762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How many neutrons are in an atom of Cu-65?</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094"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46095" name="TextBox 9"/>
          <p:cNvSpPr txBox="1">
            <a:spLocks noChangeArrowheads="1"/>
          </p:cNvSpPr>
          <p:nvPr/>
        </p:nvSpPr>
        <p:spPr bwMode="auto">
          <a:xfrm>
            <a:off x="685800" y="3135313"/>
            <a:ext cx="5821363"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Base your answer on the table above for two isotopes of Cu:</a:t>
            </a:r>
          </a:p>
        </p:txBody>
      </p:sp>
      <p:pic>
        <p:nvPicPr>
          <p:cNvPr id="46096" name="Picture 8" descr="8:08 54-57.png"/>
          <p:cNvPicPr>
            <a:picLocks noChangeAspect="1"/>
          </p:cNvPicPr>
          <p:nvPr/>
        </p:nvPicPr>
        <p:blipFill>
          <a:blip r:embed="rId2"/>
          <a:srcRect/>
          <a:stretch>
            <a:fillRect/>
          </a:stretch>
        </p:blipFill>
        <p:spPr bwMode="auto">
          <a:xfrm>
            <a:off x="1828800" y="609600"/>
            <a:ext cx="5486400" cy="1790700"/>
          </a:xfrm>
          <a:prstGeom prst="rect">
            <a:avLst/>
          </a:prstGeom>
          <a:noFill/>
          <a:ln w="9525">
            <a:noFill/>
            <a:miter lim="800000"/>
            <a:headEnd/>
            <a:tailEnd/>
          </a:ln>
        </p:spPr>
      </p:pic>
      <p:sp>
        <p:nvSpPr>
          <p:cNvPr id="46097" name="TextBox 7"/>
          <p:cNvSpPr txBox="1">
            <a:spLocks noChangeArrowheads="1"/>
          </p:cNvSpPr>
          <p:nvPr/>
        </p:nvSpPr>
        <p:spPr bwMode="auto">
          <a:xfrm>
            <a:off x="28194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12" name="Slide Number Placeholder 11"/>
          <p:cNvSpPr>
            <a:spLocks noGrp="1"/>
          </p:cNvSpPr>
          <p:nvPr>
            <p:ph type="sldNum" sz="quarter" idx="12"/>
          </p:nvPr>
        </p:nvSpPr>
        <p:spPr/>
        <p:txBody>
          <a:bodyPr/>
          <a:lstStyle/>
          <a:p>
            <a:pPr>
              <a:defRPr/>
            </a:pPr>
            <a:fld id="{C11CE9AA-3833-A749-AE2C-FFFC6949336C}" type="slidenum">
              <a:rPr lang="en-US"/>
              <a:pPr>
                <a:defRPr/>
              </a:pPr>
              <a:t>31</a:t>
            </a:fld>
            <a:endParaRPr lang="en-US"/>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Fission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Single replacement</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Fusion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Nuclear mutation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369332"/>
          </a:xfrm>
          <a:prstGeom prst="rect">
            <a:avLst/>
          </a:prstGeom>
          <a:noFill/>
        </p:spPr>
        <p:txBody>
          <a:bodyPr wrap="square" rtlCol="0">
            <a:spAutoFit/>
          </a:bodyPr>
          <a:lstStyle/>
          <a:p>
            <a:pPr>
              <a:buFont typeface="Arial"/>
              <a:buChar char="•"/>
            </a:pPr>
            <a:r>
              <a:rPr lang="en-US" dirty="0" smtClean="0"/>
              <a:t> What type of nuclear reaction is indicated by the equation above?</a:t>
            </a:r>
            <a:endParaRPr lang="en-US" dirty="0"/>
          </a:p>
        </p:txBody>
      </p:sp>
      <p:pic>
        <p:nvPicPr>
          <p:cNvPr id="11" name="Picture 10" descr="1:03-56.png"/>
          <p:cNvPicPr>
            <a:picLocks noChangeAspect="1"/>
          </p:cNvPicPr>
          <p:nvPr/>
        </p:nvPicPr>
        <p:blipFill>
          <a:blip r:embed="rId2"/>
          <a:stretch>
            <a:fillRect/>
          </a:stretch>
        </p:blipFill>
        <p:spPr>
          <a:xfrm>
            <a:off x="1600200" y="1371600"/>
            <a:ext cx="5875417" cy="762000"/>
          </a:xfrm>
          <a:prstGeom prst="rect">
            <a:avLst/>
          </a:prstGeom>
        </p:spPr>
      </p:pic>
      <p:sp>
        <p:nvSpPr>
          <p:cNvPr id="7" name="TextBox 6"/>
          <p:cNvSpPr txBox="1">
            <a:spLocks noChangeArrowheads="1"/>
          </p:cNvSpPr>
          <p:nvPr/>
        </p:nvSpPr>
        <p:spPr bwMode="auto">
          <a:xfrm>
            <a:off x="2743200"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600200"/>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The greatest concentration of positive charge is located outside the nucleus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The atom is mostly empty space with a small dense positive nucleus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Alpha particles were deflected by the negatively charged electrons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The nucleus is mostly empty space surrounded by a dense region of electrons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923330"/>
          </a:xfrm>
          <a:prstGeom prst="rect">
            <a:avLst/>
          </a:prstGeom>
          <a:noFill/>
        </p:spPr>
        <p:txBody>
          <a:bodyPr wrap="square" rtlCol="0">
            <a:spAutoFit/>
          </a:bodyPr>
          <a:lstStyle/>
          <a:p>
            <a:pPr>
              <a:buFont typeface="Arial"/>
              <a:buChar char="•"/>
            </a:pPr>
            <a:r>
              <a:rPr lang="en-US" dirty="0" smtClean="0"/>
              <a:t> Rutherford performed an experiment which appeared to indicate that most of the alpha particles passed directly through the gold foil.  A few particles were deflected from their straight-line paths.  This would seem to indicate that</a:t>
            </a:r>
            <a:endParaRPr lang="en-US" dirty="0"/>
          </a:p>
        </p:txBody>
      </p:sp>
      <p:pic>
        <p:nvPicPr>
          <p:cNvPr id="8" name="Picture 7" descr="1:03-62.png"/>
          <p:cNvPicPr>
            <a:picLocks noChangeAspect="1"/>
          </p:cNvPicPr>
          <p:nvPr/>
        </p:nvPicPr>
        <p:blipFill>
          <a:blip r:embed="rId2"/>
          <a:stretch>
            <a:fillRect/>
          </a:stretch>
        </p:blipFill>
        <p:spPr>
          <a:xfrm>
            <a:off x="2045016" y="381000"/>
            <a:ext cx="5053968" cy="2628571"/>
          </a:xfrm>
          <a:prstGeom prst="rect">
            <a:avLst/>
          </a:prstGeom>
        </p:spPr>
      </p:pic>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600200"/>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The greatest concentration of positive charge is located outside the nucleus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The atom is mostly empty space with a small dense positive nucleus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Alpha particles were deflected by the negatively charged electrons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The nucleus is mostly empty space surrounded by a dense region of electrons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69268"/>
            <a:ext cx="8077200" cy="923330"/>
          </a:xfrm>
          <a:prstGeom prst="rect">
            <a:avLst/>
          </a:prstGeom>
          <a:noFill/>
        </p:spPr>
        <p:txBody>
          <a:bodyPr wrap="square" rtlCol="0">
            <a:spAutoFit/>
          </a:bodyPr>
          <a:lstStyle/>
          <a:p>
            <a:pPr>
              <a:buFont typeface="Arial"/>
              <a:buChar char="•"/>
            </a:pPr>
            <a:r>
              <a:rPr lang="en-US" dirty="0" smtClean="0"/>
              <a:t> Rutherford performed an experiment which appeared to indicate that most of the alpha particles passed directly through the gold foil.  A few particles were deflected from their straight-line paths.  This would seem to indicate that</a:t>
            </a:r>
            <a:endParaRPr lang="en-US" dirty="0"/>
          </a:p>
        </p:txBody>
      </p:sp>
      <p:pic>
        <p:nvPicPr>
          <p:cNvPr id="8" name="Picture 7" descr="1:03-62.png"/>
          <p:cNvPicPr>
            <a:picLocks noChangeAspect="1"/>
          </p:cNvPicPr>
          <p:nvPr/>
        </p:nvPicPr>
        <p:blipFill>
          <a:blip r:embed="rId2"/>
          <a:stretch>
            <a:fillRect/>
          </a:stretch>
        </p:blipFill>
        <p:spPr>
          <a:xfrm>
            <a:off x="2045016" y="381000"/>
            <a:ext cx="5053968" cy="2628571"/>
          </a:xfrm>
          <a:prstGeom prst="rect">
            <a:avLst/>
          </a:prstGeom>
        </p:spPr>
      </p:pic>
      <p:sp>
        <p:nvSpPr>
          <p:cNvPr id="7" name="TextBox 6"/>
          <p:cNvSpPr txBox="1">
            <a:spLocks noChangeArrowheads="1"/>
          </p:cNvSpPr>
          <p:nvPr/>
        </p:nvSpPr>
        <p:spPr bwMode="auto">
          <a:xfrm>
            <a:off x="7504837" y="52694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710 mm 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114 mm Hg</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200 mm Hg</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538 mm 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77270"/>
            <a:ext cx="8077200" cy="369332"/>
          </a:xfrm>
          <a:prstGeom prst="rect">
            <a:avLst/>
          </a:prstGeom>
          <a:noFill/>
        </p:spPr>
        <p:txBody>
          <a:bodyPr wrap="square" rtlCol="0">
            <a:spAutoFit/>
          </a:bodyPr>
          <a:lstStyle/>
          <a:p>
            <a:pPr>
              <a:buFont typeface="Arial"/>
              <a:buChar char="•"/>
            </a:pPr>
            <a:r>
              <a:rPr lang="en-US" dirty="0" smtClean="0"/>
              <a:t> What is the vapor pressure of Liquid A at 70°C?</a:t>
            </a:r>
            <a:endParaRPr lang="en-US" dirty="0"/>
          </a:p>
        </p:txBody>
      </p:sp>
      <p:pic>
        <p:nvPicPr>
          <p:cNvPr id="9" name="Picture 8" descr="1:03-68.png"/>
          <p:cNvPicPr>
            <a:picLocks noChangeAspect="1"/>
          </p:cNvPicPr>
          <p:nvPr/>
        </p:nvPicPr>
        <p:blipFill>
          <a:blip r:embed="rId2"/>
          <a:stretch>
            <a:fillRect/>
          </a:stretch>
        </p:blipFill>
        <p:spPr>
          <a:xfrm>
            <a:off x="2299041" y="76200"/>
            <a:ext cx="4558959" cy="3880417"/>
          </a:xfrm>
          <a:prstGeom prst="rect">
            <a:avLst/>
          </a:prstGeom>
        </p:spPr>
      </p:pic>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710 mm 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114 mm Hg</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200 mm Hg</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538 mm 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77270"/>
            <a:ext cx="8077200" cy="369332"/>
          </a:xfrm>
          <a:prstGeom prst="rect">
            <a:avLst/>
          </a:prstGeom>
          <a:noFill/>
        </p:spPr>
        <p:txBody>
          <a:bodyPr wrap="square" rtlCol="0">
            <a:spAutoFit/>
          </a:bodyPr>
          <a:lstStyle/>
          <a:p>
            <a:pPr>
              <a:buFont typeface="Arial"/>
              <a:buChar char="•"/>
            </a:pPr>
            <a:r>
              <a:rPr lang="en-US" dirty="0" smtClean="0"/>
              <a:t> What is the vapor pressure of Liquid A at 70°C?</a:t>
            </a:r>
            <a:endParaRPr lang="en-US" dirty="0"/>
          </a:p>
        </p:txBody>
      </p:sp>
      <p:pic>
        <p:nvPicPr>
          <p:cNvPr id="9" name="Picture 8" descr="1:03-68.png"/>
          <p:cNvPicPr>
            <a:picLocks noChangeAspect="1"/>
          </p:cNvPicPr>
          <p:nvPr/>
        </p:nvPicPr>
        <p:blipFill>
          <a:blip r:embed="rId2"/>
          <a:stretch>
            <a:fillRect/>
          </a:stretch>
        </p:blipFill>
        <p:spPr>
          <a:xfrm>
            <a:off x="2299041" y="76200"/>
            <a:ext cx="4558959" cy="3880417"/>
          </a:xfrm>
          <a:prstGeom prst="rect">
            <a:avLst/>
          </a:prstGeom>
        </p:spPr>
      </p:pic>
      <p:sp>
        <p:nvSpPr>
          <p:cNvPr id="7" name="TextBox 6"/>
          <p:cNvSpPr txBox="1">
            <a:spLocks noChangeArrowheads="1"/>
          </p:cNvSpPr>
          <p:nvPr/>
        </p:nvSpPr>
        <p:spPr bwMode="auto">
          <a:xfrm>
            <a:off x="3048000" y="51816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14.5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12.0 mL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32.0 mL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10.5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1200329"/>
          </a:xfrm>
          <a:prstGeom prst="rect">
            <a:avLst/>
          </a:prstGeom>
          <a:noFill/>
        </p:spPr>
        <p:txBody>
          <a:bodyPr wrap="square" rtlCol="0">
            <a:spAutoFit/>
          </a:bodyPr>
          <a:lstStyle/>
          <a:p>
            <a:pPr>
              <a:buFont typeface="Arial"/>
              <a:buChar char="•"/>
            </a:pPr>
            <a:r>
              <a:rPr lang="en-US" dirty="0" smtClean="0"/>
              <a:t> A titration setup was used to determine the unknown molar concentration of a solution of NaOH.  A 1.2 M HCl solution was used as the titration standard.  Calculate the volume of NaOH solution used to neutralize 10.0 mL of the HCl in trial 3.</a:t>
            </a:r>
            <a:endParaRPr lang="en-US" dirty="0"/>
          </a:p>
        </p:txBody>
      </p:sp>
      <p:pic>
        <p:nvPicPr>
          <p:cNvPr id="8" name="Picture 7" descr="1:03-71.png"/>
          <p:cNvPicPr>
            <a:picLocks noChangeAspect="1"/>
          </p:cNvPicPr>
          <p:nvPr/>
        </p:nvPicPr>
        <p:blipFill>
          <a:blip r:embed="rId2"/>
          <a:stretch>
            <a:fillRect/>
          </a:stretch>
        </p:blipFill>
        <p:spPr>
          <a:xfrm>
            <a:off x="1752600" y="457200"/>
            <a:ext cx="5664609" cy="2514600"/>
          </a:xfrm>
          <a:prstGeom prst="rect">
            <a:avLst/>
          </a:prstGeom>
        </p:spPr>
      </p:pic>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14.5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12.0 mL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32.0 mL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10.5 mL</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1200329"/>
          </a:xfrm>
          <a:prstGeom prst="rect">
            <a:avLst/>
          </a:prstGeom>
          <a:noFill/>
        </p:spPr>
        <p:txBody>
          <a:bodyPr wrap="square" rtlCol="0">
            <a:spAutoFit/>
          </a:bodyPr>
          <a:lstStyle/>
          <a:p>
            <a:pPr>
              <a:buFont typeface="Arial"/>
              <a:buChar char="•"/>
            </a:pPr>
            <a:r>
              <a:rPr lang="en-US" dirty="0" smtClean="0"/>
              <a:t> A titration setup was used to determine the unknown molar concentration of a solution of NaOH.  A 1.2 M HCl solution was used as the titration standard.  Calculate the volume of NaOH solution used to neutralize 10.0 mL of the HCl in trial 3.</a:t>
            </a:r>
            <a:endParaRPr lang="en-US" dirty="0"/>
          </a:p>
        </p:txBody>
      </p:sp>
      <p:pic>
        <p:nvPicPr>
          <p:cNvPr id="8" name="Picture 7" descr="1:03-71.png"/>
          <p:cNvPicPr>
            <a:picLocks noChangeAspect="1"/>
          </p:cNvPicPr>
          <p:nvPr/>
        </p:nvPicPr>
        <p:blipFill>
          <a:blip r:embed="rId2"/>
          <a:stretch>
            <a:fillRect/>
          </a:stretch>
        </p:blipFill>
        <p:spPr>
          <a:xfrm>
            <a:off x="1752600" y="457200"/>
            <a:ext cx="5664609" cy="2514600"/>
          </a:xfrm>
          <a:prstGeom prst="rect">
            <a:avLst/>
          </a:prstGeom>
        </p:spPr>
      </p:pic>
      <p:sp>
        <p:nvSpPr>
          <p:cNvPr id="7" name="TextBox 6"/>
          <p:cNvSpPr txBox="1">
            <a:spLocks noChangeArrowheads="1"/>
          </p:cNvSpPr>
          <p:nvPr/>
        </p:nvSpPr>
        <p:spPr bwMode="auto">
          <a:xfrm>
            <a:off x="6742837" y="51816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 mole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 moles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 moles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646331"/>
          </a:xfrm>
          <a:prstGeom prst="rect">
            <a:avLst/>
          </a:prstGeom>
          <a:noFill/>
        </p:spPr>
        <p:txBody>
          <a:bodyPr wrap="square" rtlCol="0">
            <a:spAutoFit/>
          </a:bodyPr>
          <a:lstStyle/>
          <a:p>
            <a:pPr>
              <a:buFont typeface="Arial"/>
              <a:buChar char="•"/>
            </a:pPr>
            <a:r>
              <a:rPr lang="en-US" dirty="0" smtClean="0"/>
              <a:t> What is the total number of moles of NaCl formed when 2 moles of Na</a:t>
            </a:r>
            <a:r>
              <a:rPr lang="en-US" baseline="-25000" dirty="0" smtClean="0"/>
              <a:t>2</a:t>
            </a:r>
            <a:r>
              <a:rPr lang="en-US" dirty="0" smtClean="0"/>
              <a:t>CrO</a:t>
            </a:r>
            <a:r>
              <a:rPr lang="en-US" baseline="-25000" dirty="0" smtClean="0"/>
              <a:t>4</a:t>
            </a:r>
            <a:r>
              <a:rPr lang="en-US" dirty="0" smtClean="0"/>
              <a:t> react completely?</a:t>
            </a:r>
            <a:endParaRPr lang="en-US" dirty="0"/>
          </a:p>
        </p:txBody>
      </p:sp>
      <p:pic>
        <p:nvPicPr>
          <p:cNvPr id="9" name="Picture 8" descr="6:03-20.png"/>
          <p:cNvPicPr>
            <a:picLocks noChangeAspect="1"/>
          </p:cNvPicPr>
          <p:nvPr/>
        </p:nvPicPr>
        <p:blipFill>
          <a:blip r:embed="rId2"/>
          <a:stretch>
            <a:fillRect/>
          </a:stretch>
        </p:blipFill>
        <p:spPr>
          <a:xfrm>
            <a:off x="2209800" y="584346"/>
            <a:ext cx="4699682" cy="1625454"/>
          </a:xfrm>
          <a:prstGeom prst="rect">
            <a:avLst/>
          </a:prstGeom>
        </p:spPr>
      </p:pic>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 mole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 moles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 moles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 moles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646331"/>
          </a:xfrm>
          <a:prstGeom prst="rect">
            <a:avLst/>
          </a:prstGeom>
          <a:noFill/>
        </p:spPr>
        <p:txBody>
          <a:bodyPr wrap="square" rtlCol="0">
            <a:spAutoFit/>
          </a:bodyPr>
          <a:lstStyle/>
          <a:p>
            <a:pPr>
              <a:buFont typeface="Arial"/>
              <a:buChar char="•"/>
            </a:pPr>
            <a:r>
              <a:rPr lang="en-US" dirty="0" smtClean="0"/>
              <a:t> What is the total number of moles of NaCl formed when 2 moles of Na</a:t>
            </a:r>
            <a:r>
              <a:rPr lang="en-US" baseline="-25000" dirty="0" smtClean="0"/>
              <a:t>2</a:t>
            </a:r>
            <a:r>
              <a:rPr lang="en-US" dirty="0" smtClean="0"/>
              <a:t>CrO</a:t>
            </a:r>
            <a:r>
              <a:rPr lang="en-US" baseline="-25000" dirty="0" smtClean="0"/>
              <a:t>4</a:t>
            </a:r>
            <a:r>
              <a:rPr lang="en-US" dirty="0" smtClean="0"/>
              <a:t> react completely?</a:t>
            </a:r>
            <a:endParaRPr lang="en-US" dirty="0"/>
          </a:p>
        </p:txBody>
      </p:sp>
      <p:pic>
        <p:nvPicPr>
          <p:cNvPr id="9" name="Picture 8" descr="6:03-20.png"/>
          <p:cNvPicPr>
            <a:picLocks noChangeAspect="1"/>
          </p:cNvPicPr>
          <p:nvPr/>
        </p:nvPicPr>
        <p:blipFill>
          <a:blip r:embed="rId2"/>
          <a:stretch>
            <a:fillRect/>
          </a:stretch>
        </p:blipFill>
        <p:spPr>
          <a:xfrm>
            <a:off x="2209800" y="584346"/>
            <a:ext cx="4699682" cy="1625454"/>
          </a:xfrm>
          <a:prstGeom prst="rect">
            <a:avLst/>
          </a:prstGeom>
        </p:spPr>
      </p:pic>
      <p:sp>
        <p:nvSpPr>
          <p:cNvPr id="7" name="TextBox 6"/>
          <p:cNvSpPr txBox="1">
            <a:spLocks noChangeArrowheads="1"/>
          </p:cNvSpPr>
          <p:nvPr/>
        </p:nvSpPr>
        <p:spPr bwMode="auto">
          <a:xfrm>
            <a:off x="67428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319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369332"/>
          </a:xfrm>
          <a:prstGeom prst="rect">
            <a:avLst/>
          </a:prstGeom>
          <a:noFill/>
        </p:spPr>
        <p:txBody>
          <a:bodyPr wrap="square" rtlCol="0">
            <a:spAutoFit/>
          </a:bodyPr>
          <a:lstStyle/>
          <a:p>
            <a:pPr>
              <a:buFont typeface="Arial"/>
              <a:buChar char="•"/>
            </a:pPr>
            <a:r>
              <a:rPr lang="en-US" dirty="0" smtClean="0"/>
              <a:t> Which equation above represents a neutralization?</a:t>
            </a:r>
            <a:endParaRPr lang="en-US" dirty="0"/>
          </a:p>
        </p:txBody>
      </p:sp>
      <p:pic>
        <p:nvPicPr>
          <p:cNvPr id="8" name="Picture 7" descr="6:03-30.png"/>
          <p:cNvPicPr>
            <a:picLocks noChangeAspect="1"/>
          </p:cNvPicPr>
          <p:nvPr/>
        </p:nvPicPr>
        <p:blipFill>
          <a:blip r:embed="rId2"/>
          <a:stretch>
            <a:fillRect/>
          </a:stretch>
        </p:blipFill>
        <p:spPr>
          <a:xfrm>
            <a:off x="1371600" y="685800"/>
            <a:ext cx="6338454" cy="20574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total number of electrons in an atom of Cu-63?</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18"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47119" name="TextBox 9"/>
          <p:cNvSpPr txBox="1">
            <a:spLocks noChangeArrowheads="1"/>
          </p:cNvSpPr>
          <p:nvPr/>
        </p:nvSpPr>
        <p:spPr bwMode="auto">
          <a:xfrm>
            <a:off x="685800" y="3135313"/>
            <a:ext cx="5821363"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Base your answer on the table above for two isotopes of Cu:</a:t>
            </a:r>
          </a:p>
        </p:txBody>
      </p:sp>
      <p:pic>
        <p:nvPicPr>
          <p:cNvPr id="47120" name="Picture 8" descr="8:08 54-57.png"/>
          <p:cNvPicPr>
            <a:picLocks noChangeAspect="1"/>
          </p:cNvPicPr>
          <p:nvPr/>
        </p:nvPicPr>
        <p:blipFill>
          <a:blip r:embed="rId2"/>
          <a:srcRect/>
          <a:stretch>
            <a:fillRect/>
          </a:stretch>
        </p:blipFill>
        <p:spPr bwMode="auto">
          <a:xfrm>
            <a:off x="1828800" y="609600"/>
            <a:ext cx="5486400" cy="17907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D939DDFA-93F3-0A45-87A4-ADADA21A6F5F}" type="slidenum">
              <a:rPr lang="en-US"/>
              <a:pPr>
                <a:defRPr/>
              </a:pPr>
              <a:t>32</a:t>
            </a:fld>
            <a:endParaRPr lang="en-US"/>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369332"/>
          </a:xfrm>
          <a:prstGeom prst="rect">
            <a:avLst/>
          </a:prstGeom>
          <a:noFill/>
        </p:spPr>
        <p:txBody>
          <a:bodyPr wrap="square" rtlCol="0">
            <a:spAutoFit/>
          </a:bodyPr>
          <a:lstStyle/>
          <a:p>
            <a:pPr>
              <a:buFont typeface="Arial"/>
              <a:buChar char="•"/>
            </a:pPr>
            <a:r>
              <a:rPr lang="en-US" dirty="0" smtClean="0"/>
              <a:t> Which equation above represents a neutralization?</a:t>
            </a:r>
            <a:endParaRPr lang="en-US" dirty="0"/>
          </a:p>
        </p:txBody>
      </p:sp>
      <p:pic>
        <p:nvPicPr>
          <p:cNvPr id="8" name="Picture 7" descr="6:03-30.png"/>
          <p:cNvPicPr>
            <a:picLocks noChangeAspect="1"/>
          </p:cNvPicPr>
          <p:nvPr/>
        </p:nvPicPr>
        <p:blipFill>
          <a:blip r:embed="rId2"/>
          <a:stretch>
            <a:fillRect/>
          </a:stretch>
        </p:blipFill>
        <p:spPr>
          <a:xfrm>
            <a:off x="1371600" y="685800"/>
            <a:ext cx="6338454" cy="2057400"/>
          </a:xfrm>
          <a:prstGeom prst="rect">
            <a:avLst/>
          </a:prstGeom>
        </p:spPr>
      </p:pic>
      <p:sp>
        <p:nvSpPr>
          <p:cNvPr id="7" name="TextBox 6"/>
          <p:cNvSpPr txBox="1">
            <a:spLocks noChangeArrowheads="1"/>
          </p:cNvSpPr>
          <p:nvPr/>
        </p:nvSpPr>
        <p:spPr bwMode="auto">
          <a:xfrm>
            <a:off x="67428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646331"/>
          </a:xfrm>
          <a:prstGeom prst="rect">
            <a:avLst/>
          </a:prstGeom>
          <a:noFill/>
        </p:spPr>
        <p:txBody>
          <a:bodyPr wrap="square" rtlCol="0">
            <a:spAutoFit/>
          </a:bodyPr>
          <a:lstStyle/>
          <a:p>
            <a:pPr>
              <a:buFont typeface="Arial"/>
              <a:buChar char="•"/>
            </a:pPr>
            <a:r>
              <a:rPr lang="en-US" dirty="0" smtClean="0"/>
              <a:t> Which arrow on the diagram above represents the activation energy of the forward reaction?</a:t>
            </a:r>
            <a:endParaRPr lang="en-US" dirty="0"/>
          </a:p>
        </p:txBody>
      </p:sp>
      <p:pic>
        <p:nvPicPr>
          <p:cNvPr id="9" name="Picture 8" descr="6:03-43.png"/>
          <p:cNvPicPr>
            <a:picLocks noChangeAspect="1"/>
          </p:cNvPicPr>
          <p:nvPr/>
        </p:nvPicPr>
        <p:blipFill>
          <a:blip r:embed="rId2"/>
          <a:stretch>
            <a:fillRect/>
          </a:stretch>
        </p:blipFill>
        <p:spPr>
          <a:xfrm>
            <a:off x="2368825" y="304800"/>
            <a:ext cx="4406349" cy="2895238"/>
          </a:xfrm>
          <a:prstGeom prst="rect">
            <a:avLst/>
          </a:prstGeom>
        </p:spPr>
      </p:pic>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646331"/>
          </a:xfrm>
          <a:prstGeom prst="rect">
            <a:avLst/>
          </a:prstGeom>
          <a:noFill/>
        </p:spPr>
        <p:txBody>
          <a:bodyPr wrap="square" rtlCol="0">
            <a:spAutoFit/>
          </a:bodyPr>
          <a:lstStyle/>
          <a:p>
            <a:pPr>
              <a:buFont typeface="Arial"/>
              <a:buChar char="•"/>
            </a:pPr>
            <a:r>
              <a:rPr lang="en-US" dirty="0" smtClean="0"/>
              <a:t> Which arrow on the diagram above represents the activation energy of the forward reaction?</a:t>
            </a:r>
            <a:endParaRPr lang="en-US" dirty="0"/>
          </a:p>
        </p:txBody>
      </p:sp>
      <p:pic>
        <p:nvPicPr>
          <p:cNvPr id="9" name="Picture 8" descr="6:03-43.png"/>
          <p:cNvPicPr>
            <a:picLocks noChangeAspect="1"/>
          </p:cNvPicPr>
          <p:nvPr/>
        </p:nvPicPr>
        <p:blipFill>
          <a:blip r:embed="rId2"/>
          <a:stretch>
            <a:fillRect/>
          </a:stretch>
        </p:blipFill>
        <p:spPr>
          <a:xfrm>
            <a:off x="2368825" y="304800"/>
            <a:ext cx="4406349" cy="2895238"/>
          </a:xfrm>
          <a:prstGeom prst="rect">
            <a:avLst/>
          </a:prstGeom>
        </p:spPr>
      </p:pic>
      <p:sp>
        <p:nvSpPr>
          <p:cNvPr id="7" name="TextBox 6"/>
          <p:cNvSpPr txBox="1">
            <a:spLocks noChangeArrowheads="1"/>
          </p:cNvSpPr>
          <p:nvPr/>
        </p:nvSpPr>
        <p:spPr bwMode="auto">
          <a:xfrm>
            <a:off x="6742837"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and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b</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 and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d</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646331"/>
          </a:xfrm>
          <a:prstGeom prst="rect">
            <a:avLst/>
          </a:prstGeom>
          <a:noFill/>
        </p:spPr>
        <p:txBody>
          <a:bodyPr wrap="square" rtlCol="0">
            <a:spAutoFit/>
          </a:bodyPr>
          <a:lstStyle/>
          <a:p>
            <a:pPr>
              <a:buFont typeface="Arial"/>
              <a:buChar char="•"/>
            </a:pPr>
            <a:r>
              <a:rPr lang="en-US" dirty="0" smtClean="0"/>
              <a:t> You are given the formulas of four organic compounds above, which pair contains an alcohol and an acid? </a:t>
            </a:r>
            <a:endParaRPr lang="en-US" dirty="0"/>
          </a:p>
        </p:txBody>
      </p:sp>
      <p:pic>
        <p:nvPicPr>
          <p:cNvPr id="8" name="Picture 7" descr="6:03-44.png"/>
          <p:cNvPicPr>
            <a:picLocks noChangeAspect="1"/>
          </p:cNvPicPr>
          <p:nvPr/>
        </p:nvPicPr>
        <p:blipFill>
          <a:blip r:embed="rId2"/>
          <a:stretch>
            <a:fillRect/>
          </a:stretch>
        </p:blipFill>
        <p:spPr>
          <a:xfrm>
            <a:off x="1905000" y="381000"/>
            <a:ext cx="5353167" cy="2514600"/>
          </a:xfrm>
          <a:prstGeom prst="rect">
            <a:avLst/>
          </a:prstGeom>
        </p:spPr>
      </p:pic>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and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b</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 and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b</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and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d</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646331"/>
          </a:xfrm>
          <a:prstGeom prst="rect">
            <a:avLst/>
          </a:prstGeom>
          <a:noFill/>
        </p:spPr>
        <p:txBody>
          <a:bodyPr wrap="square" rtlCol="0">
            <a:spAutoFit/>
          </a:bodyPr>
          <a:lstStyle/>
          <a:p>
            <a:pPr>
              <a:buFont typeface="Arial"/>
              <a:buChar char="•"/>
            </a:pPr>
            <a:r>
              <a:rPr lang="en-US" dirty="0" smtClean="0"/>
              <a:t> You are given the formulas of four organic compounds above, which pair contains an alcohol and an acid? </a:t>
            </a:r>
            <a:endParaRPr lang="en-US" dirty="0"/>
          </a:p>
        </p:txBody>
      </p:sp>
      <p:pic>
        <p:nvPicPr>
          <p:cNvPr id="8" name="Picture 7" descr="6:03-44.png"/>
          <p:cNvPicPr>
            <a:picLocks noChangeAspect="1"/>
          </p:cNvPicPr>
          <p:nvPr/>
        </p:nvPicPr>
        <p:blipFill>
          <a:blip r:embed="rId2"/>
          <a:stretch>
            <a:fillRect/>
          </a:stretch>
        </p:blipFill>
        <p:spPr>
          <a:xfrm>
            <a:off x="1905000" y="381000"/>
            <a:ext cx="5353167" cy="2514600"/>
          </a:xfrm>
          <a:prstGeom prst="rect">
            <a:avLst/>
          </a:prstGeom>
        </p:spPr>
      </p:pic>
      <p:sp>
        <p:nvSpPr>
          <p:cNvPr id="7" name="TextBox 6"/>
          <p:cNvSpPr txBox="1">
            <a:spLocks noChangeArrowheads="1"/>
          </p:cNvSpPr>
          <p:nvPr/>
        </p:nvSpPr>
        <p:spPr bwMode="auto">
          <a:xfrm>
            <a:off x="29718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esterification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fermentation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saponification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polymerization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646331"/>
          </a:xfrm>
          <a:prstGeom prst="rect">
            <a:avLst/>
          </a:prstGeom>
          <a:noFill/>
        </p:spPr>
        <p:txBody>
          <a:bodyPr wrap="square" rtlCol="0">
            <a:spAutoFit/>
          </a:bodyPr>
          <a:lstStyle/>
          <a:p>
            <a:pPr>
              <a:buFont typeface="Arial"/>
              <a:buChar char="•"/>
            </a:pPr>
            <a:r>
              <a:rPr lang="en-US" dirty="0" smtClean="0"/>
              <a:t> You are given the formulas of four organic compounds above, which pair contains an alcohol and an acid? </a:t>
            </a:r>
            <a:endParaRPr lang="en-US" dirty="0"/>
          </a:p>
        </p:txBody>
      </p:sp>
      <p:pic>
        <p:nvPicPr>
          <p:cNvPr id="9" name="Picture 8" descr="6:03-45.png"/>
          <p:cNvPicPr>
            <a:picLocks noChangeAspect="1"/>
          </p:cNvPicPr>
          <p:nvPr/>
        </p:nvPicPr>
        <p:blipFill>
          <a:blip r:embed="rId2"/>
          <a:stretch>
            <a:fillRect/>
          </a:stretch>
        </p:blipFill>
        <p:spPr>
          <a:xfrm>
            <a:off x="914400" y="533400"/>
            <a:ext cx="7278938" cy="2057400"/>
          </a:xfrm>
          <a:prstGeom prst="rect">
            <a:avLst/>
          </a:prstGeom>
        </p:spPr>
      </p:pic>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esterification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fermentation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saponification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polymerization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429000"/>
            <a:ext cx="8077200" cy="646331"/>
          </a:xfrm>
          <a:prstGeom prst="rect">
            <a:avLst/>
          </a:prstGeom>
          <a:noFill/>
        </p:spPr>
        <p:txBody>
          <a:bodyPr wrap="square" rtlCol="0">
            <a:spAutoFit/>
          </a:bodyPr>
          <a:lstStyle/>
          <a:p>
            <a:pPr>
              <a:buFont typeface="Arial"/>
              <a:buChar char="•"/>
            </a:pPr>
            <a:r>
              <a:rPr lang="en-US" dirty="0" smtClean="0"/>
              <a:t> You are given the formulas of four organic compounds above, which pair contains an alcohol and an acid? </a:t>
            </a:r>
            <a:endParaRPr lang="en-US" dirty="0"/>
          </a:p>
        </p:txBody>
      </p:sp>
      <p:pic>
        <p:nvPicPr>
          <p:cNvPr id="9" name="Picture 8" descr="6:03-45.png"/>
          <p:cNvPicPr>
            <a:picLocks noChangeAspect="1"/>
          </p:cNvPicPr>
          <p:nvPr/>
        </p:nvPicPr>
        <p:blipFill>
          <a:blip r:embed="rId2"/>
          <a:stretch>
            <a:fillRect/>
          </a:stretch>
        </p:blipFill>
        <p:spPr>
          <a:xfrm>
            <a:off x="914400" y="533400"/>
            <a:ext cx="7278938" cy="2057400"/>
          </a:xfrm>
          <a:prstGeom prst="rect">
            <a:avLst/>
          </a:prstGeom>
        </p:spPr>
      </p:pic>
      <p:sp>
        <p:nvSpPr>
          <p:cNvPr id="7" name="TextBox 6"/>
          <p:cNvSpPr txBox="1">
            <a:spLocks noChangeArrowheads="1"/>
          </p:cNvSpPr>
          <p:nvPr/>
        </p:nvSpPr>
        <p:spPr bwMode="auto">
          <a:xfrm>
            <a:off x="67428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to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Cu(s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Cu(s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to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The Pb</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(aq) to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The Cu</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(aq) to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Cu(s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369332"/>
          </a:xfrm>
          <a:prstGeom prst="rect">
            <a:avLst/>
          </a:prstGeom>
          <a:noFill/>
        </p:spPr>
        <p:txBody>
          <a:bodyPr wrap="square" rtlCol="0">
            <a:spAutoFit/>
          </a:bodyPr>
          <a:lstStyle/>
          <a:p>
            <a:pPr>
              <a:buFont typeface="Arial"/>
              <a:buChar char="•"/>
            </a:pPr>
            <a:r>
              <a:rPr lang="en-US" dirty="0" smtClean="0"/>
              <a:t> When the switch is closed, electrons flow from</a:t>
            </a:r>
            <a:endParaRPr lang="en-US" dirty="0"/>
          </a:p>
        </p:txBody>
      </p:sp>
      <p:pic>
        <p:nvPicPr>
          <p:cNvPr id="8" name="Picture 7" descr="6:03-46.png"/>
          <p:cNvPicPr>
            <a:picLocks noChangeAspect="1"/>
          </p:cNvPicPr>
          <p:nvPr/>
        </p:nvPicPr>
        <p:blipFill>
          <a:blip r:embed="rId2"/>
          <a:stretch>
            <a:fillRect/>
          </a:stretch>
        </p:blipFill>
        <p:spPr>
          <a:xfrm>
            <a:off x="2514857" y="76200"/>
            <a:ext cx="4114286" cy="3758730"/>
          </a:xfrm>
          <a:prstGeom prst="rect">
            <a:avLst/>
          </a:prstGeom>
        </p:spPr>
      </p:pic>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to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Cu(s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Cu(s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to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The Pb</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(aq) to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The Cu</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(aq) to the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Cu(s</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369332"/>
          </a:xfrm>
          <a:prstGeom prst="rect">
            <a:avLst/>
          </a:prstGeom>
          <a:noFill/>
        </p:spPr>
        <p:txBody>
          <a:bodyPr wrap="square" rtlCol="0">
            <a:spAutoFit/>
          </a:bodyPr>
          <a:lstStyle/>
          <a:p>
            <a:pPr>
              <a:buFont typeface="Arial"/>
              <a:buChar char="•"/>
            </a:pPr>
            <a:r>
              <a:rPr lang="en-US" dirty="0" smtClean="0"/>
              <a:t> When the switch is closed, electrons flow from</a:t>
            </a:r>
            <a:endParaRPr lang="en-US" dirty="0"/>
          </a:p>
        </p:txBody>
      </p:sp>
      <p:pic>
        <p:nvPicPr>
          <p:cNvPr id="8" name="Picture 7" descr="6:03-46.png"/>
          <p:cNvPicPr>
            <a:picLocks noChangeAspect="1"/>
          </p:cNvPicPr>
          <p:nvPr/>
        </p:nvPicPr>
        <p:blipFill>
          <a:blip r:embed="rId2"/>
          <a:stretch>
            <a:fillRect/>
          </a:stretch>
        </p:blipFill>
        <p:spPr>
          <a:xfrm>
            <a:off x="2514857" y="76200"/>
            <a:ext cx="4114286" cy="3758730"/>
          </a:xfrm>
          <a:prstGeom prst="rect">
            <a:avLst/>
          </a:prstGeom>
        </p:spPr>
      </p:pic>
      <p:sp>
        <p:nvSpPr>
          <p:cNvPr id="7" name="TextBox 6"/>
          <p:cNvSpPr txBox="1">
            <a:spLocks noChangeArrowheads="1"/>
          </p:cNvSpPr>
          <p:nvPr/>
        </p:nvSpPr>
        <p:spPr bwMode="auto">
          <a:xfrm>
            <a:off x="3352800"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 </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 </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329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646331"/>
          </a:xfrm>
          <a:prstGeom prst="rect">
            <a:avLst/>
          </a:prstGeom>
          <a:noFill/>
        </p:spPr>
        <p:txBody>
          <a:bodyPr wrap="square" rtlCol="0">
            <a:spAutoFit/>
          </a:bodyPr>
          <a:lstStyle/>
          <a:p>
            <a:pPr>
              <a:buFont typeface="Arial"/>
              <a:buChar char="•"/>
            </a:pPr>
            <a:r>
              <a:rPr lang="en-US" dirty="0" smtClean="0"/>
              <a:t> Based on the data table above, which unknown solution could be 0.1 M NaOH?</a:t>
            </a:r>
            <a:endParaRPr lang="en-US" dirty="0"/>
          </a:p>
        </p:txBody>
      </p:sp>
      <p:pic>
        <p:nvPicPr>
          <p:cNvPr id="9" name="Picture 8" descr="6:03-48.png"/>
          <p:cNvPicPr>
            <a:picLocks noChangeAspect="1"/>
          </p:cNvPicPr>
          <p:nvPr/>
        </p:nvPicPr>
        <p:blipFill>
          <a:blip r:embed="rId2"/>
          <a:stretch>
            <a:fillRect/>
          </a:stretch>
        </p:blipFill>
        <p:spPr>
          <a:xfrm>
            <a:off x="2209800" y="152400"/>
            <a:ext cx="4711435" cy="33572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total number of electrons in an atom of Cu-63?</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42"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48143" name="TextBox 9"/>
          <p:cNvSpPr txBox="1">
            <a:spLocks noChangeArrowheads="1"/>
          </p:cNvSpPr>
          <p:nvPr/>
        </p:nvSpPr>
        <p:spPr bwMode="auto">
          <a:xfrm>
            <a:off x="685800" y="3135313"/>
            <a:ext cx="5821363"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Base your answer on the table above for two isotopes of Cu:</a:t>
            </a:r>
          </a:p>
        </p:txBody>
      </p:sp>
      <p:pic>
        <p:nvPicPr>
          <p:cNvPr id="48144" name="Picture 8" descr="8:08 54-57.png"/>
          <p:cNvPicPr>
            <a:picLocks noChangeAspect="1"/>
          </p:cNvPicPr>
          <p:nvPr/>
        </p:nvPicPr>
        <p:blipFill>
          <a:blip r:embed="rId2"/>
          <a:srcRect/>
          <a:stretch>
            <a:fillRect/>
          </a:stretch>
        </p:blipFill>
        <p:spPr bwMode="auto">
          <a:xfrm>
            <a:off x="1828800" y="609600"/>
            <a:ext cx="5486400" cy="17907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34DE1898-9968-444A-BEF4-05D4C777C1C7}" type="slidenum">
              <a:rPr lang="en-US"/>
              <a:pPr>
                <a:defRPr/>
              </a:pPr>
              <a:t>33</a:t>
            </a:fld>
            <a:endParaRPr lang="en-US"/>
          </a:p>
        </p:txBody>
      </p:sp>
      <p:sp>
        <p:nvSpPr>
          <p:cNvPr id="48146" name="TextBox 12"/>
          <p:cNvSpPr txBox="1">
            <a:spLocks noChangeArrowheads="1"/>
          </p:cNvSpPr>
          <p:nvPr/>
        </p:nvSpPr>
        <p:spPr bwMode="auto">
          <a:xfrm>
            <a:off x="63881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 </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 </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646331"/>
          </a:xfrm>
          <a:prstGeom prst="rect">
            <a:avLst/>
          </a:prstGeom>
          <a:noFill/>
        </p:spPr>
        <p:txBody>
          <a:bodyPr wrap="square" rtlCol="0">
            <a:spAutoFit/>
          </a:bodyPr>
          <a:lstStyle/>
          <a:p>
            <a:pPr>
              <a:buFont typeface="Arial"/>
              <a:buChar char="•"/>
            </a:pPr>
            <a:r>
              <a:rPr lang="en-US" dirty="0" smtClean="0"/>
              <a:t> Based on the data table above, which unknown solution could be 0.1 M NaOH?</a:t>
            </a:r>
            <a:endParaRPr lang="en-US" dirty="0"/>
          </a:p>
        </p:txBody>
      </p:sp>
      <p:pic>
        <p:nvPicPr>
          <p:cNvPr id="9" name="Picture 8" descr="6:03-48.png"/>
          <p:cNvPicPr>
            <a:picLocks noChangeAspect="1"/>
          </p:cNvPicPr>
          <p:nvPr/>
        </p:nvPicPr>
        <p:blipFill>
          <a:blip r:embed="rId2"/>
          <a:stretch>
            <a:fillRect/>
          </a:stretch>
        </p:blipFill>
        <p:spPr>
          <a:xfrm>
            <a:off x="2209800" y="152400"/>
            <a:ext cx="4711435" cy="3357250"/>
          </a:xfrm>
          <a:prstGeom prst="rect">
            <a:avLst/>
          </a:prstGeom>
        </p:spPr>
      </p:pic>
      <p:sp>
        <p:nvSpPr>
          <p:cNvPr id="7" name="TextBox 6"/>
          <p:cNvSpPr txBox="1">
            <a:spLocks noChangeArrowheads="1"/>
          </p:cNvSpPr>
          <p:nvPr/>
        </p:nvSpPr>
        <p:spPr bwMode="auto">
          <a:xfrm>
            <a:off x="30480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10</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18</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646331"/>
          </a:xfrm>
          <a:prstGeom prst="rect">
            <a:avLst/>
          </a:prstGeom>
          <a:noFill/>
        </p:spPr>
        <p:txBody>
          <a:bodyPr wrap="square" rtlCol="0">
            <a:spAutoFit/>
          </a:bodyPr>
          <a:lstStyle/>
          <a:p>
            <a:pPr>
              <a:buFont typeface="Arial"/>
              <a:buChar char="•"/>
            </a:pPr>
            <a:r>
              <a:rPr lang="en-US" dirty="0" smtClean="0"/>
              <a:t> What is the total number of valence electrons in an atom of electron configuration X?</a:t>
            </a:r>
            <a:endParaRPr lang="en-US" dirty="0"/>
          </a:p>
        </p:txBody>
      </p:sp>
      <p:pic>
        <p:nvPicPr>
          <p:cNvPr id="8" name="Picture 7" descr="6:03-51.png"/>
          <p:cNvPicPr>
            <a:picLocks noChangeAspect="1"/>
          </p:cNvPicPr>
          <p:nvPr/>
        </p:nvPicPr>
        <p:blipFill>
          <a:blip r:embed="rId2"/>
          <a:stretch>
            <a:fillRect/>
          </a:stretch>
        </p:blipFill>
        <p:spPr>
          <a:xfrm>
            <a:off x="2768825" y="609600"/>
            <a:ext cx="3606349" cy="2044444"/>
          </a:xfrm>
          <a:prstGeom prst="rect">
            <a:avLst/>
          </a:prstGeom>
        </p:spPr>
      </p:pic>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10</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18</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646331"/>
          </a:xfrm>
          <a:prstGeom prst="rect">
            <a:avLst/>
          </a:prstGeom>
          <a:noFill/>
        </p:spPr>
        <p:txBody>
          <a:bodyPr wrap="square" rtlCol="0">
            <a:spAutoFit/>
          </a:bodyPr>
          <a:lstStyle/>
          <a:p>
            <a:pPr>
              <a:buFont typeface="Arial"/>
              <a:buChar char="•"/>
            </a:pPr>
            <a:r>
              <a:rPr lang="en-US" dirty="0" smtClean="0"/>
              <a:t> What is the total number of valence electrons in an atom of electron configuration X?</a:t>
            </a:r>
            <a:endParaRPr lang="en-US" dirty="0"/>
          </a:p>
        </p:txBody>
      </p:sp>
      <p:sp>
        <p:nvSpPr>
          <p:cNvPr id="7" name="TextBox 6"/>
          <p:cNvSpPr txBox="1">
            <a:spLocks noChangeArrowheads="1"/>
          </p:cNvSpPr>
          <p:nvPr/>
        </p:nvSpPr>
        <p:spPr bwMode="auto">
          <a:xfrm>
            <a:off x="62856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pic>
        <p:nvPicPr>
          <p:cNvPr id="11" name="Picture 10" descr="6:03-51.png"/>
          <p:cNvPicPr>
            <a:picLocks noChangeAspect="1"/>
          </p:cNvPicPr>
          <p:nvPr/>
        </p:nvPicPr>
        <p:blipFill>
          <a:blip r:embed="rId2"/>
          <a:stretch>
            <a:fillRect/>
          </a:stretch>
        </p:blipFill>
        <p:spPr>
          <a:xfrm>
            <a:off x="2768825" y="609600"/>
            <a:ext cx="3606349" cy="2044444"/>
          </a:xfrm>
          <a:prstGeom prst="rect">
            <a:avLst/>
          </a:prstGeom>
        </p:spPr>
      </p:pic>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646331"/>
          </a:xfrm>
          <a:prstGeom prst="rect">
            <a:avLst/>
          </a:prstGeom>
          <a:noFill/>
        </p:spPr>
        <p:txBody>
          <a:bodyPr wrap="square" rtlCol="0">
            <a:spAutoFit/>
          </a:bodyPr>
          <a:lstStyle/>
          <a:p>
            <a:pPr>
              <a:buFont typeface="Arial"/>
              <a:buChar char="•"/>
            </a:pPr>
            <a:r>
              <a:rPr lang="en-US" dirty="0" smtClean="0"/>
              <a:t> Which Lewis electron-dot structure is drawn correctly for the atom it represents?</a:t>
            </a:r>
            <a:endParaRPr lang="en-US" dirty="0"/>
          </a:p>
        </p:txBody>
      </p:sp>
      <p:pic>
        <p:nvPicPr>
          <p:cNvPr id="8" name="Picture 7" descr="8:03-12.png"/>
          <p:cNvPicPr>
            <a:picLocks noChangeAspect="1"/>
          </p:cNvPicPr>
          <p:nvPr/>
        </p:nvPicPr>
        <p:blipFill>
          <a:blip r:embed="rId2"/>
          <a:stretch>
            <a:fillRect/>
          </a:stretch>
        </p:blipFill>
        <p:spPr>
          <a:xfrm>
            <a:off x="2209800" y="762000"/>
            <a:ext cx="4715633" cy="2057400"/>
          </a:xfrm>
          <a:prstGeom prst="rect">
            <a:avLst/>
          </a:prstGeom>
        </p:spPr>
      </p:pic>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646331"/>
          </a:xfrm>
          <a:prstGeom prst="rect">
            <a:avLst/>
          </a:prstGeom>
          <a:noFill/>
        </p:spPr>
        <p:txBody>
          <a:bodyPr wrap="square" rtlCol="0">
            <a:spAutoFit/>
          </a:bodyPr>
          <a:lstStyle/>
          <a:p>
            <a:pPr>
              <a:buFont typeface="Arial"/>
              <a:buChar char="•"/>
            </a:pPr>
            <a:r>
              <a:rPr lang="en-US" dirty="0" smtClean="0"/>
              <a:t> Which Lewis electron-dot structure is drawn correctly for the atom it represents?</a:t>
            </a:r>
            <a:endParaRPr lang="en-US" dirty="0"/>
          </a:p>
        </p:txBody>
      </p:sp>
      <p:pic>
        <p:nvPicPr>
          <p:cNvPr id="8" name="Picture 7" descr="8:03-12.png"/>
          <p:cNvPicPr>
            <a:picLocks noChangeAspect="1"/>
          </p:cNvPicPr>
          <p:nvPr/>
        </p:nvPicPr>
        <p:blipFill>
          <a:blip r:embed="rId2"/>
          <a:stretch>
            <a:fillRect/>
          </a:stretch>
        </p:blipFill>
        <p:spPr>
          <a:xfrm>
            <a:off x="2209800" y="762000"/>
            <a:ext cx="4715633" cy="2057400"/>
          </a:xfrm>
          <a:prstGeom prst="rect">
            <a:avLst/>
          </a:prstGeom>
        </p:spPr>
      </p:pic>
      <p:sp>
        <p:nvSpPr>
          <p:cNvPr id="7" name="TextBox 6"/>
          <p:cNvSpPr txBox="1">
            <a:spLocks noChangeArrowheads="1"/>
          </p:cNvSpPr>
          <p:nvPr/>
        </p:nvSpPr>
        <p:spPr bwMode="auto">
          <a:xfrm>
            <a:off x="62856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369332"/>
          </a:xfrm>
          <a:prstGeom prst="rect">
            <a:avLst/>
          </a:prstGeom>
          <a:noFill/>
        </p:spPr>
        <p:txBody>
          <a:bodyPr wrap="square" rtlCol="0">
            <a:spAutoFit/>
          </a:bodyPr>
          <a:lstStyle/>
          <a:p>
            <a:pPr>
              <a:buFont typeface="Arial"/>
              <a:buChar char="•"/>
            </a:pPr>
            <a:r>
              <a:rPr lang="en-US" dirty="0" smtClean="0"/>
              <a:t> Which structural formula correctly represents a hydrocarbon molecule?</a:t>
            </a:r>
            <a:endParaRPr lang="en-US" dirty="0"/>
          </a:p>
        </p:txBody>
      </p:sp>
      <p:pic>
        <p:nvPicPr>
          <p:cNvPr id="9" name="Picture 8" descr="8:03-23.png"/>
          <p:cNvPicPr>
            <a:picLocks noChangeAspect="1"/>
          </p:cNvPicPr>
          <p:nvPr/>
        </p:nvPicPr>
        <p:blipFill>
          <a:blip r:embed="rId2"/>
          <a:stretch>
            <a:fillRect/>
          </a:stretch>
        </p:blipFill>
        <p:spPr>
          <a:xfrm>
            <a:off x="2438400" y="304800"/>
            <a:ext cx="4324134" cy="3548006"/>
          </a:xfrm>
          <a:prstGeom prst="rect">
            <a:avLst/>
          </a:prstGeom>
        </p:spPr>
      </p:pic>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369332"/>
          </a:xfrm>
          <a:prstGeom prst="rect">
            <a:avLst/>
          </a:prstGeom>
          <a:noFill/>
        </p:spPr>
        <p:txBody>
          <a:bodyPr wrap="square" rtlCol="0">
            <a:spAutoFit/>
          </a:bodyPr>
          <a:lstStyle/>
          <a:p>
            <a:pPr>
              <a:buFont typeface="Arial"/>
              <a:buChar char="•"/>
            </a:pPr>
            <a:r>
              <a:rPr lang="en-US" dirty="0" smtClean="0"/>
              <a:t> Which structural formula correctly represents a hydrocarbon molecule?</a:t>
            </a:r>
            <a:endParaRPr lang="en-US" dirty="0"/>
          </a:p>
        </p:txBody>
      </p:sp>
      <p:pic>
        <p:nvPicPr>
          <p:cNvPr id="9" name="Picture 8" descr="8:03-23.png"/>
          <p:cNvPicPr>
            <a:picLocks noChangeAspect="1"/>
          </p:cNvPicPr>
          <p:nvPr/>
        </p:nvPicPr>
        <p:blipFill>
          <a:blip r:embed="rId2"/>
          <a:stretch>
            <a:fillRect/>
          </a:stretch>
        </p:blipFill>
        <p:spPr>
          <a:xfrm>
            <a:off x="2438400" y="304800"/>
            <a:ext cx="4324134" cy="3548006"/>
          </a:xfrm>
          <a:prstGeom prst="rect">
            <a:avLst/>
          </a:prstGeom>
        </p:spPr>
      </p:pic>
      <p:sp>
        <p:nvSpPr>
          <p:cNvPr id="7" name="TextBox 6"/>
          <p:cNvSpPr txBox="1">
            <a:spLocks noChangeArrowheads="1"/>
          </p:cNvSpPr>
          <p:nvPr/>
        </p:nvSpPr>
        <p:spPr bwMode="auto">
          <a:xfrm>
            <a:off x="6285637" y="51170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Number of carbon atoms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Number of hydrogen atoms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Molecular masses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Functional groups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646331"/>
          </a:xfrm>
          <a:prstGeom prst="rect">
            <a:avLst/>
          </a:prstGeom>
          <a:noFill/>
        </p:spPr>
        <p:txBody>
          <a:bodyPr wrap="square" rtlCol="0">
            <a:spAutoFit/>
          </a:bodyPr>
          <a:lstStyle/>
          <a:p>
            <a:pPr>
              <a:buFont typeface="Arial"/>
              <a:buChar char="•"/>
            </a:pPr>
            <a:r>
              <a:rPr lang="en-US" dirty="0" smtClean="0"/>
              <a:t> The differences in the physical properties and chemical properties of these two organic compounds are primarily due to their different</a:t>
            </a:r>
            <a:endParaRPr lang="en-US" dirty="0"/>
          </a:p>
        </p:txBody>
      </p:sp>
      <p:pic>
        <p:nvPicPr>
          <p:cNvPr id="8" name="Picture 7" descr="8:03-24.png"/>
          <p:cNvPicPr>
            <a:picLocks noChangeAspect="1"/>
          </p:cNvPicPr>
          <p:nvPr/>
        </p:nvPicPr>
        <p:blipFill>
          <a:blip r:embed="rId2"/>
          <a:stretch>
            <a:fillRect/>
          </a:stretch>
        </p:blipFill>
        <p:spPr>
          <a:xfrm>
            <a:off x="990600" y="762000"/>
            <a:ext cx="7101840" cy="1219200"/>
          </a:xfrm>
          <a:prstGeom prst="rect">
            <a:avLst/>
          </a:prstGeom>
        </p:spPr>
      </p:pic>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Number of carbon atoms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Number of hydrogen atoms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Molecular masses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Functional groups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49469"/>
            <a:ext cx="8077200" cy="646331"/>
          </a:xfrm>
          <a:prstGeom prst="rect">
            <a:avLst/>
          </a:prstGeom>
          <a:noFill/>
        </p:spPr>
        <p:txBody>
          <a:bodyPr wrap="square" rtlCol="0">
            <a:spAutoFit/>
          </a:bodyPr>
          <a:lstStyle/>
          <a:p>
            <a:pPr>
              <a:buFont typeface="Arial"/>
              <a:buChar char="•"/>
            </a:pPr>
            <a:r>
              <a:rPr lang="en-US" dirty="0" smtClean="0"/>
              <a:t> The differences in the physical properties and chemical properties of these two organic compounds are primarily due to their different</a:t>
            </a:r>
            <a:endParaRPr lang="en-US" dirty="0"/>
          </a:p>
        </p:txBody>
      </p:sp>
      <p:pic>
        <p:nvPicPr>
          <p:cNvPr id="8" name="Picture 7" descr="8:03-24.png"/>
          <p:cNvPicPr>
            <a:picLocks noChangeAspect="1"/>
          </p:cNvPicPr>
          <p:nvPr/>
        </p:nvPicPr>
        <p:blipFill>
          <a:blip r:embed="rId2"/>
          <a:stretch>
            <a:fillRect/>
          </a:stretch>
        </p:blipFill>
        <p:spPr>
          <a:xfrm>
            <a:off x="990600" y="762000"/>
            <a:ext cx="7101840" cy="1219200"/>
          </a:xfrm>
          <a:prstGeom prst="rect">
            <a:avLst/>
          </a:prstGeom>
        </p:spPr>
      </p:pic>
      <p:sp>
        <p:nvSpPr>
          <p:cNvPr id="7" name="TextBox 6"/>
          <p:cNvSpPr txBox="1">
            <a:spLocks noChangeArrowheads="1"/>
          </p:cNvSpPr>
          <p:nvPr/>
        </p:nvSpPr>
        <p:spPr bwMode="auto">
          <a:xfrm>
            <a:off x="68952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339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863558" y="2429470"/>
            <a:ext cx="3747041" cy="923330"/>
          </a:xfrm>
          <a:prstGeom prst="rect">
            <a:avLst/>
          </a:prstGeom>
          <a:noFill/>
        </p:spPr>
        <p:txBody>
          <a:bodyPr wrap="square" rtlCol="0">
            <a:spAutoFit/>
          </a:bodyPr>
          <a:lstStyle/>
          <a:p>
            <a:pPr>
              <a:buFont typeface="Arial"/>
              <a:buChar char="•"/>
            </a:pPr>
            <a:r>
              <a:rPr lang="en-US" dirty="0" smtClean="0"/>
              <a:t> Which structural formula to the left represents a molecule that is not an isomer of pentane?</a:t>
            </a:r>
            <a:endParaRPr lang="en-US" dirty="0"/>
          </a:p>
        </p:txBody>
      </p:sp>
      <p:pic>
        <p:nvPicPr>
          <p:cNvPr id="9" name="Picture 8" descr="8:03-25.png"/>
          <p:cNvPicPr>
            <a:picLocks noChangeAspect="1"/>
          </p:cNvPicPr>
          <p:nvPr/>
        </p:nvPicPr>
        <p:blipFill>
          <a:blip r:embed="rId2"/>
          <a:stretch>
            <a:fillRect/>
          </a:stretch>
        </p:blipFill>
        <p:spPr>
          <a:xfrm>
            <a:off x="533400" y="152400"/>
            <a:ext cx="4330159" cy="452063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The atomic mass of Cu-63 is expressed to what number of significant figures?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66"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49167" name="TextBox 9"/>
          <p:cNvSpPr txBox="1">
            <a:spLocks noChangeArrowheads="1"/>
          </p:cNvSpPr>
          <p:nvPr/>
        </p:nvSpPr>
        <p:spPr bwMode="auto">
          <a:xfrm>
            <a:off x="685800" y="3135313"/>
            <a:ext cx="5821363"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Base your answer on the table above for two isotopes of Cu:</a:t>
            </a:r>
          </a:p>
        </p:txBody>
      </p:sp>
      <p:pic>
        <p:nvPicPr>
          <p:cNvPr id="49168" name="Picture 8" descr="8:08 54-57.png"/>
          <p:cNvPicPr>
            <a:picLocks noChangeAspect="1"/>
          </p:cNvPicPr>
          <p:nvPr/>
        </p:nvPicPr>
        <p:blipFill>
          <a:blip r:embed="rId2"/>
          <a:srcRect/>
          <a:stretch>
            <a:fillRect/>
          </a:stretch>
        </p:blipFill>
        <p:spPr bwMode="auto">
          <a:xfrm>
            <a:off x="1828800" y="609600"/>
            <a:ext cx="5486400" cy="17907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ADD5A2DF-9D33-6347-ADCD-FF5207978586}" type="slidenum">
              <a:rPr lang="en-US"/>
              <a:pPr>
                <a:defRPr/>
              </a:pPr>
              <a:t>34</a:t>
            </a:fld>
            <a:endParaRPr lang="en-US"/>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863558" y="2429470"/>
            <a:ext cx="3747041" cy="923330"/>
          </a:xfrm>
          <a:prstGeom prst="rect">
            <a:avLst/>
          </a:prstGeom>
          <a:noFill/>
        </p:spPr>
        <p:txBody>
          <a:bodyPr wrap="square" rtlCol="0">
            <a:spAutoFit/>
          </a:bodyPr>
          <a:lstStyle/>
          <a:p>
            <a:pPr>
              <a:buFont typeface="Arial"/>
              <a:buChar char="•"/>
            </a:pPr>
            <a:r>
              <a:rPr lang="en-US" dirty="0" smtClean="0"/>
              <a:t> Which structural formula to the left represents a molecule that is not an isomer of pentane?</a:t>
            </a:r>
            <a:endParaRPr lang="en-US" dirty="0"/>
          </a:p>
        </p:txBody>
      </p:sp>
      <p:pic>
        <p:nvPicPr>
          <p:cNvPr id="9" name="Picture 8" descr="8:03-25.png"/>
          <p:cNvPicPr>
            <a:picLocks noChangeAspect="1"/>
          </p:cNvPicPr>
          <p:nvPr/>
        </p:nvPicPr>
        <p:blipFill>
          <a:blip r:embed="rId2"/>
          <a:stretch>
            <a:fillRect/>
          </a:stretch>
        </p:blipFill>
        <p:spPr>
          <a:xfrm>
            <a:off x="533400" y="152400"/>
            <a:ext cx="4330159" cy="4520635"/>
          </a:xfrm>
          <a:prstGeom prst="rect">
            <a:avLst/>
          </a:prstGeom>
        </p:spPr>
      </p:pic>
      <p:sp>
        <p:nvSpPr>
          <p:cNvPr id="7" name="TextBox 6"/>
          <p:cNvSpPr txBox="1">
            <a:spLocks noChangeArrowheads="1"/>
          </p:cNvSpPr>
          <p:nvPr/>
        </p:nvSpPr>
        <p:spPr bwMode="auto">
          <a:xfrm>
            <a:off x="68952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24870"/>
            <a:ext cx="8077199" cy="369332"/>
          </a:xfrm>
          <a:prstGeom prst="rect">
            <a:avLst/>
          </a:prstGeom>
          <a:noFill/>
        </p:spPr>
        <p:txBody>
          <a:bodyPr wrap="square" rtlCol="0">
            <a:spAutoFit/>
          </a:bodyPr>
          <a:lstStyle/>
          <a:p>
            <a:pPr>
              <a:buFont typeface="Arial"/>
              <a:buChar char="•"/>
            </a:pPr>
            <a:r>
              <a:rPr lang="en-US" dirty="0" smtClean="0"/>
              <a:t> which equation represents a double replacement reaction?</a:t>
            </a:r>
            <a:endParaRPr lang="en-US" dirty="0"/>
          </a:p>
        </p:txBody>
      </p:sp>
      <p:pic>
        <p:nvPicPr>
          <p:cNvPr id="8" name="Picture 7" descr="8:03-41.png"/>
          <p:cNvPicPr>
            <a:picLocks noChangeAspect="1"/>
          </p:cNvPicPr>
          <p:nvPr/>
        </p:nvPicPr>
        <p:blipFill>
          <a:blip r:embed="rId2"/>
          <a:stretch>
            <a:fillRect/>
          </a:stretch>
        </p:blipFill>
        <p:spPr>
          <a:xfrm>
            <a:off x="1905000" y="457200"/>
            <a:ext cx="5238748" cy="2057400"/>
          </a:xfrm>
          <a:prstGeom prst="rect">
            <a:avLst/>
          </a:prstGeom>
        </p:spPr>
      </p:pic>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724870"/>
            <a:ext cx="8077199" cy="369332"/>
          </a:xfrm>
          <a:prstGeom prst="rect">
            <a:avLst/>
          </a:prstGeom>
          <a:noFill/>
        </p:spPr>
        <p:txBody>
          <a:bodyPr wrap="square" rtlCol="0">
            <a:spAutoFit/>
          </a:bodyPr>
          <a:lstStyle/>
          <a:p>
            <a:pPr>
              <a:buFont typeface="Arial"/>
              <a:buChar char="•"/>
            </a:pPr>
            <a:r>
              <a:rPr lang="en-US" dirty="0" smtClean="0"/>
              <a:t> which equation represents a double </a:t>
            </a:r>
            <a:r>
              <a:rPr lang="en-US" smtClean="0"/>
              <a:t>replacement reaction?</a:t>
            </a:r>
            <a:endParaRPr lang="en-US" dirty="0"/>
          </a:p>
        </p:txBody>
      </p:sp>
      <p:sp>
        <p:nvSpPr>
          <p:cNvPr id="7" name="TextBox 6"/>
          <p:cNvSpPr txBox="1">
            <a:spLocks noChangeArrowheads="1"/>
          </p:cNvSpPr>
          <p:nvPr/>
        </p:nvSpPr>
        <p:spPr bwMode="auto">
          <a:xfrm>
            <a:off x="25908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pic>
        <p:nvPicPr>
          <p:cNvPr id="8" name="Picture 7" descr="8:03-41.png"/>
          <p:cNvPicPr>
            <a:picLocks noChangeAspect="1"/>
          </p:cNvPicPr>
          <p:nvPr/>
        </p:nvPicPr>
        <p:blipFill>
          <a:blip r:embed="rId2"/>
          <a:stretch>
            <a:fillRect/>
          </a:stretch>
        </p:blipFill>
        <p:spPr>
          <a:xfrm>
            <a:off x="1905000" y="762000"/>
            <a:ext cx="5238748" cy="2057400"/>
          </a:xfrm>
          <a:prstGeom prst="rect">
            <a:avLst/>
          </a:prstGeom>
        </p:spPr>
      </p:pic>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X,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Z, only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X and 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X and 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126468"/>
            <a:ext cx="8077199" cy="369332"/>
          </a:xfrm>
          <a:prstGeom prst="rect">
            <a:avLst/>
          </a:prstGeom>
          <a:noFill/>
        </p:spPr>
        <p:txBody>
          <a:bodyPr wrap="square" rtlCol="0">
            <a:spAutoFit/>
          </a:bodyPr>
          <a:lstStyle/>
          <a:p>
            <a:pPr>
              <a:buFont typeface="Arial"/>
              <a:buChar char="•"/>
            </a:pPr>
            <a:r>
              <a:rPr lang="en-US" dirty="0" smtClean="0"/>
              <a:t> Which diagram represents a mixture of elements A and B?</a:t>
            </a:r>
            <a:endParaRPr lang="en-US" dirty="0"/>
          </a:p>
        </p:txBody>
      </p:sp>
      <p:pic>
        <p:nvPicPr>
          <p:cNvPr id="9" name="Picture 8" descr="8:03-43.png"/>
          <p:cNvPicPr>
            <a:picLocks noChangeAspect="1"/>
          </p:cNvPicPr>
          <p:nvPr/>
        </p:nvPicPr>
        <p:blipFill>
          <a:blip r:embed="rId2"/>
          <a:stretch>
            <a:fillRect/>
          </a:stretch>
        </p:blipFill>
        <p:spPr>
          <a:xfrm>
            <a:off x="2375174" y="152400"/>
            <a:ext cx="4787626" cy="3846705"/>
          </a:xfrm>
          <a:prstGeom prst="rect">
            <a:avLst/>
          </a:prstGeom>
        </p:spPr>
      </p:pic>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X,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Z, only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X and 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X and 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126468"/>
            <a:ext cx="8077199" cy="369332"/>
          </a:xfrm>
          <a:prstGeom prst="rect">
            <a:avLst/>
          </a:prstGeom>
          <a:noFill/>
        </p:spPr>
        <p:txBody>
          <a:bodyPr wrap="square" rtlCol="0">
            <a:spAutoFit/>
          </a:bodyPr>
          <a:lstStyle/>
          <a:p>
            <a:pPr>
              <a:buFont typeface="Arial"/>
              <a:buChar char="•"/>
            </a:pPr>
            <a:r>
              <a:rPr lang="en-US" dirty="0" smtClean="0"/>
              <a:t> Which diagram represents a mixture of elements A and B?</a:t>
            </a:r>
            <a:endParaRPr lang="en-US" dirty="0"/>
          </a:p>
        </p:txBody>
      </p:sp>
      <p:pic>
        <p:nvPicPr>
          <p:cNvPr id="9" name="Picture 8" descr="8:03-43.png"/>
          <p:cNvPicPr>
            <a:picLocks noChangeAspect="1"/>
          </p:cNvPicPr>
          <p:nvPr/>
        </p:nvPicPr>
        <p:blipFill>
          <a:blip r:embed="rId2"/>
          <a:stretch>
            <a:fillRect/>
          </a:stretch>
        </p:blipFill>
        <p:spPr>
          <a:xfrm>
            <a:off x="2375174" y="152400"/>
            <a:ext cx="4787626" cy="3846705"/>
          </a:xfrm>
          <a:prstGeom prst="rect">
            <a:avLst/>
          </a:prstGeom>
        </p:spPr>
      </p:pic>
      <p:sp>
        <p:nvSpPr>
          <p:cNvPr id="7" name="TextBox 6"/>
          <p:cNvSpPr txBox="1">
            <a:spLocks noChangeArrowheads="1"/>
          </p:cNvSpPr>
          <p:nvPr/>
        </p:nvSpPr>
        <p:spPr bwMode="auto">
          <a:xfrm>
            <a:off x="6819037" y="51816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126468"/>
            <a:ext cx="8077199" cy="369332"/>
          </a:xfrm>
          <a:prstGeom prst="rect">
            <a:avLst/>
          </a:prstGeom>
          <a:noFill/>
        </p:spPr>
        <p:txBody>
          <a:bodyPr wrap="square" rtlCol="0">
            <a:spAutoFit/>
          </a:bodyPr>
          <a:lstStyle/>
          <a:p>
            <a:pPr>
              <a:buFont typeface="Arial"/>
              <a:buChar char="•"/>
            </a:pPr>
            <a:r>
              <a:rPr lang="en-US" dirty="0" smtClean="0"/>
              <a:t> Which structural formula represents an alcohol?</a:t>
            </a:r>
            <a:endParaRPr lang="en-US" dirty="0"/>
          </a:p>
        </p:txBody>
      </p:sp>
      <p:pic>
        <p:nvPicPr>
          <p:cNvPr id="8" name="Picture 7" descr="8:03-47.png"/>
          <p:cNvPicPr>
            <a:picLocks noChangeAspect="1"/>
          </p:cNvPicPr>
          <p:nvPr/>
        </p:nvPicPr>
        <p:blipFill>
          <a:blip r:embed="rId2"/>
          <a:stretch>
            <a:fillRect/>
          </a:stretch>
        </p:blipFill>
        <p:spPr>
          <a:xfrm>
            <a:off x="2209800" y="228600"/>
            <a:ext cx="4705095" cy="3884268"/>
          </a:xfrm>
          <a:prstGeom prst="rect">
            <a:avLst/>
          </a:prstGeom>
        </p:spPr>
      </p:pic>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126468"/>
            <a:ext cx="8077199" cy="369332"/>
          </a:xfrm>
          <a:prstGeom prst="rect">
            <a:avLst/>
          </a:prstGeom>
          <a:noFill/>
        </p:spPr>
        <p:txBody>
          <a:bodyPr wrap="square" rtlCol="0">
            <a:spAutoFit/>
          </a:bodyPr>
          <a:lstStyle/>
          <a:p>
            <a:pPr>
              <a:buFont typeface="Arial"/>
              <a:buChar char="•"/>
            </a:pPr>
            <a:r>
              <a:rPr lang="en-US" dirty="0" smtClean="0"/>
              <a:t> Which structural formula represents an alcohol?</a:t>
            </a:r>
            <a:endParaRPr lang="en-US" dirty="0"/>
          </a:p>
        </p:txBody>
      </p:sp>
      <p:pic>
        <p:nvPicPr>
          <p:cNvPr id="8" name="Picture 7" descr="8:03-47.png"/>
          <p:cNvPicPr>
            <a:picLocks noChangeAspect="1"/>
          </p:cNvPicPr>
          <p:nvPr/>
        </p:nvPicPr>
        <p:blipFill>
          <a:blip r:embed="rId2"/>
          <a:stretch>
            <a:fillRect/>
          </a:stretch>
        </p:blipFill>
        <p:spPr>
          <a:xfrm>
            <a:off x="2209800" y="228600"/>
            <a:ext cx="4705095" cy="3884268"/>
          </a:xfrm>
          <a:prstGeom prst="rect">
            <a:avLst/>
          </a:prstGeom>
        </p:spPr>
      </p:pic>
      <p:sp>
        <p:nvSpPr>
          <p:cNvPr id="7" name="TextBox 6"/>
          <p:cNvSpPr txBox="1">
            <a:spLocks noChangeArrowheads="1"/>
          </p:cNvSpPr>
          <p:nvPr/>
        </p:nvSpPr>
        <p:spPr bwMode="auto">
          <a:xfrm>
            <a:off x="6819037"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H and 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Na and Li</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H and He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Na and 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126468"/>
            <a:ext cx="8077199" cy="646331"/>
          </a:xfrm>
          <a:prstGeom prst="rect">
            <a:avLst/>
          </a:prstGeom>
          <a:noFill/>
        </p:spPr>
        <p:txBody>
          <a:bodyPr wrap="square" rtlCol="0">
            <a:spAutoFit/>
          </a:bodyPr>
          <a:lstStyle/>
          <a:p>
            <a:pPr>
              <a:buFont typeface="Arial"/>
              <a:buChar char="•"/>
            </a:pPr>
            <a:r>
              <a:rPr lang="en-US" dirty="0" smtClean="0"/>
              <a:t> Identify the two elements in the unknown sample based on the spectral information above.</a:t>
            </a:r>
            <a:endParaRPr lang="en-US" dirty="0"/>
          </a:p>
        </p:txBody>
      </p:sp>
      <p:pic>
        <p:nvPicPr>
          <p:cNvPr id="9" name="Picture 8" descr="8:03-63.png"/>
          <p:cNvPicPr>
            <a:picLocks noChangeAspect="1"/>
          </p:cNvPicPr>
          <p:nvPr/>
        </p:nvPicPr>
        <p:blipFill>
          <a:blip r:embed="rId2"/>
          <a:stretch>
            <a:fillRect/>
          </a:stretch>
        </p:blipFill>
        <p:spPr>
          <a:xfrm>
            <a:off x="406921" y="533400"/>
            <a:ext cx="8330158" cy="2577778"/>
          </a:xfrm>
          <a:prstGeom prst="rect">
            <a:avLst/>
          </a:prstGeom>
        </p:spPr>
      </p:pic>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H and 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Na and Li</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H and He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Na and 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126468"/>
            <a:ext cx="8077199" cy="646331"/>
          </a:xfrm>
          <a:prstGeom prst="rect">
            <a:avLst/>
          </a:prstGeom>
          <a:noFill/>
        </p:spPr>
        <p:txBody>
          <a:bodyPr wrap="square" rtlCol="0">
            <a:spAutoFit/>
          </a:bodyPr>
          <a:lstStyle/>
          <a:p>
            <a:pPr>
              <a:buFont typeface="Arial"/>
              <a:buChar char="•"/>
            </a:pPr>
            <a:r>
              <a:rPr lang="en-US" dirty="0" smtClean="0"/>
              <a:t> Identify the two elements in the unknown sample based on the spectral information above.</a:t>
            </a:r>
            <a:endParaRPr lang="en-US" dirty="0"/>
          </a:p>
        </p:txBody>
      </p:sp>
      <p:pic>
        <p:nvPicPr>
          <p:cNvPr id="9" name="Picture 8" descr="8:03-63.png"/>
          <p:cNvPicPr>
            <a:picLocks noChangeAspect="1"/>
          </p:cNvPicPr>
          <p:nvPr/>
        </p:nvPicPr>
        <p:blipFill>
          <a:blip r:embed="rId2"/>
          <a:stretch>
            <a:fillRect/>
          </a:stretch>
        </p:blipFill>
        <p:spPr>
          <a:xfrm>
            <a:off x="406921" y="533400"/>
            <a:ext cx="8330158" cy="2577778"/>
          </a:xfrm>
          <a:prstGeom prst="rect">
            <a:avLst/>
          </a:prstGeom>
        </p:spPr>
      </p:pic>
      <p:sp>
        <p:nvSpPr>
          <p:cNvPr id="7" name="TextBox 6"/>
          <p:cNvSpPr txBox="1">
            <a:spLocks noChangeArrowheads="1"/>
          </p:cNvSpPr>
          <p:nvPr/>
        </p:nvSpPr>
        <p:spPr bwMode="auto">
          <a:xfrm>
            <a:off x="30480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10.8</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10.81</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11.20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349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646331"/>
          </a:xfrm>
          <a:prstGeom prst="rect">
            <a:avLst/>
          </a:prstGeom>
          <a:noFill/>
        </p:spPr>
        <p:txBody>
          <a:bodyPr wrap="square" rtlCol="0">
            <a:spAutoFit/>
          </a:bodyPr>
          <a:lstStyle/>
          <a:p>
            <a:pPr>
              <a:buFont typeface="Arial"/>
              <a:buChar char="•"/>
            </a:pPr>
            <a:r>
              <a:rPr lang="en-US" dirty="0" smtClean="0"/>
              <a:t> What is the calculated average atomic mass of element X (use the correct number of significant figures in your answer)?</a:t>
            </a:r>
            <a:endParaRPr lang="en-US" dirty="0"/>
          </a:p>
        </p:txBody>
      </p:sp>
      <p:pic>
        <p:nvPicPr>
          <p:cNvPr id="11" name="Picture 10" descr="8:03-65.png"/>
          <p:cNvPicPr>
            <a:picLocks noChangeAspect="1"/>
          </p:cNvPicPr>
          <p:nvPr/>
        </p:nvPicPr>
        <p:blipFill>
          <a:blip r:embed="rId2"/>
          <a:stretch>
            <a:fillRect/>
          </a:stretch>
        </p:blipFill>
        <p:spPr>
          <a:xfrm>
            <a:off x="1905000" y="914400"/>
            <a:ext cx="5319181" cy="1600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The atomic mass of Cu-63 is expressed to what number of significant figures?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190"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0191" name="TextBox 9"/>
          <p:cNvSpPr txBox="1">
            <a:spLocks noChangeArrowheads="1"/>
          </p:cNvSpPr>
          <p:nvPr/>
        </p:nvSpPr>
        <p:spPr bwMode="auto">
          <a:xfrm>
            <a:off x="685800" y="3135313"/>
            <a:ext cx="5821363"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Base your answer on the table above for two isotopes of Cu:</a:t>
            </a:r>
          </a:p>
        </p:txBody>
      </p:sp>
      <p:pic>
        <p:nvPicPr>
          <p:cNvPr id="50192" name="Picture 8" descr="8:08 54-57.png"/>
          <p:cNvPicPr>
            <a:picLocks noChangeAspect="1"/>
          </p:cNvPicPr>
          <p:nvPr/>
        </p:nvPicPr>
        <p:blipFill>
          <a:blip r:embed="rId2"/>
          <a:srcRect/>
          <a:stretch>
            <a:fillRect/>
          </a:stretch>
        </p:blipFill>
        <p:spPr bwMode="auto">
          <a:xfrm>
            <a:off x="1828800" y="609600"/>
            <a:ext cx="5486400" cy="17907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9C962B06-28AC-F347-878E-89B61038553B}" type="slidenum">
              <a:rPr lang="en-US"/>
              <a:pPr>
                <a:defRPr/>
              </a:pPr>
              <a:t>35</a:t>
            </a:fld>
            <a:endParaRPr lang="en-US"/>
          </a:p>
        </p:txBody>
      </p:sp>
      <p:sp>
        <p:nvSpPr>
          <p:cNvPr id="50194" name="TextBox 12"/>
          <p:cNvSpPr txBox="1">
            <a:spLocks noChangeArrowheads="1"/>
          </p:cNvSpPr>
          <p:nvPr/>
        </p:nvSpPr>
        <p:spPr bwMode="auto">
          <a:xfrm>
            <a:off x="28956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10.8</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10.81</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11.20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646331"/>
          </a:xfrm>
          <a:prstGeom prst="rect">
            <a:avLst/>
          </a:prstGeom>
          <a:noFill/>
        </p:spPr>
        <p:txBody>
          <a:bodyPr wrap="square" rtlCol="0">
            <a:spAutoFit/>
          </a:bodyPr>
          <a:lstStyle/>
          <a:p>
            <a:pPr>
              <a:buFont typeface="Arial"/>
              <a:buChar char="•"/>
            </a:pPr>
            <a:r>
              <a:rPr lang="en-US" dirty="0" smtClean="0"/>
              <a:t> What is the calculated average atomic mass of element X (use the correct number of significant figures in your answer)?</a:t>
            </a:r>
            <a:endParaRPr lang="en-US" dirty="0"/>
          </a:p>
        </p:txBody>
      </p:sp>
      <p:pic>
        <p:nvPicPr>
          <p:cNvPr id="11" name="Picture 10" descr="8:03-65.png"/>
          <p:cNvPicPr>
            <a:picLocks noChangeAspect="1"/>
          </p:cNvPicPr>
          <p:nvPr/>
        </p:nvPicPr>
        <p:blipFill>
          <a:blip r:embed="rId2"/>
          <a:stretch>
            <a:fillRect/>
          </a:stretch>
        </p:blipFill>
        <p:spPr>
          <a:xfrm>
            <a:off x="1905000" y="914400"/>
            <a:ext cx="5319181" cy="1600200"/>
          </a:xfrm>
          <a:prstGeom prst="rect">
            <a:avLst/>
          </a:prstGeom>
        </p:spPr>
      </p:pic>
      <p:sp>
        <p:nvSpPr>
          <p:cNvPr id="7" name="TextBox 6"/>
          <p:cNvSpPr txBox="1">
            <a:spLocks noChangeArrowheads="1"/>
          </p:cNvSpPr>
          <p:nvPr/>
        </p:nvSpPr>
        <p:spPr bwMode="auto">
          <a:xfrm>
            <a:off x="30480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propanone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propanal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butanone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butanal</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646331"/>
          </a:xfrm>
          <a:prstGeom prst="rect">
            <a:avLst/>
          </a:prstGeom>
          <a:noFill/>
        </p:spPr>
        <p:txBody>
          <a:bodyPr wrap="square" rtlCol="0">
            <a:spAutoFit/>
          </a:bodyPr>
          <a:lstStyle/>
          <a:p>
            <a:pPr>
              <a:buFont typeface="Arial"/>
              <a:buChar char="•"/>
            </a:pPr>
            <a:r>
              <a:rPr lang="en-US" dirty="0" smtClean="0"/>
              <a:t> What is the IUPAC name of the compound with the structural formula above?</a:t>
            </a:r>
            <a:endParaRPr lang="en-US" dirty="0"/>
          </a:p>
        </p:txBody>
      </p:sp>
      <p:pic>
        <p:nvPicPr>
          <p:cNvPr id="8" name="Picture 7" descr="1:04-15.png"/>
          <p:cNvPicPr>
            <a:picLocks noChangeAspect="1"/>
          </p:cNvPicPr>
          <p:nvPr/>
        </p:nvPicPr>
        <p:blipFill>
          <a:blip r:embed="rId2"/>
          <a:stretch>
            <a:fillRect/>
          </a:stretch>
        </p:blipFill>
        <p:spPr>
          <a:xfrm>
            <a:off x="2514600" y="685800"/>
            <a:ext cx="4099033" cy="1828800"/>
          </a:xfrm>
          <a:prstGeom prst="rect">
            <a:avLst/>
          </a:prstGeom>
        </p:spPr>
      </p:pic>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propanone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propanal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butanone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butanal</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646331"/>
          </a:xfrm>
          <a:prstGeom prst="rect">
            <a:avLst/>
          </a:prstGeom>
          <a:noFill/>
        </p:spPr>
        <p:txBody>
          <a:bodyPr wrap="square" rtlCol="0">
            <a:spAutoFit/>
          </a:bodyPr>
          <a:lstStyle/>
          <a:p>
            <a:pPr>
              <a:buFont typeface="Arial"/>
              <a:buChar char="•"/>
            </a:pPr>
            <a:r>
              <a:rPr lang="en-US" dirty="0" smtClean="0"/>
              <a:t> What is the IUPAC name of the compound with the structural formula above?</a:t>
            </a:r>
            <a:endParaRPr lang="en-US" dirty="0"/>
          </a:p>
        </p:txBody>
      </p:sp>
      <p:pic>
        <p:nvPicPr>
          <p:cNvPr id="8" name="Picture 7" descr="1:04-15.png"/>
          <p:cNvPicPr>
            <a:picLocks noChangeAspect="1"/>
          </p:cNvPicPr>
          <p:nvPr/>
        </p:nvPicPr>
        <p:blipFill>
          <a:blip r:embed="rId2"/>
          <a:stretch>
            <a:fillRect/>
          </a:stretch>
        </p:blipFill>
        <p:spPr>
          <a:xfrm>
            <a:off x="2514600" y="685800"/>
            <a:ext cx="4099033" cy="1828800"/>
          </a:xfrm>
          <a:prstGeom prst="rect">
            <a:avLst/>
          </a:prstGeom>
        </p:spPr>
      </p:pic>
      <p:sp>
        <p:nvSpPr>
          <p:cNvPr id="7" name="TextBox 6"/>
          <p:cNvSpPr txBox="1">
            <a:spLocks noChangeArrowheads="1"/>
          </p:cNvSpPr>
          <p:nvPr/>
        </p:nvSpPr>
        <p:spPr bwMode="auto">
          <a:xfrm>
            <a:off x="29718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369332"/>
          </a:xfrm>
          <a:prstGeom prst="rect">
            <a:avLst/>
          </a:prstGeom>
          <a:noFill/>
        </p:spPr>
        <p:txBody>
          <a:bodyPr wrap="square" rtlCol="0">
            <a:spAutoFit/>
          </a:bodyPr>
          <a:lstStyle/>
          <a:p>
            <a:pPr>
              <a:buFont typeface="Arial"/>
              <a:buChar char="•"/>
            </a:pPr>
            <a:r>
              <a:rPr lang="en-US" dirty="0" smtClean="0"/>
              <a:t> Which equation represents a spontaneous nuclear decay?</a:t>
            </a:r>
            <a:endParaRPr lang="en-US" dirty="0"/>
          </a:p>
        </p:txBody>
      </p:sp>
      <p:pic>
        <p:nvPicPr>
          <p:cNvPr id="9" name="Picture 8" descr="1:04-28.png"/>
          <p:cNvPicPr>
            <a:picLocks noChangeAspect="1"/>
          </p:cNvPicPr>
          <p:nvPr/>
        </p:nvPicPr>
        <p:blipFill>
          <a:blip r:embed="rId2"/>
          <a:stretch>
            <a:fillRect/>
          </a:stretch>
        </p:blipFill>
        <p:spPr>
          <a:xfrm>
            <a:off x="2438400" y="533400"/>
            <a:ext cx="4267201" cy="2133600"/>
          </a:xfrm>
          <a:prstGeom prst="rect">
            <a:avLst/>
          </a:prstGeom>
        </p:spPr>
      </p:pic>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369332"/>
          </a:xfrm>
          <a:prstGeom prst="rect">
            <a:avLst/>
          </a:prstGeom>
          <a:noFill/>
        </p:spPr>
        <p:txBody>
          <a:bodyPr wrap="square" rtlCol="0">
            <a:spAutoFit/>
          </a:bodyPr>
          <a:lstStyle/>
          <a:p>
            <a:pPr>
              <a:buFont typeface="Arial"/>
              <a:buChar char="•"/>
            </a:pPr>
            <a:r>
              <a:rPr lang="en-US" dirty="0" smtClean="0"/>
              <a:t> Which equation represents a spontaneous nuclear decay?</a:t>
            </a:r>
            <a:endParaRPr lang="en-US" dirty="0"/>
          </a:p>
        </p:txBody>
      </p:sp>
      <p:pic>
        <p:nvPicPr>
          <p:cNvPr id="9" name="Picture 8" descr="1:04-28.png"/>
          <p:cNvPicPr>
            <a:picLocks noChangeAspect="1"/>
          </p:cNvPicPr>
          <p:nvPr/>
        </p:nvPicPr>
        <p:blipFill>
          <a:blip r:embed="rId2"/>
          <a:stretch>
            <a:fillRect/>
          </a:stretch>
        </p:blipFill>
        <p:spPr>
          <a:xfrm>
            <a:off x="2438400" y="533400"/>
            <a:ext cx="4267201" cy="2133600"/>
          </a:xfrm>
          <a:prstGeom prst="rect">
            <a:avLst/>
          </a:prstGeom>
        </p:spPr>
      </p:pic>
      <p:sp>
        <p:nvSpPr>
          <p:cNvPr id="7" name="TextBox 6"/>
          <p:cNvSpPr txBox="1">
            <a:spLocks noChangeArrowheads="1"/>
          </p:cNvSpPr>
          <p:nvPr/>
        </p:nvSpPr>
        <p:spPr bwMode="auto">
          <a:xfrm>
            <a:off x="63618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369332"/>
          </a:xfrm>
          <a:prstGeom prst="rect">
            <a:avLst/>
          </a:prstGeom>
          <a:noFill/>
        </p:spPr>
        <p:txBody>
          <a:bodyPr wrap="square" rtlCol="0">
            <a:spAutoFit/>
          </a:bodyPr>
          <a:lstStyle/>
          <a:p>
            <a:pPr>
              <a:buFont typeface="Arial"/>
              <a:buChar char="•"/>
            </a:pPr>
            <a:r>
              <a:rPr lang="en-US" dirty="0" smtClean="0"/>
              <a:t> Which substance is an ionic compound?</a:t>
            </a:r>
            <a:endParaRPr lang="en-US" dirty="0"/>
          </a:p>
        </p:txBody>
      </p:sp>
      <p:pic>
        <p:nvPicPr>
          <p:cNvPr id="8" name="Picture 7" descr="1:04-32.png"/>
          <p:cNvPicPr>
            <a:picLocks noChangeAspect="1"/>
          </p:cNvPicPr>
          <p:nvPr/>
        </p:nvPicPr>
        <p:blipFill>
          <a:blip r:embed="rId2"/>
          <a:stretch>
            <a:fillRect/>
          </a:stretch>
        </p:blipFill>
        <p:spPr>
          <a:xfrm>
            <a:off x="165651" y="609600"/>
            <a:ext cx="8812698" cy="2158730"/>
          </a:xfrm>
          <a:prstGeom prst="rect">
            <a:avLst/>
          </a:prstGeom>
        </p:spPr>
      </p:pic>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369332"/>
          </a:xfrm>
          <a:prstGeom prst="rect">
            <a:avLst/>
          </a:prstGeom>
          <a:noFill/>
        </p:spPr>
        <p:txBody>
          <a:bodyPr wrap="square" rtlCol="0">
            <a:spAutoFit/>
          </a:bodyPr>
          <a:lstStyle/>
          <a:p>
            <a:pPr>
              <a:buFont typeface="Arial"/>
              <a:buChar char="•"/>
            </a:pPr>
            <a:r>
              <a:rPr lang="en-US" dirty="0" smtClean="0"/>
              <a:t> Which substance is an ionic compound?</a:t>
            </a:r>
            <a:endParaRPr lang="en-US" dirty="0"/>
          </a:p>
        </p:txBody>
      </p:sp>
      <p:pic>
        <p:nvPicPr>
          <p:cNvPr id="8" name="Picture 7" descr="1:04-32.png"/>
          <p:cNvPicPr>
            <a:picLocks noChangeAspect="1"/>
          </p:cNvPicPr>
          <p:nvPr/>
        </p:nvPicPr>
        <p:blipFill>
          <a:blip r:embed="rId2"/>
          <a:stretch>
            <a:fillRect/>
          </a:stretch>
        </p:blipFill>
        <p:spPr>
          <a:xfrm>
            <a:off x="165651" y="609600"/>
            <a:ext cx="8812698" cy="2158730"/>
          </a:xfrm>
          <a:prstGeom prst="rect">
            <a:avLst/>
          </a:prstGeom>
        </p:spPr>
      </p:pic>
      <p:sp>
        <p:nvSpPr>
          <p:cNvPr id="7" name="TextBox 6"/>
          <p:cNvSpPr txBox="1">
            <a:spLocks noChangeArrowheads="1"/>
          </p:cNvSpPr>
          <p:nvPr/>
        </p:nvSpPr>
        <p:spPr bwMode="auto">
          <a:xfrm>
            <a:off x="63618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646331"/>
          </a:xfrm>
          <a:prstGeom prst="rect">
            <a:avLst/>
          </a:prstGeom>
          <a:noFill/>
        </p:spPr>
        <p:txBody>
          <a:bodyPr wrap="square" rtlCol="0">
            <a:spAutoFit/>
          </a:bodyPr>
          <a:lstStyle/>
          <a:p>
            <a:pPr>
              <a:buFont typeface="Arial"/>
              <a:buChar char="•"/>
            </a:pPr>
            <a:r>
              <a:rPr lang="en-US" dirty="0" smtClean="0"/>
              <a:t> What is the correct Lewis electron-dot structure for the compound magnesium fluoride?</a:t>
            </a:r>
            <a:endParaRPr lang="en-US" dirty="0"/>
          </a:p>
        </p:txBody>
      </p:sp>
      <p:pic>
        <p:nvPicPr>
          <p:cNvPr id="9" name="Picture 8" descr="1:04-37.png"/>
          <p:cNvPicPr>
            <a:picLocks noChangeAspect="1"/>
          </p:cNvPicPr>
          <p:nvPr/>
        </p:nvPicPr>
        <p:blipFill>
          <a:blip r:embed="rId2"/>
          <a:stretch>
            <a:fillRect/>
          </a:stretch>
        </p:blipFill>
        <p:spPr>
          <a:xfrm>
            <a:off x="2286000" y="533400"/>
            <a:ext cx="4626665" cy="2895600"/>
          </a:xfrm>
          <a:prstGeom prst="rect">
            <a:avLst/>
          </a:prstGeom>
        </p:spPr>
      </p:pic>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646331"/>
          </a:xfrm>
          <a:prstGeom prst="rect">
            <a:avLst/>
          </a:prstGeom>
          <a:noFill/>
        </p:spPr>
        <p:txBody>
          <a:bodyPr wrap="square" rtlCol="0">
            <a:spAutoFit/>
          </a:bodyPr>
          <a:lstStyle/>
          <a:p>
            <a:pPr>
              <a:buFont typeface="Arial"/>
              <a:buChar char="•"/>
            </a:pPr>
            <a:r>
              <a:rPr lang="en-US" dirty="0" smtClean="0"/>
              <a:t> What is the correct Lewis electron-dot structure for the compound magnesium fluoride?</a:t>
            </a:r>
            <a:endParaRPr lang="en-US" dirty="0"/>
          </a:p>
        </p:txBody>
      </p:sp>
      <p:pic>
        <p:nvPicPr>
          <p:cNvPr id="9" name="Picture 8" descr="1:04-37.png"/>
          <p:cNvPicPr>
            <a:picLocks noChangeAspect="1"/>
          </p:cNvPicPr>
          <p:nvPr/>
        </p:nvPicPr>
        <p:blipFill>
          <a:blip r:embed="rId2"/>
          <a:stretch>
            <a:fillRect/>
          </a:stretch>
        </p:blipFill>
        <p:spPr>
          <a:xfrm>
            <a:off x="2286000" y="533400"/>
            <a:ext cx="4626665" cy="2895600"/>
          </a:xfrm>
          <a:prstGeom prst="rect">
            <a:avLst/>
          </a:prstGeom>
        </p:spPr>
      </p:pic>
      <p:sp>
        <p:nvSpPr>
          <p:cNvPr id="7" name="TextBox 6"/>
          <p:cNvSpPr txBox="1">
            <a:spLocks noChangeArrowheads="1"/>
          </p:cNvSpPr>
          <p:nvPr/>
        </p:nvSpPr>
        <p:spPr bwMode="auto">
          <a:xfrm>
            <a:off x="28194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359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369332"/>
          </a:xfrm>
          <a:prstGeom prst="rect">
            <a:avLst/>
          </a:prstGeom>
          <a:noFill/>
        </p:spPr>
        <p:txBody>
          <a:bodyPr wrap="square" rtlCol="0">
            <a:spAutoFit/>
          </a:bodyPr>
          <a:lstStyle/>
          <a:p>
            <a:pPr>
              <a:buFont typeface="Arial"/>
              <a:buChar char="•"/>
            </a:pPr>
            <a:r>
              <a:rPr lang="en-US" dirty="0" smtClean="0"/>
              <a:t> Which equation shows both conservation of mass and charge?</a:t>
            </a:r>
            <a:endParaRPr lang="en-US" dirty="0"/>
          </a:p>
        </p:txBody>
      </p:sp>
      <p:pic>
        <p:nvPicPr>
          <p:cNvPr id="8" name="Picture 7" descr="1.04-39.png"/>
          <p:cNvPicPr>
            <a:picLocks noChangeAspect="1"/>
          </p:cNvPicPr>
          <p:nvPr/>
        </p:nvPicPr>
        <p:blipFill>
          <a:blip r:embed="rId2"/>
          <a:stretch>
            <a:fillRect/>
          </a:stretch>
        </p:blipFill>
        <p:spPr>
          <a:xfrm>
            <a:off x="2286000" y="609600"/>
            <a:ext cx="4494177" cy="1828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is the correct numerical setup for calculating the atomic mass of Cu?</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(62.930 + 64.928)/2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.6917(62.930) + .3083(64.928)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63 + 65/2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(.6917 x 62.930 + .3083 x 64.928)/2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14"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1215" name="TextBox 9"/>
          <p:cNvSpPr txBox="1">
            <a:spLocks noChangeArrowheads="1"/>
          </p:cNvSpPr>
          <p:nvPr/>
        </p:nvSpPr>
        <p:spPr bwMode="auto">
          <a:xfrm>
            <a:off x="685800" y="3135313"/>
            <a:ext cx="5821363"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Base your answer on the table above for two isotopes of Cu:</a:t>
            </a:r>
          </a:p>
        </p:txBody>
      </p:sp>
      <p:pic>
        <p:nvPicPr>
          <p:cNvPr id="51216" name="Picture 8" descr="8:08 54-57.png"/>
          <p:cNvPicPr>
            <a:picLocks noChangeAspect="1"/>
          </p:cNvPicPr>
          <p:nvPr/>
        </p:nvPicPr>
        <p:blipFill>
          <a:blip r:embed="rId2"/>
          <a:srcRect/>
          <a:stretch>
            <a:fillRect/>
          </a:stretch>
        </p:blipFill>
        <p:spPr bwMode="auto">
          <a:xfrm>
            <a:off x="1828800" y="609600"/>
            <a:ext cx="5486400" cy="17907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CA03B043-5162-2E41-914C-A9BF22946D14}" type="slidenum">
              <a:rPr lang="en-US"/>
              <a:pPr>
                <a:defRPr/>
              </a:pPr>
              <a:t>36</a:t>
            </a:fld>
            <a:endParaRPr lang="en-US"/>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369332"/>
          </a:xfrm>
          <a:prstGeom prst="rect">
            <a:avLst/>
          </a:prstGeom>
          <a:noFill/>
        </p:spPr>
        <p:txBody>
          <a:bodyPr wrap="square" rtlCol="0">
            <a:spAutoFit/>
          </a:bodyPr>
          <a:lstStyle/>
          <a:p>
            <a:pPr>
              <a:buFont typeface="Arial"/>
              <a:buChar char="•"/>
            </a:pPr>
            <a:r>
              <a:rPr lang="en-US" dirty="0" smtClean="0"/>
              <a:t> Which equation shows both conservation of mass and charge?</a:t>
            </a:r>
            <a:endParaRPr lang="en-US" dirty="0"/>
          </a:p>
        </p:txBody>
      </p:sp>
      <p:pic>
        <p:nvPicPr>
          <p:cNvPr id="8" name="Picture 7" descr="1.04-39.png"/>
          <p:cNvPicPr>
            <a:picLocks noChangeAspect="1"/>
          </p:cNvPicPr>
          <p:nvPr/>
        </p:nvPicPr>
        <p:blipFill>
          <a:blip r:embed="rId2"/>
          <a:stretch>
            <a:fillRect/>
          </a:stretch>
        </p:blipFill>
        <p:spPr>
          <a:xfrm>
            <a:off x="2286000" y="609600"/>
            <a:ext cx="4494177" cy="1828800"/>
          </a:xfrm>
          <a:prstGeom prst="rect">
            <a:avLst/>
          </a:prstGeom>
        </p:spPr>
      </p:pic>
      <p:sp>
        <p:nvSpPr>
          <p:cNvPr id="7" name="TextBox 6"/>
          <p:cNvSpPr txBox="1">
            <a:spLocks noChangeArrowheads="1"/>
          </p:cNvSpPr>
          <p:nvPr/>
        </p:nvSpPr>
        <p:spPr bwMode="auto">
          <a:xfrm>
            <a:off x="62094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923330"/>
          </a:xfrm>
          <a:prstGeom prst="rect">
            <a:avLst/>
          </a:prstGeom>
          <a:noFill/>
        </p:spPr>
        <p:txBody>
          <a:bodyPr wrap="square" rtlCol="0">
            <a:spAutoFit/>
          </a:bodyPr>
          <a:lstStyle/>
          <a:p>
            <a:pPr>
              <a:buFont typeface="Arial"/>
              <a:buChar char="•"/>
            </a:pPr>
            <a:r>
              <a:rPr lang="en-US" dirty="0" smtClean="0"/>
              <a:t> The volume of a gas is 4.00 Liters at 293 K and constant pressure.  For the volume of the gas to become 3.00 Liters, the Kelvin temperature must be equal to which of the above setups?</a:t>
            </a:r>
          </a:p>
        </p:txBody>
      </p:sp>
      <p:pic>
        <p:nvPicPr>
          <p:cNvPr id="9" name="Picture 8" descr="1:04-40.png"/>
          <p:cNvPicPr>
            <a:picLocks noChangeAspect="1"/>
          </p:cNvPicPr>
          <p:nvPr/>
        </p:nvPicPr>
        <p:blipFill>
          <a:blip r:embed="rId2"/>
          <a:stretch>
            <a:fillRect/>
          </a:stretch>
        </p:blipFill>
        <p:spPr>
          <a:xfrm>
            <a:off x="1600200" y="914400"/>
            <a:ext cx="5886450" cy="1905000"/>
          </a:xfrm>
          <a:prstGeom prst="rect">
            <a:avLst/>
          </a:prstGeom>
        </p:spPr>
      </p:pic>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581400"/>
            <a:ext cx="8077199" cy="923330"/>
          </a:xfrm>
          <a:prstGeom prst="rect">
            <a:avLst/>
          </a:prstGeom>
          <a:noFill/>
        </p:spPr>
        <p:txBody>
          <a:bodyPr wrap="square" rtlCol="0">
            <a:spAutoFit/>
          </a:bodyPr>
          <a:lstStyle/>
          <a:p>
            <a:pPr>
              <a:buFont typeface="Arial"/>
              <a:buChar char="•"/>
            </a:pPr>
            <a:r>
              <a:rPr lang="en-US" dirty="0" smtClean="0"/>
              <a:t> The volume of a gas is 4.00 Liters at 293 K and constant pressure.  For the volume of the gas to become 3.00 Liters, the Kelvin temperature must be equal to which of the above setups?</a:t>
            </a:r>
          </a:p>
        </p:txBody>
      </p:sp>
      <p:pic>
        <p:nvPicPr>
          <p:cNvPr id="9" name="Picture 8" descr="1:04-40.png"/>
          <p:cNvPicPr>
            <a:picLocks noChangeAspect="1"/>
          </p:cNvPicPr>
          <p:nvPr/>
        </p:nvPicPr>
        <p:blipFill>
          <a:blip r:embed="rId2"/>
          <a:stretch>
            <a:fillRect/>
          </a:stretch>
        </p:blipFill>
        <p:spPr>
          <a:xfrm>
            <a:off x="1600200" y="914400"/>
            <a:ext cx="5886450" cy="1905000"/>
          </a:xfrm>
          <a:prstGeom prst="rect">
            <a:avLst/>
          </a:prstGeom>
        </p:spPr>
      </p:pic>
      <p:sp>
        <p:nvSpPr>
          <p:cNvPr id="7" name="TextBox 6"/>
          <p:cNvSpPr txBox="1">
            <a:spLocks noChangeArrowheads="1"/>
          </p:cNvSpPr>
          <p:nvPr/>
        </p:nvSpPr>
        <p:spPr bwMode="auto">
          <a:xfrm>
            <a:off x="2667000" y="51816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800600" y="1828800"/>
            <a:ext cx="3809999" cy="923330"/>
          </a:xfrm>
          <a:prstGeom prst="rect">
            <a:avLst/>
          </a:prstGeom>
          <a:noFill/>
        </p:spPr>
        <p:txBody>
          <a:bodyPr wrap="square" rtlCol="0">
            <a:spAutoFit/>
          </a:bodyPr>
          <a:lstStyle/>
          <a:p>
            <a:pPr>
              <a:buFont typeface="Arial"/>
              <a:buChar char="•"/>
            </a:pPr>
            <a:r>
              <a:rPr lang="en-US" dirty="0" smtClean="0"/>
              <a:t> Which graph best represents the pressure-volume relationship for an ideal gas at constant temperature?</a:t>
            </a:r>
          </a:p>
        </p:txBody>
      </p:sp>
      <p:pic>
        <p:nvPicPr>
          <p:cNvPr id="8" name="Picture 7" descr="1:04-42.png"/>
          <p:cNvPicPr>
            <a:picLocks noChangeAspect="1"/>
          </p:cNvPicPr>
          <p:nvPr/>
        </p:nvPicPr>
        <p:blipFill>
          <a:blip r:embed="rId2"/>
          <a:stretch>
            <a:fillRect/>
          </a:stretch>
        </p:blipFill>
        <p:spPr>
          <a:xfrm>
            <a:off x="152400" y="76200"/>
            <a:ext cx="4012698" cy="4558730"/>
          </a:xfrm>
          <a:prstGeom prst="rect">
            <a:avLst/>
          </a:prstGeom>
        </p:spPr>
      </p:pic>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800600" y="1828800"/>
            <a:ext cx="3809999" cy="923330"/>
          </a:xfrm>
          <a:prstGeom prst="rect">
            <a:avLst/>
          </a:prstGeom>
          <a:noFill/>
        </p:spPr>
        <p:txBody>
          <a:bodyPr wrap="square" rtlCol="0">
            <a:spAutoFit/>
          </a:bodyPr>
          <a:lstStyle/>
          <a:p>
            <a:pPr>
              <a:buFont typeface="Arial"/>
              <a:buChar char="•"/>
            </a:pPr>
            <a:r>
              <a:rPr lang="en-US" dirty="0" smtClean="0"/>
              <a:t> Which graph best represents the pressure-volume relationship for an ideal gas at constant temperature?</a:t>
            </a:r>
          </a:p>
        </p:txBody>
      </p:sp>
      <p:pic>
        <p:nvPicPr>
          <p:cNvPr id="8" name="Picture 7" descr="1:04-42.png"/>
          <p:cNvPicPr>
            <a:picLocks noChangeAspect="1"/>
          </p:cNvPicPr>
          <p:nvPr/>
        </p:nvPicPr>
        <p:blipFill>
          <a:blip r:embed="rId2"/>
          <a:stretch>
            <a:fillRect/>
          </a:stretch>
        </p:blipFill>
        <p:spPr>
          <a:xfrm>
            <a:off x="152400" y="76200"/>
            <a:ext cx="4012698" cy="4558730"/>
          </a:xfrm>
          <a:prstGeom prst="rect">
            <a:avLst/>
          </a:prstGeom>
        </p:spPr>
      </p:pic>
      <p:sp>
        <p:nvSpPr>
          <p:cNvPr id="7" name="TextBox 6"/>
          <p:cNvSpPr txBox="1">
            <a:spLocks noChangeArrowheads="1"/>
          </p:cNvSpPr>
          <p:nvPr/>
        </p:nvSpPr>
        <p:spPr bwMode="auto">
          <a:xfrm>
            <a:off x="63618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which is the anode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 which is the cathode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B, which is the anode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B, which is the cathode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20869"/>
            <a:ext cx="8077199" cy="1200329"/>
          </a:xfrm>
          <a:prstGeom prst="rect">
            <a:avLst/>
          </a:prstGeom>
          <a:noFill/>
        </p:spPr>
        <p:txBody>
          <a:bodyPr wrap="square" rtlCol="0">
            <a:spAutoFit/>
          </a:bodyPr>
          <a:lstStyle/>
          <a:p>
            <a:pPr>
              <a:buFont typeface="Arial"/>
              <a:buChar char="•"/>
            </a:pPr>
            <a:r>
              <a:rPr lang="en-US" dirty="0" smtClean="0"/>
              <a:t> The diagram above shows a key being plated with copper in an electrolytic cell.  Given the reduction reaction for this cell:  Cu</a:t>
            </a:r>
            <a:r>
              <a:rPr lang="en-US" baseline="30000" dirty="0" smtClean="0"/>
              <a:t>2+</a:t>
            </a:r>
            <a:r>
              <a:rPr lang="en-US" dirty="0" smtClean="0"/>
              <a:t>(aq) + 2e</a:t>
            </a:r>
            <a:r>
              <a:rPr lang="en-US" baseline="30000" dirty="0" smtClean="0"/>
              <a:t>-</a:t>
            </a:r>
            <a:r>
              <a:rPr lang="en-US" dirty="0" smtClean="0"/>
              <a:t> -&gt; </a:t>
            </a:r>
            <a:r>
              <a:rPr lang="en-US" dirty="0" err="1" smtClean="0"/>
              <a:t>Cu(s</a:t>
            </a:r>
            <a:r>
              <a:rPr lang="en-US" dirty="0" smtClean="0"/>
              <a:t>)</a:t>
            </a:r>
          </a:p>
          <a:p>
            <a:pPr>
              <a:buFont typeface="Arial"/>
              <a:buChar char="•"/>
            </a:pPr>
            <a:endParaRPr lang="en-US" dirty="0" smtClean="0"/>
          </a:p>
          <a:p>
            <a:r>
              <a:rPr lang="en-US" dirty="0" smtClean="0"/>
              <a:t>This reduction reaction occurs at</a:t>
            </a:r>
          </a:p>
        </p:txBody>
      </p:sp>
      <p:pic>
        <p:nvPicPr>
          <p:cNvPr id="9" name="Picture 8" descr="1:04-44.png"/>
          <p:cNvPicPr>
            <a:picLocks noChangeAspect="1"/>
          </p:cNvPicPr>
          <p:nvPr/>
        </p:nvPicPr>
        <p:blipFill>
          <a:blip r:embed="rId2"/>
          <a:stretch>
            <a:fillRect/>
          </a:stretch>
        </p:blipFill>
        <p:spPr>
          <a:xfrm>
            <a:off x="2552952" y="457200"/>
            <a:ext cx="4038095" cy="2412698"/>
          </a:xfrm>
          <a:prstGeom prst="rect">
            <a:avLst/>
          </a:prstGeom>
        </p:spPr>
      </p:pic>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which is the anode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 which is the cathode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B, which is the anode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B, which is the cathode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20869"/>
            <a:ext cx="8077199" cy="1200329"/>
          </a:xfrm>
          <a:prstGeom prst="rect">
            <a:avLst/>
          </a:prstGeom>
          <a:noFill/>
        </p:spPr>
        <p:txBody>
          <a:bodyPr wrap="square" rtlCol="0">
            <a:spAutoFit/>
          </a:bodyPr>
          <a:lstStyle/>
          <a:p>
            <a:pPr>
              <a:buFont typeface="Arial"/>
              <a:buChar char="•"/>
            </a:pPr>
            <a:r>
              <a:rPr lang="en-US" dirty="0" smtClean="0"/>
              <a:t> The diagram above shows a key being plated with copper in an electrolytic cell.  Given the reduction reaction for this cell:  Cu</a:t>
            </a:r>
            <a:r>
              <a:rPr lang="en-US" baseline="30000" dirty="0" smtClean="0"/>
              <a:t>2+</a:t>
            </a:r>
            <a:r>
              <a:rPr lang="en-US" dirty="0" smtClean="0"/>
              <a:t>(aq) + 2e</a:t>
            </a:r>
            <a:r>
              <a:rPr lang="en-US" baseline="30000" dirty="0" smtClean="0"/>
              <a:t>-</a:t>
            </a:r>
            <a:r>
              <a:rPr lang="en-US" dirty="0" smtClean="0"/>
              <a:t> -&gt; </a:t>
            </a:r>
            <a:r>
              <a:rPr lang="en-US" dirty="0" err="1" smtClean="0"/>
              <a:t>Cu(s</a:t>
            </a:r>
            <a:r>
              <a:rPr lang="en-US" dirty="0" smtClean="0"/>
              <a:t>)</a:t>
            </a:r>
          </a:p>
          <a:p>
            <a:pPr>
              <a:buFont typeface="Arial"/>
              <a:buChar char="•"/>
            </a:pPr>
            <a:endParaRPr lang="en-US" dirty="0" smtClean="0"/>
          </a:p>
          <a:p>
            <a:r>
              <a:rPr lang="en-US" dirty="0" smtClean="0"/>
              <a:t>This reduction reaction occurs at</a:t>
            </a:r>
          </a:p>
        </p:txBody>
      </p:sp>
      <p:pic>
        <p:nvPicPr>
          <p:cNvPr id="9" name="Picture 8" descr="1:04-44.png"/>
          <p:cNvPicPr>
            <a:picLocks noChangeAspect="1"/>
          </p:cNvPicPr>
          <p:nvPr/>
        </p:nvPicPr>
        <p:blipFill>
          <a:blip r:embed="rId2"/>
          <a:stretch>
            <a:fillRect/>
          </a:stretch>
        </p:blipFill>
        <p:spPr>
          <a:xfrm>
            <a:off x="2552952" y="457200"/>
            <a:ext cx="4038095" cy="2412698"/>
          </a:xfrm>
          <a:prstGeom prst="rect">
            <a:avLst/>
          </a:prstGeom>
        </p:spPr>
      </p:pic>
      <p:sp>
        <p:nvSpPr>
          <p:cNvPr id="7" name="TextBox 6"/>
          <p:cNvSpPr txBox="1">
            <a:spLocks noChangeArrowheads="1"/>
          </p:cNvSpPr>
          <p:nvPr/>
        </p:nvSpPr>
        <p:spPr bwMode="auto">
          <a:xfrm>
            <a:off x="6361837" y="52578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20869"/>
            <a:ext cx="8077199" cy="646331"/>
          </a:xfrm>
          <a:prstGeom prst="rect">
            <a:avLst/>
          </a:prstGeom>
          <a:noFill/>
        </p:spPr>
        <p:txBody>
          <a:bodyPr wrap="square" rtlCol="0">
            <a:spAutoFit/>
          </a:bodyPr>
          <a:lstStyle/>
          <a:p>
            <a:pPr>
              <a:buFont typeface="Arial"/>
              <a:buChar char="•"/>
            </a:pPr>
            <a:r>
              <a:rPr lang="en-US" dirty="0" smtClean="0"/>
              <a:t> Which electron configuration represents an atom of chlorine in an excited state?</a:t>
            </a:r>
          </a:p>
        </p:txBody>
      </p:sp>
      <p:pic>
        <p:nvPicPr>
          <p:cNvPr id="8" name="Picture 7" descr="1:04-48.png"/>
          <p:cNvPicPr>
            <a:picLocks noChangeAspect="1"/>
          </p:cNvPicPr>
          <p:nvPr/>
        </p:nvPicPr>
        <p:blipFill>
          <a:blip r:embed="rId2"/>
          <a:stretch>
            <a:fillRect/>
          </a:stretch>
        </p:blipFill>
        <p:spPr>
          <a:xfrm>
            <a:off x="1219200" y="1219200"/>
            <a:ext cx="6729050" cy="1219200"/>
          </a:xfrm>
          <a:prstGeom prst="rect">
            <a:avLst/>
          </a:prstGeom>
        </p:spPr>
      </p:pic>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620869"/>
            <a:ext cx="8077199" cy="646331"/>
          </a:xfrm>
          <a:prstGeom prst="rect">
            <a:avLst/>
          </a:prstGeom>
          <a:noFill/>
        </p:spPr>
        <p:txBody>
          <a:bodyPr wrap="square" rtlCol="0">
            <a:spAutoFit/>
          </a:bodyPr>
          <a:lstStyle/>
          <a:p>
            <a:pPr>
              <a:buFont typeface="Arial"/>
              <a:buChar char="•"/>
            </a:pPr>
            <a:r>
              <a:rPr lang="en-US" dirty="0" smtClean="0"/>
              <a:t> Which electron configuration represents an atom of chlorine in an excited state?</a:t>
            </a:r>
          </a:p>
        </p:txBody>
      </p:sp>
      <p:pic>
        <p:nvPicPr>
          <p:cNvPr id="8" name="Picture 7" descr="1:04-48.png"/>
          <p:cNvPicPr>
            <a:picLocks noChangeAspect="1"/>
          </p:cNvPicPr>
          <p:nvPr/>
        </p:nvPicPr>
        <p:blipFill>
          <a:blip r:embed="rId2"/>
          <a:stretch>
            <a:fillRect/>
          </a:stretch>
        </p:blipFill>
        <p:spPr>
          <a:xfrm>
            <a:off x="1219200" y="1219200"/>
            <a:ext cx="6729050" cy="1219200"/>
          </a:xfrm>
          <a:prstGeom prst="rect">
            <a:avLst/>
          </a:prstGeom>
        </p:spPr>
      </p:pic>
      <p:sp>
        <p:nvSpPr>
          <p:cNvPr id="7" name="TextBox 6"/>
          <p:cNvSpPr txBox="1">
            <a:spLocks noChangeArrowheads="1"/>
          </p:cNvSpPr>
          <p:nvPr/>
        </p:nvSpPr>
        <p:spPr bwMode="auto">
          <a:xfrm>
            <a:off x="26670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Pb</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-&gt; Ag</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Ag</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-&gt; Pb</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-&gt; Ag</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Ag -&gt;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369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6019801" y="2228671"/>
            <a:ext cx="3124199" cy="923330"/>
          </a:xfrm>
          <a:prstGeom prst="rect">
            <a:avLst/>
          </a:prstGeom>
          <a:noFill/>
        </p:spPr>
        <p:txBody>
          <a:bodyPr wrap="square" rtlCol="0">
            <a:spAutoFit/>
          </a:bodyPr>
          <a:lstStyle/>
          <a:p>
            <a:pPr>
              <a:buFont typeface="Arial"/>
              <a:buChar char="•"/>
            </a:pPr>
            <a:r>
              <a:rPr lang="en-US" dirty="0" smtClean="0"/>
              <a:t> When the switch is closed. What is the direction of flow of the electrons?</a:t>
            </a:r>
          </a:p>
        </p:txBody>
      </p:sp>
      <p:pic>
        <p:nvPicPr>
          <p:cNvPr id="9" name="Picture 8" descr="1:04-59.png"/>
          <p:cNvPicPr>
            <a:picLocks noChangeAspect="1"/>
          </p:cNvPicPr>
          <p:nvPr/>
        </p:nvPicPr>
        <p:blipFill>
          <a:blip r:embed="rId2"/>
          <a:stretch>
            <a:fillRect/>
          </a:stretch>
        </p:blipFill>
        <p:spPr>
          <a:xfrm>
            <a:off x="-50032" y="305333"/>
            <a:ext cx="6146032" cy="426666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is the correct numerical setup for calculating the atomic mass of Cu?</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(62.930 + 64.928)/2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.6917(62.930) + .3083(64.928)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63 + 65/2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(.6917 x 62.930 + .3083 x 64.928)/2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38"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2239" name="TextBox 9"/>
          <p:cNvSpPr txBox="1">
            <a:spLocks noChangeArrowheads="1"/>
          </p:cNvSpPr>
          <p:nvPr/>
        </p:nvSpPr>
        <p:spPr bwMode="auto">
          <a:xfrm>
            <a:off x="685800" y="3135313"/>
            <a:ext cx="5821363" cy="369887"/>
          </a:xfrm>
          <a:prstGeom prst="rect">
            <a:avLst/>
          </a:prstGeom>
          <a:noFill/>
          <a:ln w="9525">
            <a:noFill/>
            <a:miter lim="800000"/>
            <a:headEnd/>
            <a:tailEnd/>
          </a:ln>
        </p:spPr>
        <p:txBody>
          <a:bodyPr wrap="none">
            <a:prstTxWarp prst="textNoShape">
              <a:avLst/>
            </a:prstTxWarp>
            <a:spAutoFit/>
          </a:bodyPr>
          <a:lstStyle/>
          <a:p>
            <a:r>
              <a:rPr lang="en-US">
                <a:latin typeface="Calibri" pitchFamily="-111" charset="0"/>
              </a:rPr>
              <a:t>Base your answer on the table above for two isotopes of Cu:</a:t>
            </a:r>
          </a:p>
        </p:txBody>
      </p:sp>
      <p:pic>
        <p:nvPicPr>
          <p:cNvPr id="52240" name="Picture 8" descr="8:08 54-57.png"/>
          <p:cNvPicPr>
            <a:picLocks noChangeAspect="1"/>
          </p:cNvPicPr>
          <p:nvPr/>
        </p:nvPicPr>
        <p:blipFill>
          <a:blip r:embed="rId2"/>
          <a:srcRect/>
          <a:stretch>
            <a:fillRect/>
          </a:stretch>
        </p:blipFill>
        <p:spPr bwMode="auto">
          <a:xfrm>
            <a:off x="1828800" y="609600"/>
            <a:ext cx="5486400" cy="17907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2C30EA7B-4533-A946-AEC1-0124D2CE79F0}" type="slidenum">
              <a:rPr lang="en-US"/>
              <a:pPr>
                <a:defRPr/>
              </a:pPr>
              <a:t>37</a:t>
            </a:fld>
            <a:endParaRPr lang="en-US"/>
          </a:p>
        </p:txBody>
      </p:sp>
      <p:sp>
        <p:nvSpPr>
          <p:cNvPr id="52242" name="TextBox 13"/>
          <p:cNvSpPr txBox="1">
            <a:spLocks noChangeArrowheads="1"/>
          </p:cNvSpPr>
          <p:nvPr/>
        </p:nvSpPr>
        <p:spPr bwMode="auto">
          <a:xfrm>
            <a:off x="76835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Pb</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-&gt; Ag</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Ag</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-&gt; Pb</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-&gt; Ag</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Ag -&gt;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6019801" y="2228671"/>
            <a:ext cx="3124199" cy="923330"/>
          </a:xfrm>
          <a:prstGeom prst="rect">
            <a:avLst/>
          </a:prstGeom>
          <a:noFill/>
        </p:spPr>
        <p:txBody>
          <a:bodyPr wrap="square" rtlCol="0">
            <a:spAutoFit/>
          </a:bodyPr>
          <a:lstStyle/>
          <a:p>
            <a:pPr>
              <a:buFont typeface="Arial"/>
              <a:buChar char="•"/>
            </a:pPr>
            <a:r>
              <a:rPr lang="en-US" dirty="0" smtClean="0"/>
              <a:t> When the switch is closed. What is the direction of flow of the electrons?</a:t>
            </a:r>
          </a:p>
        </p:txBody>
      </p:sp>
      <p:pic>
        <p:nvPicPr>
          <p:cNvPr id="9" name="Picture 8" descr="1:04-59.png"/>
          <p:cNvPicPr>
            <a:picLocks noChangeAspect="1"/>
          </p:cNvPicPr>
          <p:nvPr/>
        </p:nvPicPr>
        <p:blipFill>
          <a:blip r:embed="rId2"/>
          <a:stretch>
            <a:fillRect/>
          </a:stretch>
        </p:blipFill>
        <p:spPr>
          <a:xfrm>
            <a:off x="-50032" y="305333"/>
            <a:ext cx="6146032" cy="4266667"/>
          </a:xfrm>
          <a:prstGeom prst="rect">
            <a:avLst/>
          </a:prstGeom>
        </p:spPr>
      </p:pic>
      <p:sp>
        <p:nvSpPr>
          <p:cNvPr id="7" name="TextBox 6"/>
          <p:cNvSpPr txBox="1">
            <a:spLocks noChangeArrowheads="1"/>
          </p:cNvSpPr>
          <p:nvPr/>
        </p:nvSpPr>
        <p:spPr bwMode="auto">
          <a:xfrm>
            <a:off x="26670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and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 and 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B and 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B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369332"/>
          </a:xfrm>
          <a:prstGeom prst="rect">
            <a:avLst/>
          </a:prstGeom>
          <a:noFill/>
        </p:spPr>
        <p:txBody>
          <a:bodyPr wrap="square" rtlCol="0">
            <a:spAutoFit/>
          </a:bodyPr>
          <a:lstStyle/>
          <a:p>
            <a:pPr>
              <a:buFont typeface="Arial"/>
              <a:buChar char="•"/>
            </a:pPr>
            <a:r>
              <a:rPr lang="en-US" dirty="0" smtClean="0"/>
              <a:t> Identify the two gases in the unknown mixture?</a:t>
            </a:r>
          </a:p>
        </p:txBody>
      </p:sp>
      <p:pic>
        <p:nvPicPr>
          <p:cNvPr id="8" name="Picture 7" descr="1:04-63.png"/>
          <p:cNvPicPr>
            <a:picLocks noChangeAspect="1"/>
          </p:cNvPicPr>
          <p:nvPr/>
        </p:nvPicPr>
        <p:blipFill>
          <a:blip r:embed="rId2"/>
          <a:stretch>
            <a:fillRect/>
          </a:stretch>
        </p:blipFill>
        <p:spPr>
          <a:xfrm>
            <a:off x="533400" y="1"/>
            <a:ext cx="8138239" cy="4049712"/>
          </a:xfrm>
          <a:prstGeom prst="rect">
            <a:avLst/>
          </a:prstGeom>
        </p:spPr>
      </p:pic>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and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 and 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B and 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B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369332"/>
          </a:xfrm>
          <a:prstGeom prst="rect">
            <a:avLst/>
          </a:prstGeom>
          <a:noFill/>
        </p:spPr>
        <p:txBody>
          <a:bodyPr wrap="square" rtlCol="0">
            <a:spAutoFit/>
          </a:bodyPr>
          <a:lstStyle/>
          <a:p>
            <a:pPr>
              <a:buFont typeface="Arial"/>
              <a:buChar char="•"/>
            </a:pPr>
            <a:r>
              <a:rPr lang="en-US" dirty="0" smtClean="0"/>
              <a:t> Identify the two gases in the unknown mixture?</a:t>
            </a:r>
          </a:p>
        </p:txBody>
      </p:sp>
      <p:pic>
        <p:nvPicPr>
          <p:cNvPr id="8" name="Picture 7" descr="1:04-63.png"/>
          <p:cNvPicPr>
            <a:picLocks noChangeAspect="1"/>
          </p:cNvPicPr>
          <p:nvPr/>
        </p:nvPicPr>
        <p:blipFill>
          <a:blip r:embed="rId2"/>
          <a:stretch>
            <a:fillRect/>
          </a:stretch>
        </p:blipFill>
        <p:spPr>
          <a:xfrm>
            <a:off x="533400" y="1"/>
            <a:ext cx="8138239" cy="4049712"/>
          </a:xfrm>
          <a:prstGeom prst="rect">
            <a:avLst/>
          </a:prstGeom>
        </p:spPr>
      </p:pic>
      <p:sp>
        <p:nvSpPr>
          <p:cNvPr id="7" name="TextBox 6"/>
          <p:cNvSpPr txBox="1">
            <a:spLocks noChangeArrowheads="1"/>
          </p:cNvSpPr>
          <p:nvPr/>
        </p:nvSpPr>
        <p:spPr bwMode="auto">
          <a:xfrm>
            <a:off x="2667000"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Sample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Sample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Sample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Sample 1 and sample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369332"/>
          </a:xfrm>
          <a:prstGeom prst="rect">
            <a:avLst/>
          </a:prstGeom>
          <a:noFill/>
        </p:spPr>
        <p:txBody>
          <a:bodyPr wrap="square" rtlCol="0">
            <a:spAutoFit/>
          </a:bodyPr>
          <a:lstStyle/>
          <a:p>
            <a:pPr>
              <a:buFont typeface="Arial"/>
              <a:buChar char="•"/>
            </a:pPr>
            <a:r>
              <a:rPr lang="en-US" dirty="0" smtClean="0"/>
              <a:t> Which </a:t>
            </a:r>
            <a:r>
              <a:rPr lang="en-US" dirty="0" err="1" smtClean="0"/>
              <a:t>sample(s</a:t>
            </a:r>
            <a:r>
              <a:rPr lang="en-US" dirty="0" smtClean="0"/>
              <a:t>) represent a pure compound?</a:t>
            </a:r>
          </a:p>
        </p:txBody>
      </p:sp>
      <p:pic>
        <p:nvPicPr>
          <p:cNvPr id="9" name="Picture 8" descr="1:04-65.png"/>
          <p:cNvPicPr>
            <a:picLocks noChangeAspect="1"/>
          </p:cNvPicPr>
          <p:nvPr/>
        </p:nvPicPr>
        <p:blipFill>
          <a:blip r:embed="rId2"/>
          <a:stretch>
            <a:fillRect/>
          </a:stretch>
        </p:blipFill>
        <p:spPr>
          <a:xfrm>
            <a:off x="1987873" y="76200"/>
            <a:ext cx="5168254" cy="3263492"/>
          </a:xfrm>
          <a:prstGeom prst="rect">
            <a:avLst/>
          </a:prstGeom>
        </p:spPr>
      </p:pic>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Sample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Sample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Sample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Sample 1 and sample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369332"/>
          </a:xfrm>
          <a:prstGeom prst="rect">
            <a:avLst/>
          </a:prstGeom>
          <a:noFill/>
        </p:spPr>
        <p:txBody>
          <a:bodyPr wrap="square" rtlCol="0">
            <a:spAutoFit/>
          </a:bodyPr>
          <a:lstStyle/>
          <a:p>
            <a:pPr>
              <a:buFont typeface="Arial"/>
              <a:buChar char="•"/>
            </a:pPr>
            <a:r>
              <a:rPr lang="en-US" dirty="0" smtClean="0"/>
              <a:t> Which </a:t>
            </a:r>
            <a:r>
              <a:rPr lang="en-US" dirty="0" err="1" smtClean="0"/>
              <a:t>sample(s</a:t>
            </a:r>
            <a:r>
              <a:rPr lang="en-US" dirty="0" smtClean="0"/>
              <a:t>) represent a pure compound?</a:t>
            </a:r>
          </a:p>
        </p:txBody>
      </p:sp>
      <p:pic>
        <p:nvPicPr>
          <p:cNvPr id="9" name="Picture 8" descr="1:04-65.png"/>
          <p:cNvPicPr>
            <a:picLocks noChangeAspect="1"/>
          </p:cNvPicPr>
          <p:nvPr/>
        </p:nvPicPr>
        <p:blipFill>
          <a:blip r:embed="rId2"/>
          <a:stretch>
            <a:fillRect/>
          </a:stretch>
        </p:blipFill>
        <p:spPr>
          <a:xfrm>
            <a:off x="1987873" y="76200"/>
            <a:ext cx="5168254" cy="3263492"/>
          </a:xfrm>
          <a:prstGeom prst="rect">
            <a:avLst/>
          </a:prstGeom>
        </p:spPr>
      </p:pic>
      <p:sp>
        <p:nvSpPr>
          <p:cNvPr id="7" name="TextBox 6"/>
          <p:cNvSpPr txBox="1">
            <a:spLocks noChangeArrowheads="1"/>
          </p:cNvSpPr>
          <p:nvPr/>
        </p:nvSpPr>
        <p:spPr bwMode="auto">
          <a:xfrm>
            <a:off x="26670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addition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substitution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saponification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esterification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369332"/>
          </a:xfrm>
          <a:prstGeom prst="rect">
            <a:avLst/>
          </a:prstGeom>
          <a:noFill/>
        </p:spPr>
        <p:txBody>
          <a:bodyPr wrap="square" rtlCol="0">
            <a:spAutoFit/>
          </a:bodyPr>
          <a:lstStyle/>
          <a:p>
            <a:pPr>
              <a:buFont typeface="Arial"/>
              <a:buChar char="•"/>
            </a:pPr>
            <a:r>
              <a:rPr lang="en-US" dirty="0" smtClean="0"/>
              <a:t> What is the name of this type of organic reaction?</a:t>
            </a:r>
          </a:p>
        </p:txBody>
      </p:sp>
      <p:pic>
        <p:nvPicPr>
          <p:cNvPr id="8" name="Picture 7" descr="1:04-68.png"/>
          <p:cNvPicPr>
            <a:picLocks noChangeAspect="1"/>
          </p:cNvPicPr>
          <p:nvPr/>
        </p:nvPicPr>
        <p:blipFill>
          <a:blip r:embed="rId2"/>
          <a:stretch>
            <a:fillRect/>
          </a:stretch>
        </p:blipFill>
        <p:spPr>
          <a:xfrm>
            <a:off x="705333" y="533400"/>
            <a:ext cx="7733333" cy="1904762"/>
          </a:xfrm>
          <a:prstGeom prst="rect">
            <a:avLst/>
          </a:prstGeom>
        </p:spPr>
      </p:pic>
    </p:spTree>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addition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substitution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saponification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esterification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369332"/>
          </a:xfrm>
          <a:prstGeom prst="rect">
            <a:avLst/>
          </a:prstGeom>
          <a:noFill/>
        </p:spPr>
        <p:txBody>
          <a:bodyPr wrap="square" rtlCol="0">
            <a:spAutoFit/>
          </a:bodyPr>
          <a:lstStyle/>
          <a:p>
            <a:pPr>
              <a:buFont typeface="Arial"/>
              <a:buChar char="•"/>
            </a:pPr>
            <a:r>
              <a:rPr lang="en-US" dirty="0" smtClean="0"/>
              <a:t> What is the name of this type of organic reaction?</a:t>
            </a:r>
          </a:p>
        </p:txBody>
      </p:sp>
      <p:pic>
        <p:nvPicPr>
          <p:cNvPr id="8" name="Picture 7" descr="1:04-68.png"/>
          <p:cNvPicPr>
            <a:picLocks noChangeAspect="1"/>
          </p:cNvPicPr>
          <p:nvPr/>
        </p:nvPicPr>
        <p:blipFill>
          <a:blip r:embed="rId2"/>
          <a:stretch>
            <a:fillRect/>
          </a:stretch>
        </p:blipFill>
        <p:spPr>
          <a:xfrm>
            <a:off x="705333" y="533400"/>
            <a:ext cx="7733333" cy="1904762"/>
          </a:xfrm>
          <a:prstGeom prst="rect">
            <a:avLst/>
          </a:prstGeom>
        </p:spPr>
      </p:pic>
      <p:sp>
        <p:nvSpPr>
          <p:cNvPr id="7" name="TextBox 6"/>
          <p:cNvSpPr txBox="1">
            <a:spLocks noChangeArrowheads="1"/>
          </p:cNvSpPr>
          <p:nvPr/>
        </p:nvSpPr>
        <p:spPr bwMode="auto">
          <a:xfrm>
            <a:off x="68190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 </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 </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646331"/>
          </a:xfrm>
          <a:prstGeom prst="rect">
            <a:avLst/>
          </a:prstGeom>
          <a:noFill/>
        </p:spPr>
        <p:txBody>
          <a:bodyPr wrap="square" rtlCol="0">
            <a:spAutoFit/>
          </a:bodyPr>
          <a:lstStyle/>
          <a:p>
            <a:pPr>
              <a:buFont typeface="Arial"/>
              <a:buChar char="•"/>
            </a:pPr>
            <a:r>
              <a:rPr lang="en-US" dirty="0" smtClean="0"/>
              <a:t> Which lettered interval on the above diagram represents the potential energy of the products?</a:t>
            </a:r>
          </a:p>
        </p:txBody>
      </p:sp>
      <p:pic>
        <p:nvPicPr>
          <p:cNvPr id="9" name="Picture 8" descr="1:04-77.png"/>
          <p:cNvPicPr>
            <a:picLocks noChangeAspect="1"/>
          </p:cNvPicPr>
          <p:nvPr/>
        </p:nvPicPr>
        <p:blipFill>
          <a:blip r:embed="rId2"/>
          <a:stretch>
            <a:fillRect/>
          </a:stretch>
        </p:blipFill>
        <p:spPr>
          <a:xfrm>
            <a:off x="2197397" y="457200"/>
            <a:ext cx="4749206" cy="2907936"/>
          </a:xfrm>
          <a:prstGeom prst="rect">
            <a:avLst/>
          </a:prstGeom>
        </p:spPr>
      </p:pic>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 </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 </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646331"/>
          </a:xfrm>
          <a:prstGeom prst="rect">
            <a:avLst/>
          </a:prstGeom>
          <a:noFill/>
        </p:spPr>
        <p:txBody>
          <a:bodyPr wrap="square" rtlCol="0">
            <a:spAutoFit/>
          </a:bodyPr>
          <a:lstStyle/>
          <a:p>
            <a:pPr>
              <a:buFont typeface="Arial"/>
              <a:buChar char="•"/>
            </a:pPr>
            <a:r>
              <a:rPr lang="en-US" dirty="0" smtClean="0"/>
              <a:t> Which lettered interval on the above diagram represents the potential energy of the products?</a:t>
            </a:r>
          </a:p>
        </p:txBody>
      </p:sp>
      <p:pic>
        <p:nvPicPr>
          <p:cNvPr id="9" name="Picture 8" descr="1:04-77.png"/>
          <p:cNvPicPr>
            <a:picLocks noChangeAspect="1"/>
          </p:cNvPicPr>
          <p:nvPr/>
        </p:nvPicPr>
        <p:blipFill>
          <a:blip r:embed="rId2"/>
          <a:stretch>
            <a:fillRect/>
          </a:stretch>
        </p:blipFill>
        <p:spPr>
          <a:xfrm>
            <a:off x="2197397" y="457200"/>
            <a:ext cx="4749206" cy="2907936"/>
          </a:xfrm>
          <a:prstGeom prst="rect">
            <a:avLst/>
          </a:prstGeom>
        </p:spPr>
      </p:pic>
      <p:sp>
        <p:nvSpPr>
          <p:cNvPr id="7" name="TextBox 6"/>
          <p:cNvSpPr txBox="1">
            <a:spLocks noChangeArrowheads="1"/>
          </p:cNvSpPr>
          <p:nvPr/>
        </p:nvSpPr>
        <p:spPr bwMode="auto">
          <a:xfrm>
            <a:off x="68190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fermentation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saponification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hydrogenation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esterification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379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369332"/>
          </a:xfrm>
          <a:prstGeom prst="rect">
            <a:avLst/>
          </a:prstGeom>
          <a:noFill/>
        </p:spPr>
        <p:txBody>
          <a:bodyPr wrap="square" rtlCol="0">
            <a:spAutoFit/>
          </a:bodyPr>
          <a:lstStyle/>
          <a:p>
            <a:pPr>
              <a:buFont typeface="Arial"/>
              <a:buChar char="•"/>
            </a:pPr>
            <a:r>
              <a:rPr lang="en-US" dirty="0" smtClean="0"/>
              <a:t> The reaction above is an example of</a:t>
            </a:r>
          </a:p>
        </p:txBody>
      </p:sp>
      <p:pic>
        <p:nvPicPr>
          <p:cNvPr id="8" name="Picture 7" descr="6:04-24.png"/>
          <p:cNvPicPr>
            <a:picLocks noChangeAspect="1"/>
          </p:cNvPicPr>
          <p:nvPr/>
        </p:nvPicPr>
        <p:blipFill>
          <a:blip r:embed="rId2"/>
          <a:stretch>
            <a:fillRect/>
          </a:stretch>
        </p:blipFill>
        <p:spPr>
          <a:xfrm>
            <a:off x="1143000" y="1143000"/>
            <a:ext cx="6811028" cy="1143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type of reaction is taking place in this equation?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saponification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esterification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oxidation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hydrogenation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62"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3263" name="TextBox 9"/>
          <p:cNvSpPr txBox="1">
            <a:spLocks noChangeArrowheads="1"/>
          </p:cNvSpPr>
          <p:nvPr/>
        </p:nvSpPr>
        <p:spPr bwMode="auto">
          <a:xfrm>
            <a:off x="685800" y="3135313"/>
            <a:ext cx="7912100" cy="646112"/>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equation above represents the reaction between butanoic acid and an unidentified reactant, X.</a:t>
            </a:r>
          </a:p>
        </p:txBody>
      </p:sp>
      <p:sp>
        <p:nvSpPr>
          <p:cNvPr id="12" name="Slide Number Placeholder 11"/>
          <p:cNvSpPr>
            <a:spLocks noGrp="1"/>
          </p:cNvSpPr>
          <p:nvPr>
            <p:ph type="sldNum" sz="quarter" idx="12"/>
          </p:nvPr>
        </p:nvSpPr>
        <p:spPr/>
        <p:txBody>
          <a:bodyPr/>
          <a:lstStyle/>
          <a:p>
            <a:pPr>
              <a:defRPr/>
            </a:pPr>
            <a:fld id="{ED9E0A18-F29C-5D4B-A0BA-9720A8528A53}" type="slidenum">
              <a:rPr lang="en-US"/>
              <a:pPr>
                <a:defRPr/>
              </a:pPr>
              <a:t>38</a:t>
            </a:fld>
            <a:endParaRPr lang="en-US"/>
          </a:p>
        </p:txBody>
      </p:sp>
      <p:pic>
        <p:nvPicPr>
          <p:cNvPr id="53265" name="Picture 12" descr="8:08 60-62.png"/>
          <p:cNvPicPr>
            <a:picLocks noChangeAspect="1"/>
          </p:cNvPicPr>
          <p:nvPr/>
        </p:nvPicPr>
        <p:blipFill>
          <a:blip r:embed="rId2"/>
          <a:srcRect/>
          <a:stretch>
            <a:fillRect/>
          </a:stretch>
        </p:blipFill>
        <p:spPr bwMode="auto">
          <a:xfrm>
            <a:off x="546100" y="533400"/>
            <a:ext cx="80518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fermentation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saponification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hydrogenation</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esterification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34934"/>
            <a:ext cx="8077199" cy="369332"/>
          </a:xfrm>
          <a:prstGeom prst="rect">
            <a:avLst/>
          </a:prstGeom>
          <a:noFill/>
        </p:spPr>
        <p:txBody>
          <a:bodyPr wrap="square" rtlCol="0">
            <a:spAutoFit/>
          </a:bodyPr>
          <a:lstStyle/>
          <a:p>
            <a:pPr>
              <a:buFont typeface="Arial"/>
              <a:buChar char="•"/>
            </a:pPr>
            <a:r>
              <a:rPr lang="en-US" dirty="0" smtClean="0"/>
              <a:t> The reaction above is an example of</a:t>
            </a:r>
          </a:p>
        </p:txBody>
      </p:sp>
      <p:pic>
        <p:nvPicPr>
          <p:cNvPr id="8" name="Picture 7" descr="6:04-24.png"/>
          <p:cNvPicPr>
            <a:picLocks noChangeAspect="1"/>
          </p:cNvPicPr>
          <p:nvPr/>
        </p:nvPicPr>
        <p:blipFill>
          <a:blip r:embed="rId2"/>
          <a:stretch>
            <a:fillRect/>
          </a:stretch>
        </p:blipFill>
        <p:spPr>
          <a:xfrm>
            <a:off x="1143000" y="1143000"/>
            <a:ext cx="6811028" cy="1143000"/>
          </a:xfrm>
          <a:prstGeom prst="rect">
            <a:avLst/>
          </a:prstGeom>
        </p:spPr>
      </p:pic>
      <p:sp>
        <p:nvSpPr>
          <p:cNvPr id="7" name="TextBox 6"/>
          <p:cNvSpPr txBox="1">
            <a:spLocks noChangeArrowheads="1"/>
          </p:cNvSpPr>
          <p:nvPr/>
        </p:nvSpPr>
        <p:spPr bwMode="auto">
          <a:xfrm>
            <a:off x="68190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962400"/>
            <a:ext cx="8077199" cy="646331"/>
          </a:xfrm>
          <a:prstGeom prst="rect">
            <a:avLst/>
          </a:prstGeom>
          <a:noFill/>
        </p:spPr>
        <p:txBody>
          <a:bodyPr wrap="square" rtlCol="0">
            <a:spAutoFit/>
          </a:bodyPr>
          <a:lstStyle/>
          <a:p>
            <a:pPr>
              <a:buFont typeface="Arial"/>
              <a:buChar char="•"/>
            </a:pPr>
            <a:r>
              <a:rPr lang="en-US" dirty="0" smtClean="0"/>
              <a:t> Which electron configuration represents the electrons of an atom in the excited state?</a:t>
            </a:r>
          </a:p>
        </p:txBody>
      </p:sp>
      <p:pic>
        <p:nvPicPr>
          <p:cNvPr id="9" name="Picture 8" descr="6:04-35.png"/>
          <p:cNvPicPr>
            <a:picLocks noChangeAspect="1"/>
          </p:cNvPicPr>
          <p:nvPr/>
        </p:nvPicPr>
        <p:blipFill>
          <a:blip r:embed="rId2"/>
          <a:stretch>
            <a:fillRect/>
          </a:stretch>
        </p:blipFill>
        <p:spPr>
          <a:xfrm>
            <a:off x="1752600" y="762000"/>
            <a:ext cx="5575538" cy="1066800"/>
          </a:xfrm>
          <a:prstGeom prst="rect">
            <a:avLst/>
          </a:prstGeom>
        </p:spPr>
      </p:pic>
    </p:spTree>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962400"/>
            <a:ext cx="8077199" cy="646331"/>
          </a:xfrm>
          <a:prstGeom prst="rect">
            <a:avLst/>
          </a:prstGeom>
          <a:noFill/>
        </p:spPr>
        <p:txBody>
          <a:bodyPr wrap="square" rtlCol="0">
            <a:spAutoFit/>
          </a:bodyPr>
          <a:lstStyle/>
          <a:p>
            <a:pPr>
              <a:buFont typeface="Arial"/>
              <a:buChar char="•"/>
            </a:pPr>
            <a:r>
              <a:rPr lang="en-US" dirty="0" smtClean="0"/>
              <a:t> Which electron configuration represents the electrons of an atom in the excited state?</a:t>
            </a:r>
          </a:p>
        </p:txBody>
      </p:sp>
      <p:pic>
        <p:nvPicPr>
          <p:cNvPr id="9" name="Picture 8" descr="6:04-35.png"/>
          <p:cNvPicPr>
            <a:picLocks noChangeAspect="1"/>
          </p:cNvPicPr>
          <p:nvPr/>
        </p:nvPicPr>
        <p:blipFill>
          <a:blip r:embed="rId2"/>
          <a:stretch>
            <a:fillRect/>
          </a:stretch>
        </p:blipFill>
        <p:spPr>
          <a:xfrm>
            <a:off x="1752600" y="762000"/>
            <a:ext cx="5575538" cy="1066800"/>
          </a:xfrm>
          <a:prstGeom prst="rect">
            <a:avLst/>
          </a:prstGeom>
        </p:spPr>
      </p:pic>
      <p:sp>
        <p:nvSpPr>
          <p:cNvPr id="7" name="TextBox 6"/>
          <p:cNvSpPr txBox="1">
            <a:spLocks noChangeArrowheads="1"/>
          </p:cNvSpPr>
          <p:nvPr/>
        </p:nvSpPr>
        <p:spPr bwMode="auto">
          <a:xfrm>
            <a:off x="2743200" y="57912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962400"/>
            <a:ext cx="8077199" cy="646331"/>
          </a:xfrm>
          <a:prstGeom prst="rect">
            <a:avLst/>
          </a:prstGeom>
          <a:noFill/>
        </p:spPr>
        <p:txBody>
          <a:bodyPr wrap="square" rtlCol="0">
            <a:spAutoFit/>
          </a:bodyPr>
          <a:lstStyle/>
          <a:p>
            <a:pPr>
              <a:buFont typeface="Arial"/>
              <a:buChar char="•"/>
            </a:pPr>
            <a:r>
              <a:rPr lang="en-US" dirty="0" smtClean="0"/>
              <a:t> Which line segment represents an increase in the potential energy and no change in average kinetic energy?</a:t>
            </a:r>
          </a:p>
        </p:txBody>
      </p:sp>
      <p:pic>
        <p:nvPicPr>
          <p:cNvPr id="8" name="Picture 7" descr="6:04-40.png"/>
          <p:cNvPicPr>
            <a:picLocks noChangeAspect="1"/>
          </p:cNvPicPr>
          <p:nvPr/>
        </p:nvPicPr>
        <p:blipFill>
          <a:blip r:embed="rId2"/>
          <a:stretch>
            <a:fillRect/>
          </a:stretch>
        </p:blipFill>
        <p:spPr>
          <a:xfrm>
            <a:off x="2133600" y="990600"/>
            <a:ext cx="4890500" cy="2438400"/>
          </a:xfrm>
          <a:prstGeom prst="rect">
            <a:avLst/>
          </a:prstGeom>
        </p:spPr>
      </p:pic>
    </p:spTree>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B-C</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962400"/>
            <a:ext cx="8077199" cy="646331"/>
          </a:xfrm>
          <a:prstGeom prst="rect">
            <a:avLst/>
          </a:prstGeom>
          <a:noFill/>
        </p:spPr>
        <p:txBody>
          <a:bodyPr wrap="square" rtlCol="0">
            <a:spAutoFit/>
          </a:bodyPr>
          <a:lstStyle/>
          <a:p>
            <a:pPr>
              <a:buFont typeface="Arial"/>
              <a:buChar char="•"/>
            </a:pPr>
            <a:r>
              <a:rPr lang="en-US" dirty="0" smtClean="0"/>
              <a:t> Which line segment represents an increase in the potential energy and no change in average kinetic energy?</a:t>
            </a:r>
          </a:p>
        </p:txBody>
      </p:sp>
      <p:pic>
        <p:nvPicPr>
          <p:cNvPr id="8" name="Picture 7" descr="6:04-40.png"/>
          <p:cNvPicPr>
            <a:picLocks noChangeAspect="1"/>
          </p:cNvPicPr>
          <p:nvPr/>
        </p:nvPicPr>
        <p:blipFill>
          <a:blip r:embed="rId2"/>
          <a:stretch>
            <a:fillRect/>
          </a:stretch>
        </p:blipFill>
        <p:spPr>
          <a:xfrm>
            <a:off x="2133600" y="990600"/>
            <a:ext cx="4890500" cy="2438400"/>
          </a:xfrm>
          <a:prstGeom prst="rect">
            <a:avLst/>
          </a:prstGeom>
        </p:spPr>
      </p:pic>
      <p:sp>
        <p:nvSpPr>
          <p:cNvPr id="7" name="TextBox 6"/>
          <p:cNvSpPr txBox="1">
            <a:spLocks noChangeArrowheads="1"/>
          </p:cNvSpPr>
          <p:nvPr/>
        </p:nvSpPr>
        <p:spPr bwMode="auto">
          <a:xfrm>
            <a:off x="6438037"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953000" y="2362200"/>
            <a:ext cx="3352799" cy="646331"/>
          </a:xfrm>
          <a:prstGeom prst="rect">
            <a:avLst/>
          </a:prstGeom>
          <a:noFill/>
        </p:spPr>
        <p:txBody>
          <a:bodyPr wrap="square" rtlCol="0">
            <a:spAutoFit/>
          </a:bodyPr>
          <a:lstStyle/>
          <a:p>
            <a:pPr>
              <a:buFont typeface="Arial"/>
              <a:buChar char="•"/>
            </a:pPr>
            <a:r>
              <a:rPr lang="en-US" dirty="0" smtClean="0"/>
              <a:t> Which structural formula represents 2-pentyne?</a:t>
            </a:r>
          </a:p>
        </p:txBody>
      </p:sp>
      <p:pic>
        <p:nvPicPr>
          <p:cNvPr id="9" name="Picture 8" descr="6:04-46.png"/>
          <p:cNvPicPr>
            <a:picLocks noChangeAspect="1"/>
          </p:cNvPicPr>
          <p:nvPr/>
        </p:nvPicPr>
        <p:blipFill>
          <a:blip r:embed="rId2"/>
          <a:stretch>
            <a:fillRect/>
          </a:stretch>
        </p:blipFill>
        <p:spPr>
          <a:xfrm>
            <a:off x="152400" y="152400"/>
            <a:ext cx="4139682" cy="4622222"/>
          </a:xfrm>
          <a:prstGeom prst="rect">
            <a:avLst/>
          </a:prstGeom>
        </p:spPr>
      </p:pic>
    </p:spTree>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953000" y="2362200"/>
            <a:ext cx="3352799" cy="646331"/>
          </a:xfrm>
          <a:prstGeom prst="rect">
            <a:avLst/>
          </a:prstGeom>
          <a:noFill/>
        </p:spPr>
        <p:txBody>
          <a:bodyPr wrap="square" rtlCol="0">
            <a:spAutoFit/>
          </a:bodyPr>
          <a:lstStyle/>
          <a:p>
            <a:pPr>
              <a:buFont typeface="Arial"/>
              <a:buChar char="•"/>
            </a:pPr>
            <a:r>
              <a:rPr lang="en-US" dirty="0" smtClean="0"/>
              <a:t> Which structural formula represents 2-pentyne?</a:t>
            </a:r>
          </a:p>
        </p:txBody>
      </p:sp>
      <p:pic>
        <p:nvPicPr>
          <p:cNvPr id="9" name="Picture 8" descr="6:04-46.png"/>
          <p:cNvPicPr>
            <a:picLocks noChangeAspect="1"/>
          </p:cNvPicPr>
          <p:nvPr/>
        </p:nvPicPr>
        <p:blipFill>
          <a:blip r:embed="rId2"/>
          <a:stretch>
            <a:fillRect/>
          </a:stretch>
        </p:blipFill>
        <p:spPr>
          <a:xfrm>
            <a:off x="152400" y="152400"/>
            <a:ext cx="4139682" cy="4622222"/>
          </a:xfrm>
          <a:prstGeom prst="rect">
            <a:avLst/>
          </a:prstGeom>
        </p:spPr>
      </p:pic>
      <p:sp>
        <p:nvSpPr>
          <p:cNvPr id="7" name="TextBox 6"/>
          <p:cNvSpPr txBox="1">
            <a:spLocks noChangeArrowheads="1"/>
          </p:cNvSpPr>
          <p:nvPr/>
        </p:nvSpPr>
        <p:spPr bwMode="auto">
          <a:xfrm>
            <a:off x="6438037"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953000" y="2362200"/>
            <a:ext cx="3352799" cy="646331"/>
          </a:xfrm>
          <a:prstGeom prst="rect">
            <a:avLst/>
          </a:prstGeom>
          <a:noFill/>
        </p:spPr>
        <p:txBody>
          <a:bodyPr wrap="square" rtlCol="0">
            <a:spAutoFit/>
          </a:bodyPr>
          <a:lstStyle/>
          <a:p>
            <a:pPr>
              <a:buFont typeface="Arial"/>
              <a:buChar char="•"/>
            </a:pPr>
            <a:r>
              <a:rPr lang="en-US" dirty="0" smtClean="0"/>
              <a:t> Which structural formula represents and aldehyde?</a:t>
            </a:r>
          </a:p>
        </p:txBody>
      </p:sp>
      <p:pic>
        <p:nvPicPr>
          <p:cNvPr id="8" name="Picture 7" descr="6:04-47.png"/>
          <p:cNvPicPr>
            <a:picLocks noChangeAspect="1"/>
          </p:cNvPicPr>
          <p:nvPr/>
        </p:nvPicPr>
        <p:blipFill>
          <a:blip r:embed="rId2"/>
          <a:stretch>
            <a:fillRect/>
          </a:stretch>
        </p:blipFill>
        <p:spPr>
          <a:xfrm>
            <a:off x="381000" y="750887"/>
            <a:ext cx="4204924" cy="3516313"/>
          </a:xfrm>
          <a:prstGeom prst="rect">
            <a:avLst/>
          </a:prstGeom>
        </p:spPr>
      </p:pic>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953000" y="2362200"/>
            <a:ext cx="3352799" cy="646331"/>
          </a:xfrm>
          <a:prstGeom prst="rect">
            <a:avLst/>
          </a:prstGeom>
          <a:noFill/>
        </p:spPr>
        <p:txBody>
          <a:bodyPr wrap="square" rtlCol="0">
            <a:spAutoFit/>
          </a:bodyPr>
          <a:lstStyle/>
          <a:p>
            <a:pPr>
              <a:buFont typeface="Arial"/>
              <a:buChar char="•"/>
            </a:pPr>
            <a:r>
              <a:rPr lang="en-US" dirty="0" smtClean="0"/>
              <a:t> Which structural formula represents and aldehyde?</a:t>
            </a:r>
          </a:p>
        </p:txBody>
      </p:sp>
      <p:pic>
        <p:nvPicPr>
          <p:cNvPr id="8" name="Picture 7" descr="6:04-47.png"/>
          <p:cNvPicPr>
            <a:picLocks noChangeAspect="1"/>
          </p:cNvPicPr>
          <p:nvPr/>
        </p:nvPicPr>
        <p:blipFill>
          <a:blip r:embed="rId2"/>
          <a:stretch>
            <a:fillRect/>
          </a:stretch>
        </p:blipFill>
        <p:spPr>
          <a:xfrm>
            <a:off x="381000" y="750887"/>
            <a:ext cx="4204924" cy="3516313"/>
          </a:xfrm>
          <a:prstGeom prst="rect">
            <a:avLst/>
          </a:prstGeom>
        </p:spPr>
      </p:pic>
      <p:sp>
        <p:nvSpPr>
          <p:cNvPr id="7" name="TextBox 6"/>
          <p:cNvSpPr txBox="1">
            <a:spLocks noChangeArrowheads="1"/>
          </p:cNvSpPr>
          <p:nvPr/>
        </p:nvSpPr>
        <p:spPr bwMode="auto">
          <a:xfrm>
            <a:off x="2819400"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389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953000" y="2362200"/>
            <a:ext cx="3352799" cy="646331"/>
          </a:xfrm>
          <a:prstGeom prst="rect">
            <a:avLst/>
          </a:prstGeom>
          <a:noFill/>
        </p:spPr>
        <p:txBody>
          <a:bodyPr wrap="square" rtlCol="0">
            <a:spAutoFit/>
          </a:bodyPr>
          <a:lstStyle/>
          <a:p>
            <a:pPr>
              <a:buFont typeface="Arial"/>
              <a:buChar char="•"/>
            </a:pPr>
            <a:r>
              <a:rPr lang="en-US" dirty="0" smtClean="0"/>
              <a:t> Which structural formula represents and aldehyde?</a:t>
            </a:r>
          </a:p>
        </p:txBody>
      </p:sp>
      <p:pic>
        <p:nvPicPr>
          <p:cNvPr id="9" name="Picture 8" descr="6:04-48.png"/>
          <p:cNvPicPr>
            <a:picLocks noChangeAspect="1"/>
          </p:cNvPicPr>
          <p:nvPr/>
        </p:nvPicPr>
        <p:blipFill>
          <a:blip r:embed="rId2"/>
          <a:stretch>
            <a:fillRect/>
          </a:stretch>
        </p:blipFill>
        <p:spPr>
          <a:xfrm>
            <a:off x="1371600" y="838200"/>
            <a:ext cx="6410708" cy="3581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type of reaction is taking place in this equation?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saponification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esterification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oxidation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hydrogenation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86"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4287" name="TextBox 9"/>
          <p:cNvSpPr txBox="1">
            <a:spLocks noChangeArrowheads="1"/>
          </p:cNvSpPr>
          <p:nvPr/>
        </p:nvSpPr>
        <p:spPr bwMode="auto">
          <a:xfrm>
            <a:off x="685800" y="3135313"/>
            <a:ext cx="7912100" cy="646112"/>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equation above represents the reaction between butanoic acid and an unidentified reactant, X.</a:t>
            </a:r>
          </a:p>
        </p:txBody>
      </p:sp>
      <p:sp>
        <p:nvSpPr>
          <p:cNvPr id="12" name="Slide Number Placeholder 11"/>
          <p:cNvSpPr>
            <a:spLocks noGrp="1"/>
          </p:cNvSpPr>
          <p:nvPr>
            <p:ph type="sldNum" sz="quarter" idx="12"/>
          </p:nvPr>
        </p:nvSpPr>
        <p:spPr/>
        <p:txBody>
          <a:bodyPr/>
          <a:lstStyle/>
          <a:p>
            <a:pPr>
              <a:defRPr/>
            </a:pPr>
            <a:fld id="{B2A6F348-0AF6-CD44-B7E0-6A93DCF481F9}" type="slidenum">
              <a:rPr lang="en-US"/>
              <a:pPr>
                <a:defRPr/>
              </a:pPr>
              <a:t>39</a:t>
            </a:fld>
            <a:endParaRPr lang="en-US"/>
          </a:p>
        </p:txBody>
      </p:sp>
      <p:pic>
        <p:nvPicPr>
          <p:cNvPr id="54289" name="Picture 12" descr="8:08 60-62.png"/>
          <p:cNvPicPr>
            <a:picLocks noChangeAspect="1"/>
          </p:cNvPicPr>
          <p:nvPr/>
        </p:nvPicPr>
        <p:blipFill>
          <a:blip r:embed="rId2"/>
          <a:srcRect/>
          <a:stretch>
            <a:fillRect/>
          </a:stretch>
        </p:blipFill>
        <p:spPr bwMode="auto">
          <a:xfrm>
            <a:off x="546100" y="533400"/>
            <a:ext cx="8051800" cy="1168400"/>
          </a:xfrm>
          <a:prstGeom prst="rect">
            <a:avLst/>
          </a:prstGeom>
          <a:noFill/>
          <a:ln w="9525">
            <a:noFill/>
            <a:miter lim="800000"/>
            <a:headEnd/>
            <a:tailEnd/>
          </a:ln>
        </p:spPr>
      </p:pic>
      <p:sp>
        <p:nvSpPr>
          <p:cNvPr id="54290" name="TextBox 7"/>
          <p:cNvSpPr txBox="1">
            <a:spLocks noChangeArrowheads="1"/>
          </p:cNvSpPr>
          <p:nvPr/>
        </p:nvSpPr>
        <p:spPr bwMode="auto">
          <a:xfrm>
            <a:off x="71628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4953000" y="2362200"/>
            <a:ext cx="3352799" cy="646331"/>
          </a:xfrm>
          <a:prstGeom prst="rect">
            <a:avLst/>
          </a:prstGeom>
          <a:noFill/>
        </p:spPr>
        <p:txBody>
          <a:bodyPr wrap="square" rtlCol="0">
            <a:spAutoFit/>
          </a:bodyPr>
          <a:lstStyle/>
          <a:p>
            <a:pPr>
              <a:buFont typeface="Arial"/>
              <a:buChar char="•"/>
            </a:pPr>
            <a:r>
              <a:rPr lang="en-US" dirty="0" smtClean="0"/>
              <a:t> Which structural formula represents and aldehyde?</a:t>
            </a:r>
          </a:p>
        </p:txBody>
      </p:sp>
      <p:pic>
        <p:nvPicPr>
          <p:cNvPr id="9" name="Picture 8" descr="6:04-48.png"/>
          <p:cNvPicPr>
            <a:picLocks noChangeAspect="1"/>
          </p:cNvPicPr>
          <p:nvPr/>
        </p:nvPicPr>
        <p:blipFill>
          <a:blip r:embed="rId2"/>
          <a:stretch>
            <a:fillRect/>
          </a:stretch>
        </p:blipFill>
        <p:spPr>
          <a:xfrm>
            <a:off x="1371600" y="838200"/>
            <a:ext cx="6410708" cy="3581400"/>
          </a:xfrm>
          <a:prstGeom prst="rect">
            <a:avLst/>
          </a:prstGeom>
        </p:spPr>
      </p:pic>
      <p:sp>
        <p:nvSpPr>
          <p:cNvPr id="7" name="TextBox 6"/>
          <p:cNvSpPr txBox="1">
            <a:spLocks noChangeArrowheads="1"/>
          </p:cNvSpPr>
          <p:nvPr/>
        </p:nvSpPr>
        <p:spPr bwMode="auto">
          <a:xfrm>
            <a:off x="6514237"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19.99/3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(19.99)(.909) + (20.99)(0.003)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19.99(.909) + (20.99)(0.003) + (21.99)(.088)</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(19.99 + 20.99 + 21.99)/3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646331"/>
          </a:xfrm>
          <a:prstGeom prst="rect">
            <a:avLst/>
          </a:prstGeom>
          <a:noFill/>
        </p:spPr>
        <p:txBody>
          <a:bodyPr wrap="square" rtlCol="0">
            <a:spAutoFit/>
          </a:bodyPr>
          <a:lstStyle/>
          <a:p>
            <a:pPr>
              <a:buFont typeface="Arial"/>
              <a:buChar char="•"/>
            </a:pPr>
            <a:r>
              <a:rPr lang="en-US" dirty="0" smtClean="0"/>
              <a:t> Which of the following setups could be used to calculate the average atomic mass of Ne based on the information above?</a:t>
            </a:r>
          </a:p>
        </p:txBody>
      </p:sp>
      <p:pic>
        <p:nvPicPr>
          <p:cNvPr id="8" name="Picture 7" descr="6:04-59.png"/>
          <p:cNvPicPr>
            <a:picLocks noChangeAspect="1"/>
          </p:cNvPicPr>
          <p:nvPr/>
        </p:nvPicPr>
        <p:blipFill>
          <a:blip r:embed="rId2"/>
          <a:stretch>
            <a:fillRect/>
          </a:stretch>
        </p:blipFill>
        <p:spPr>
          <a:xfrm>
            <a:off x="1066800" y="457200"/>
            <a:ext cx="7016259" cy="2286000"/>
          </a:xfrm>
          <a:prstGeom prst="rect">
            <a:avLst/>
          </a:prstGeom>
        </p:spPr>
      </p:pic>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 19.99/3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 (19.99)(.909) + (20.99)(0.003)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19.99(.909) + (20.99)(0.003) + (21.99)(.088)</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 (19.99 + 20.99 + 21.99)/3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646331"/>
          </a:xfrm>
          <a:prstGeom prst="rect">
            <a:avLst/>
          </a:prstGeom>
          <a:noFill/>
        </p:spPr>
        <p:txBody>
          <a:bodyPr wrap="square" rtlCol="0">
            <a:spAutoFit/>
          </a:bodyPr>
          <a:lstStyle/>
          <a:p>
            <a:pPr>
              <a:buFont typeface="Arial"/>
              <a:buChar char="•"/>
            </a:pPr>
            <a:r>
              <a:rPr lang="en-US" dirty="0" smtClean="0"/>
              <a:t> Which of the following setups could be used to calculate the average atomic mass of Ne based on the information above?</a:t>
            </a:r>
          </a:p>
        </p:txBody>
      </p:sp>
      <p:pic>
        <p:nvPicPr>
          <p:cNvPr id="8" name="Picture 7" descr="6:04-59.png"/>
          <p:cNvPicPr>
            <a:picLocks noChangeAspect="1"/>
          </p:cNvPicPr>
          <p:nvPr/>
        </p:nvPicPr>
        <p:blipFill>
          <a:blip r:embed="rId2"/>
          <a:stretch>
            <a:fillRect/>
          </a:stretch>
        </p:blipFill>
        <p:spPr>
          <a:xfrm>
            <a:off x="1066800" y="457200"/>
            <a:ext cx="7016259" cy="2286000"/>
          </a:xfrm>
          <a:prstGeom prst="rect">
            <a:avLst/>
          </a:prstGeom>
        </p:spPr>
      </p:pic>
      <p:sp>
        <p:nvSpPr>
          <p:cNvPr id="7" name="TextBox 6"/>
          <p:cNvSpPr txBox="1">
            <a:spLocks noChangeArrowheads="1"/>
          </p:cNvSpPr>
          <p:nvPr/>
        </p:nvSpPr>
        <p:spPr bwMode="auto">
          <a:xfrm>
            <a:off x="2743200" y="59552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The carbon valence electrons, only</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The hydrogen valence electrons, only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The carbon and hydrogen valence electrons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All of the carbon and hydrogen electrons</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Which electrons are represented by all of the dots?</a:t>
            </a:r>
            <a:endParaRPr lang="en-US" dirty="0" smtClean="0"/>
          </a:p>
        </p:txBody>
      </p:sp>
      <p:pic>
        <p:nvPicPr>
          <p:cNvPr id="9" name="Picture 8" descr="8:04-10.png"/>
          <p:cNvPicPr>
            <a:picLocks noChangeAspect="1"/>
          </p:cNvPicPr>
          <p:nvPr/>
        </p:nvPicPr>
        <p:blipFill>
          <a:blip r:embed="rId2"/>
          <a:stretch>
            <a:fillRect/>
          </a:stretch>
        </p:blipFill>
        <p:spPr>
          <a:xfrm>
            <a:off x="3481450" y="1143000"/>
            <a:ext cx="2157350" cy="1524000"/>
          </a:xfrm>
          <a:prstGeom prst="rect">
            <a:avLst/>
          </a:prstGeom>
        </p:spPr>
      </p:pic>
    </p:spTree>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The carbon valence electrons, only</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The hydrogen valence electrons, only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The carbon and hydrogen valence electrons</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All of the carbon and hydrogen electrons</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Which electrons are represented by all of the dots?</a:t>
            </a:r>
            <a:endParaRPr lang="en-US" dirty="0" smtClean="0"/>
          </a:p>
        </p:txBody>
      </p:sp>
      <p:pic>
        <p:nvPicPr>
          <p:cNvPr id="9" name="Picture 8" descr="8:04-10.png"/>
          <p:cNvPicPr>
            <a:picLocks noChangeAspect="1"/>
          </p:cNvPicPr>
          <p:nvPr/>
        </p:nvPicPr>
        <p:blipFill>
          <a:blip r:embed="rId2"/>
          <a:stretch>
            <a:fillRect/>
          </a:stretch>
        </p:blipFill>
        <p:spPr>
          <a:xfrm>
            <a:off x="3481450" y="1143000"/>
            <a:ext cx="2157350" cy="1524000"/>
          </a:xfrm>
          <a:prstGeom prst="rect">
            <a:avLst/>
          </a:prstGeom>
        </p:spPr>
      </p:pic>
      <p:sp>
        <p:nvSpPr>
          <p:cNvPr id="7" name="TextBox 6"/>
          <p:cNvSpPr txBox="1">
            <a:spLocks noChangeArrowheads="1"/>
          </p:cNvSpPr>
          <p:nvPr/>
        </p:nvSpPr>
        <p:spPr bwMode="auto">
          <a:xfrm>
            <a:off x="2743200" y="59552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2-pentene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3-pentene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2-pentyne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3-pentyne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646331"/>
          </a:xfrm>
          <a:prstGeom prst="rect">
            <a:avLst/>
          </a:prstGeom>
          <a:noFill/>
        </p:spPr>
        <p:txBody>
          <a:bodyPr wrap="square" rtlCol="0">
            <a:spAutoFit/>
          </a:bodyPr>
          <a:lstStyle/>
          <a:p>
            <a:pPr>
              <a:buFont typeface="Arial"/>
              <a:buChar char="•"/>
            </a:pPr>
            <a:r>
              <a:rPr lang="en-US" dirty="0" smtClean="0"/>
              <a:t> What is the IUPAC name of the compound with the structural formula shown above?</a:t>
            </a:r>
            <a:endParaRPr lang="en-US" dirty="0" smtClean="0"/>
          </a:p>
        </p:txBody>
      </p:sp>
      <p:pic>
        <p:nvPicPr>
          <p:cNvPr id="8" name="Picture 7" descr="8:04-22.png"/>
          <p:cNvPicPr>
            <a:picLocks noChangeAspect="1"/>
          </p:cNvPicPr>
          <p:nvPr/>
        </p:nvPicPr>
        <p:blipFill>
          <a:blip r:embed="rId2"/>
          <a:stretch>
            <a:fillRect/>
          </a:stretch>
        </p:blipFill>
        <p:spPr>
          <a:xfrm>
            <a:off x="2543711" y="1143000"/>
            <a:ext cx="4009489" cy="1600200"/>
          </a:xfrm>
          <a:prstGeom prst="rect">
            <a:avLst/>
          </a:prstGeom>
        </p:spPr>
      </p:pic>
    </p:spTree>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2-pentene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3-pentene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2-pentyne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3-pentyne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646331"/>
          </a:xfrm>
          <a:prstGeom prst="rect">
            <a:avLst/>
          </a:prstGeom>
          <a:noFill/>
        </p:spPr>
        <p:txBody>
          <a:bodyPr wrap="square" rtlCol="0">
            <a:spAutoFit/>
          </a:bodyPr>
          <a:lstStyle/>
          <a:p>
            <a:pPr>
              <a:buFont typeface="Arial"/>
              <a:buChar char="•"/>
            </a:pPr>
            <a:r>
              <a:rPr lang="en-US" dirty="0" smtClean="0"/>
              <a:t> What is the IUPAC name of the compound with the structural formula shown above?</a:t>
            </a:r>
            <a:endParaRPr lang="en-US" dirty="0" smtClean="0"/>
          </a:p>
        </p:txBody>
      </p:sp>
      <p:pic>
        <p:nvPicPr>
          <p:cNvPr id="8" name="Picture 7" descr="8:04-22.png"/>
          <p:cNvPicPr>
            <a:picLocks noChangeAspect="1"/>
          </p:cNvPicPr>
          <p:nvPr/>
        </p:nvPicPr>
        <p:blipFill>
          <a:blip r:embed="rId2"/>
          <a:stretch>
            <a:fillRect/>
          </a:stretch>
        </p:blipFill>
        <p:spPr>
          <a:xfrm>
            <a:off x="2543711" y="1143000"/>
            <a:ext cx="4009489" cy="1600200"/>
          </a:xfrm>
          <a:prstGeom prst="rect">
            <a:avLst/>
          </a:prstGeom>
        </p:spPr>
      </p:pic>
      <p:sp>
        <p:nvSpPr>
          <p:cNvPr id="7" name="TextBox 6"/>
          <p:cNvSpPr txBox="1">
            <a:spLocks noChangeArrowheads="1"/>
          </p:cNvSpPr>
          <p:nvPr/>
        </p:nvSpPr>
        <p:spPr bwMode="auto">
          <a:xfrm>
            <a:off x="2743200" y="51170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9" name="Picture 8" descr="8:04-26.png"/>
          <p:cNvPicPr>
            <a:picLocks noChangeAspect="1"/>
          </p:cNvPicPr>
          <p:nvPr/>
        </p:nvPicPr>
        <p:blipFill>
          <a:blip r:embed="rId2"/>
          <a:stretch>
            <a:fillRect/>
          </a:stretch>
        </p:blipFill>
        <p:spPr>
          <a:xfrm>
            <a:off x="1676400" y="1143000"/>
            <a:ext cx="5799384" cy="2667000"/>
          </a:xfrm>
          <a:prstGeom prst="rect">
            <a:avLst/>
          </a:prstGeom>
        </p:spPr>
      </p:pic>
    </p:spTree>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9" name="Picture 8" descr="8:04-26.png"/>
          <p:cNvPicPr>
            <a:picLocks noChangeAspect="1"/>
          </p:cNvPicPr>
          <p:nvPr/>
        </p:nvPicPr>
        <p:blipFill>
          <a:blip r:embed="rId2"/>
          <a:stretch>
            <a:fillRect/>
          </a:stretch>
        </p:blipFill>
        <p:spPr>
          <a:xfrm>
            <a:off x="1676400" y="1143000"/>
            <a:ext cx="5799384" cy="2667000"/>
          </a:xfrm>
          <a:prstGeom prst="rect">
            <a:avLst/>
          </a:prstGeom>
        </p:spPr>
      </p:pic>
      <p:sp>
        <p:nvSpPr>
          <p:cNvPr id="7" name="TextBox 6"/>
          <p:cNvSpPr txBox="1">
            <a:spLocks noChangeArrowheads="1"/>
          </p:cNvSpPr>
          <p:nvPr/>
        </p:nvSpPr>
        <p:spPr bwMode="auto">
          <a:xfrm>
            <a:off x="6285637" y="51170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399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8" name="Picture 7" descr="8:04-30.png"/>
          <p:cNvPicPr>
            <a:picLocks noChangeAspect="1"/>
          </p:cNvPicPr>
          <p:nvPr/>
        </p:nvPicPr>
        <p:blipFill>
          <a:blip r:embed="rId2"/>
          <a:stretch>
            <a:fillRect/>
          </a:stretch>
        </p:blipFill>
        <p:spPr>
          <a:xfrm>
            <a:off x="990600" y="1676400"/>
            <a:ext cx="7123887" cy="1981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685800" y="3581400"/>
            <a:ext cx="78486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gives information about the nucleus of each of four atoms.</a:t>
            </a:r>
          </a:p>
          <a:p>
            <a:endParaRPr lang="en-US">
              <a:latin typeface="Calibri" pitchFamily="-111" charset="0"/>
            </a:endParaRPr>
          </a:p>
          <a:p>
            <a:pPr>
              <a:buFont typeface="Arial" pitchFamily="-111" charset="0"/>
              <a:buChar char="•"/>
            </a:pPr>
            <a:r>
              <a:rPr lang="en-US">
                <a:latin typeface="Calibri" pitchFamily="-111" charset="0"/>
              </a:rPr>
              <a:t> How many different elements are represented by the nuclei in the table?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446" name="Content Placeholder 8" descr="1:09 32.jpg"/>
          <p:cNvPicPr>
            <a:picLocks noGrp="1" noChangeAspect="1"/>
          </p:cNvPicPr>
          <p:nvPr>
            <p:ph idx="1"/>
          </p:nvPr>
        </p:nvPicPr>
        <p:blipFill>
          <a:blip r:embed="rId2"/>
          <a:srcRect l="-10400" r="-10400"/>
          <a:stretch>
            <a:fillRect/>
          </a:stretch>
        </p:blipFill>
        <p:spPr>
          <a:xfrm>
            <a:off x="1828800" y="153988"/>
            <a:ext cx="5257800" cy="2892425"/>
          </a:xfrm>
        </p:spPr>
      </p:pic>
      <p:sp>
        <p:nvSpPr>
          <p:cNvPr id="7" name="Slide Number Placeholder 6"/>
          <p:cNvSpPr>
            <a:spLocks noGrp="1"/>
          </p:cNvSpPr>
          <p:nvPr>
            <p:ph type="sldNum" sz="quarter" idx="12"/>
          </p:nvPr>
        </p:nvSpPr>
        <p:spPr/>
        <p:txBody>
          <a:bodyPr/>
          <a:lstStyle/>
          <a:p>
            <a:pPr>
              <a:defRPr/>
            </a:pPr>
            <a:fld id="{3EC81E8C-DFE4-F344-A939-BE650ED833FA}"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represents the molecular formula of reactant X?</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6</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10"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5311" name="TextBox 9"/>
          <p:cNvSpPr txBox="1">
            <a:spLocks noChangeArrowheads="1"/>
          </p:cNvSpPr>
          <p:nvPr/>
        </p:nvSpPr>
        <p:spPr bwMode="auto">
          <a:xfrm>
            <a:off x="685800" y="3135313"/>
            <a:ext cx="7912100" cy="646112"/>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equation above represents the reaction between butanoic acid and an unidentified reactant, X.</a:t>
            </a:r>
          </a:p>
        </p:txBody>
      </p:sp>
      <p:sp>
        <p:nvSpPr>
          <p:cNvPr id="12" name="Slide Number Placeholder 11"/>
          <p:cNvSpPr>
            <a:spLocks noGrp="1"/>
          </p:cNvSpPr>
          <p:nvPr>
            <p:ph type="sldNum" sz="quarter" idx="12"/>
          </p:nvPr>
        </p:nvSpPr>
        <p:spPr/>
        <p:txBody>
          <a:bodyPr/>
          <a:lstStyle/>
          <a:p>
            <a:pPr>
              <a:defRPr/>
            </a:pPr>
            <a:fld id="{6A5FCD62-BE6C-E045-B90C-C4E4E241EECF}" type="slidenum">
              <a:rPr lang="en-US"/>
              <a:pPr>
                <a:defRPr/>
              </a:pPr>
              <a:t>40</a:t>
            </a:fld>
            <a:endParaRPr lang="en-US"/>
          </a:p>
        </p:txBody>
      </p:sp>
      <p:pic>
        <p:nvPicPr>
          <p:cNvPr id="55313" name="Picture 12" descr="8:08 60-62.png"/>
          <p:cNvPicPr>
            <a:picLocks noChangeAspect="1"/>
          </p:cNvPicPr>
          <p:nvPr/>
        </p:nvPicPr>
        <p:blipFill>
          <a:blip r:embed="rId2"/>
          <a:srcRect/>
          <a:stretch>
            <a:fillRect/>
          </a:stretch>
        </p:blipFill>
        <p:spPr bwMode="auto">
          <a:xfrm>
            <a:off x="546100" y="533400"/>
            <a:ext cx="80518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8" name="Picture 7" descr="8:04-30.png"/>
          <p:cNvPicPr>
            <a:picLocks noChangeAspect="1"/>
          </p:cNvPicPr>
          <p:nvPr/>
        </p:nvPicPr>
        <p:blipFill>
          <a:blip r:embed="rId2"/>
          <a:stretch>
            <a:fillRect/>
          </a:stretch>
        </p:blipFill>
        <p:spPr>
          <a:xfrm>
            <a:off x="990600" y="1676400"/>
            <a:ext cx="7123887" cy="1981200"/>
          </a:xfrm>
          <a:prstGeom prst="rect">
            <a:avLst/>
          </a:prstGeom>
        </p:spPr>
      </p:pic>
      <p:sp>
        <p:nvSpPr>
          <p:cNvPr id="7" name="TextBox 6"/>
          <p:cNvSpPr txBox="1">
            <a:spLocks noChangeArrowheads="1"/>
          </p:cNvSpPr>
          <p:nvPr/>
        </p:nvSpPr>
        <p:spPr bwMode="auto">
          <a:xfrm>
            <a:off x="25146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9" name="Picture 8" descr="8:04-35.png"/>
          <p:cNvPicPr>
            <a:picLocks noChangeAspect="1"/>
          </p:cNvPicPr>
          <p:nvPr/>
        </p:nvPicPr>
        <p:blipFill>
          <a:blip r:embed="rId2"/>
          <a:stretch>
            <a:fillRect/>
          </a:stretch>
        </p:blipFill>
        <p:spPr>
          <a:xfrm>
            <a:off x="1371600" y="1447800"/>
            <a:ext cx="6440557" cy="1828800"/>
          </a:xfrm>
          <a:prstGeom prst="rect">
            <a:avLst/>
          </a:prstGeom>
        </p:spPr>
      </p:pic>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9" name="Picture 8" descr="8:04-35.png"/>
          <p:cNvPicPr>
            <a:picLocks noChangeAspect="1"/>
          </p:cNvPicPr>
          <p:nvPr/>
        </p:nvPicPr>
        <p:blipFill>
          <a:blip r:embed="rId2"/>
          <a:stretch>
            <a:fillRect/>
          </a:stretch>
        </p:blipFill>
        <p:spPr>
          <a:xfrm>
            <a:off x="1371600" y="1447800"/>
            <a:ext cx="6440557" cy="1828800"/>
          </a:xfrm>
          <a:prstGeom prst="rect">
            <a:avLst/>
          </a:prstGeom>
        </p:spPr>
      </p:pic>
      <p:sp>
        <p:nvSpPr>
          <p:cNvPr id="7" name="TextBox 6"/>
          <p:cNvSpPr txBox="1">
            <a:spLocks noChangeArrowheads="1"/>
          </p:cNvSpPr>
          <p:nvPr/>
        </p:nvSpPr>
        <p:spPr bwMode="auto">
          <a:xfrm>
            <a:off x="25146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8" name="Picture 7" descr="8:04-38.png"/>
          <p:cNvPicPr>
            <a:picLocks noChangeAspect="1"/>
          </p:cNvPicPr>
          <p:nvPr/>
        </p:nvPicPr>
        <p:blipFill>
          <a:blip r:embed="rId2"/>
          <a:stretch>
            <a:fillRect/>
          </a:stretch>
        </p:blipFill>
        <p:spPr>
          <a:xfrm>
            <a:off x="1371600" y="1143000"/>
            <a:ext cx="6366328" cy="2514600"/>
          </a:xfrm>
          <a:prstGeom prst="rect">
            <a:avLst/>
          </a:prstGeom>
        </p:spPr>
      </p:pic>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8" name="Picture 7" descr="8:04-38.png"/>
          <p:cNvPicPr>
            <a:picLocks noChangeAspect="1"/>
          </p:cNvPicPr>
          <p:nvPr/>
        </p:nvPicPr>
        <p:blipFill>
          <a:blip r:embed="rId2"/>
          <a:stretch>
            <a:fillRect/>
          </a:stretch>
        </p:blipFill>
        <p:spPr>
          <a:xfrm>
            <a:off x="1371600" y="1143000"/>
            <a:ext cx="6366328" cy="2514600"/>
          </a:xfrm>
          <a:prstGeom prst="rect">
            <a:avLst/>
          </a:prstGeom>
        </p:spPr>
      </p:pic>
      <p:sp>
        <p:nvSpPr>
          <p:cNvPr id="7" name="TextBox 6"/>
          <p:cNvSpPr txBox="1">
            <a:spLocks noChangeArrowheads="1"/>
          </p:cNvSpPr>
          <p:nvPr/>
        </p:nvSpPr>
        <p:spPr bwMode="auto">
          <a:xfrm>
            <a:off x="25146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405</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9" name="Picture 8" descr="8:04-42.png"/>
          <p:cNvPicPr>
            <a:picLocks noChangeAspect="1"/>
          </p:cNvPicPr>
          <p:nvPr/>
        </p:nvPicPr>
        <p:blipFill>
          <a:blip r:embed="rId2"/>
          <a:stretch>
            <a:fillRect/>
          </a:stretch>
        </p:blipFill>
        <p:spPr>
          <a:xfrm>
            <a:off x="1066800" y="1676400"/>
            <a:ext cx="7048901" cy="1981200"/>
          </a:xfrm>
          <a:prstGeom prst="rect">
            <a:avLst/>
          </a:prstGeom>
        </p:spPr>
      </p:pic>
    </p:spTree>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406</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3897868"/>
            <a:ext cx="7772399" cy="369332"/>
          </a:xfrm>
          <a:prstGeom prst="rect">
            <a:avLst/>
          </a:prstGeom>
          <a:noFill/>
        </p:spPr>
        <p:txBody>
          <a:bodyPr wrap="square" rtlCol="0">
            <a:spAutoFit/>
          </a:bodyPr>
          <a:lstStyle/>
          <a:p>
            <a:pPr>
              <a:buFont typeface="Arial"/>
              <a:buChar char="•"/>
            </a:pPr>
            <a:r>
              <a:rPr lang="en-US" dirty="0" smtClean="0"/>
              <a:t> </a:t>
            </a:r>
            <a:endParaRPr lang="en-US" dirty="0" smtClean="0"/>
          </a:p>
        </p:txBody>
      </p:sp>
      <p:pic>
        <p:nvPicPr>
          <p:cNvPr id="9" name="Picture 8" descr="8:04-42.png"/>
          <p:cNvPicPr>
            <a:picLocks noChangeAspect="1"/>
          </p:cNvPicPr>
          <p:nvPr/>
        </p:nvPicPr>
        <p:blipFill>
          <a:blip r:embed="rId2"/>
          <a:stretch>
            <a:fillRect/>
          </a:stretch>
        </p:blipFill>
        <p:spPr>
          <a:xfrm>
            <a:off x="1066800" y="1676400"/>
            <a:ext cx="7048901" cy="1981200"/>
          </a:xfrm>
          <a:prstGeom prst="rect">
            <a:avLst/>
          </a:prstGeom>
        </p:spPr>
      </p:pic>
      <p:sp>
        <p:nvSpPr>
          <p:cNvPr id="7" name="TextBox 6"/>
          <p:cNvSpPr txBox="1">
            <a:spLocks noChangeArrowheads="1"/>
          </p:cNvSpPr>
          <p:nvPr/>
        </p:nvSpPr>
        <p:spPr bwMode="auto">
          <a:xfrm>
            <a:off x="2514600" y="58028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AB and BC</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AB and CD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BC and 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DE and EF</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407</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02668"/>
            <a:ext cx="7772399" cy="369332"/>
          </a:xfrm>
          <a:prstGeom prst="rect">
            <a:avLst/>
          </a:prstGeom>
          <a:noFill/>
        </p:spPr>
        <p:txBody>
          <a:bodyPr wrap="square" rtlCol="0">
            <a:spAutoFit/>
          </a:bodyPr>
          <a:lstStyle/>
          <a:p>
            <a:pPr>
              <a:buFont typeface="Arial"/>
              <a:buChar char="•"/>
            </a:pPr>
            <a:r>
              <a:rPr lang="en-US" dirty="0" smtClean="0"/>
              <a:t> Which line segments represent an increase in average kinetic energy?</a:t>
            </a:r>
            <a:endParaRPr lang="en-US" dirty="0" smtClean="0"/>
          </a:p>
        </p:txBody>
      </p:sp>
      <p:pic>
        <p:nvPicPr>
          <p:cNvPr id="8" name="Picture 7" descr="8:04-43.png"/>
          <p:cNvPicPr>
            <a:picLocks noChangeAspect="1"/>
          </p:cNvPicPr>
          <p:nvPr/>
        </p:nvPicPr>
        <p:blipFill>
          <a:blip r:embed="rId2"/>
          <a:stretch>
            <a:fillRect/>
          </a:stretch>
        </p:blipFill>
        <p:spPr>
          <a:xfrm>
            <a:off x="2133600" y="228599"/>
            <a:ext cx="4800334" cy="3757403"/>
          </a:xfrm>
          <a:prstGeom prst="rect">
            <a:avLst/>
          </a:prstGeom>
        </p:spPr>
      </p:pic>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AB and BC</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AB and CD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BC and DE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DE and EF</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408</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02668"/>
            <a:ext cx="7772399" cy="369332"/>
          </a:xfrm>
          <a:prstGeom prst="rect">
            <a:avLst/>
          </a:prstGeom>
          <a:noFill/>
        </p:spPr>
        <p:txBody>
          <a:bodyPr wrap="square" rtlCol="0">
            <a:spAutoFit/>
          </a:bodyPr>
          <a:lstStyle/>
          <a:p>
            <a:pPr>
              <a:buFont typeface="Arial"/>
              <a:buChar char="•"/>
            </a:pPr>
            <a:r>
              <a:rPr lang="en-US" dirty="0" smtClean="0"/>
              <a:t> Which line segments represent an increase in average kinetic energy?</a:t>
            </a:r>
            <a:endParaRPr lang="en-US" dirty="0" smtClean="0"/>
          </a:p>
        </p:txBody>
      </p:sp>
      <p:pic>
        <p:nvPicPr>
          <p:cNvPr id="8" name="Picture 7" descr="8:04-43.png"/>
          <p:cNvPicPr>
            <a:picLocks noChangeAspect="1"/>
          </p:cNvPicPr>
          <p:nvPr/>
        </p:nvPicPr>
        <p:blipFill>
          <a:blip r:embed="rId2"/>
          <a:stretch>
            <a:fillRect/>
          </a:stretch>
        </p:blipFill>
        <p:spPr>
          <a:xfrm>
            <a:off x="2133600" y="228599"/>
            <a:ext cx="4800334" cy="3757403"/>
          </a:xfrm>
          <a:prstGeom prst="rect">
            <a:avLst/>
          </a:prstGeom>
        </p:spPr>
      </p:pic>
      <p:sp>
        <p:nvSpPr>
          <p:cNvPr id="7" name="TextBox 6"/>
          <p:cNvSpPr txBox="1">
            <a:spLocks noChangeArrowheads="1"/>
          </p:cNvSpPr>
          <p:nvPr/>
        </p:nvSpPr>
        <p:spPr bwMode="auto">
          <a:xfrm>
            <a:off x="6742837"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ester, organic acid, ketone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ester, aldehyde, organic acid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ketone, aldehyde, alcohol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ketone, organic acid, alcohol</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409</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02668"/>
            <a:ext cx="7772399" cy="646331"/>
          </a:xfrm>
          <a:prstGeom prst="rect">
            <a:avLst/>
          </a:prstGeom>
          <a:noFill/>
        </p:spPr>
        <p:txBody>
          <a:bodyPr wrap="square" rtlCol="0">
            <a:spAutoFit/>
          </a:bodyPr>
          <a:lstStyle/>
          <a:p>
            <a:pPr>
              <a:buFont typeface="Arial"/>
              <a:buChar char="•"/>
            </a:pPr>
            <a:r>
              <a:rPr lang="en-US" dirty="0" smtClean="0"/>
              <a:t> Which organic-compound classes are represented by the above structural formulas, as shown from </a:t>
            </a:r>
            <a:r>
              <a:rPr lang="en-US" dirty="0" smtClean="0"/>
              <a:t>left to right?</a:t>
            </a:r>
            <a:endParaRPr lang="en-US" dirty="0" smtClean="0"/>
          </a:p>
        </p:txBody>
      </p:sp>
      <p:pic>
        <p:nvPicPr>
          <p:cNvPr id="9" name="Picture 8" descr="8:04-44.png"/>
          <p:cNvPicPr>
            <a:picLocks noChangeAspect="1"/>
          </p:cNvPicPr>
          <p:nvPr/>
        </p:nvPicPr>
        <p:blipFill>
          <a:blip r:embed="rId2"/>
          <a:stretch>
            <a:fillRect/>
          </a:stretch>
        </p:blipFill>
        <p:spPr>
          <a:xfrm>
            <a:off x="808778" y="990600"/>
            <a:ext cx="7497022" cy="14478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represents the molecular formula of reactant X?</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6</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4"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6335" name="TextBox 9"/>
          <p:cNvSpPr txBox="1">
            <a:spLocks noChangeArrowheads="1"/>
          </p:cNvSpPr>
          <p:nvPr/>
        </p:nvSpPr>
        <p:spPr bwMode="auto">
          <a:xfrm>
            <a:off x="685800" y="3135313"/>
            <a:ext cx="7912100" cy="646112"/>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equation above represents the reaction between butanoic acid and an unidentified reactant, X.</a:t>
            </a:r>
          </a:p>
        </p:txBody>
      </p:sp>
      <p:sp>
        <p:nvSpPr>
          <p:cNvPr id="12" name="Slide Number Placeholder 11"/>
          <p:cNvSpPr>
            <a:spLocks noGrp="1"/>
          </p:cNvSpPr>
          <p:nvPr>
            <p:ph type="sldNum" sz="quarter" idx="12"/>
          </p:nvPr>
        </p:nvSpPr>
        <p:spPr/>
        <p:txBody>
          <a:bodyPr/>
          <a:lstStyle/>
          <a:p>
            <a:pPr>
              <a:defRPr/>
            </a:pPr>
            <a:fld id="{31F6E788-6BC9-BE41-B1EC-9A6F469F1E9A}" type="slidenum">
              <a:rPr lang="en-US"/>
              <a:pPr>
                <a:defRPr/>
              </a:pPr>
              <a:t>41</a:t>
            </a:fld>
            <a:endParaRPr lang="en-US"/>
          </a:p>
        </p:txBody>
      </p:sp>
      <p:pic>
        <p:nvPicPr>
          <p:cNvPr id="56337" name="Picture 12" descr="8:08 60-62.png"/>
          <p:cNvPicPr>
            <a:picLocks noChangeAspect="1"/>
          </p:cNvPicPr>
          <p:nvPr/>
        </p:nvPicPr>
        <p:blipFill>
          <a:blip r:embed="rId2"/>
          <a:srcRect/>
          <a:stretch>
            <a:fillRect/>
          </a:stretch>
        </p:blipFill>
        <p:spPr bwMode="auto">
          <a:xfrm>
            <a:off x="546100" y="533400"/>
            <a:ext cx="8051800" cy="1168400"/>
          </a:xfrm>
          <a:prstGeom prst="rect">
            <a:avLst/>
          </a:prstGeom>
          <a:noFill/>
          <a:ln w="9525">
            <a:noFill/>
            <a:miter lim="800000"/>
            <a:headEnd/>
            <a:tailEnd/>
          </a:ln>
        </p:spPr>
      </p:pic>
      <p:sp>
        <p:nvSpPr>
          <p:cNvPr id="56338" name="TextBox 7"/>
          <p:cNvSpPr txBox="1">
            <a:spLocks noChangeArrowheads="1"/>
          </p:cNvSpPr>
          <p:nvPr/>
        </p:nvSpPr>
        <p:spPr bwMode="auto">
          <a:xfrm>
            <a:off x="71628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ester, organic acid, ketone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ester, aldehyde, organic acid</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ketone, aldehyde, alcohol</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ketone, organic acid, alcohol</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410</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sp>
        <p:nvSpPr>
          <p:cNvPr id="10" name="TextBox 9"/>
          <p:cNvSpPr txBox="1"/>
          <p:nvPr/>
        </p:nvSpPr>
        <p:spPr>
          <a:xfrm>
            <a:off x="533400" y="4202668"/>
            <a:ext cx="7772399" cy="646331"/>
          </a:xfrm>
          <a:prstGeom prst="rect">
            <a:avLst/>
          </a:prstGeom>
          <a:noFill/>
        </p:spPr>
        <p:txBody>
          <a:bodyPr wrap="square" rtlCol="0">
            <a:spAutoFit/>
          </a:bodyPr>
          <a:lstStyle/>
          <a:p>
            <a:pPr>
              <a:buFont typeface="Arial"/>
              <a:buChar char="•"/>
            </a:pPr>
            <a:r>
              <a:rPr lang="en-US" dirty="0" smtClean="0"/>
              <a:t> Which organic-compound classes are represented by the above structural formulas, as shown from </a:t>
            </a:r>
            <a:r>
              <a:rPr lang="en-US" dirty="0" smtClean="0"/>
              <a:t>left to right?</a:t>
            </a:r>
            <a:endParaRPr lang="en-US" dirty="0" smtClean="0"/>
          </a:p>
        </p:txBody>
      </p:sp>
      <p:pic>
        <p:nvPicPr>
          <p:cNvPr id="9" name="Picture 8" descr="8:04-44.png"/>
          <p:cNvPicPr>
            <a:picLocks noChangeAspect="1"/>
          </p:cNvPicPr>
          <p:nvPr/>
        </p:nvPicPr>
        <p:blipFill>
          <a:blip r:embed="rId2"/>
          <a:stretch>
            <a:fillRect/>
          </a:stretch>
        </p:blipFill>
        <p:spPr>
          <a:xfrm>
            <a:off x="808778" y="990600"/>
            <a:ext cx="7497022" cy="1447800"/>
          </a:xfrm>
          <a:prstGeom prst="rect">
            <a:avLst/>
          </a:prstGeom>
        </p:spPr>
      </p:pic>
      <p:sp>
        <p:nvSpPr>
          <p:cNvPr id="7" name="TextBox 6"/>
          <p:cNvSpPr txBox="1">
            <a:spLocks noChangeArrowheads="1"/>
          </p:cNvSpPr>
          <p:nvPr/>
        </p:nvSpPr>
        <p:spPr bwMode="auto">
          <a:xfrm>
            <a:off x="6742837" y="5955268"/>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411</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8" name="Picture 7" descr="8:04-49.png"/>
          <p:cNvPicPr>
            <a:picLocks noChangeAspect="1"/>
          </p:cNvPicPr>
          <p:nvPr/>
        </p:nvPicPr>
        <p:blipFill>
          <a:blip r:embed="rId2"/>
          <a:stretch>
            <a:fillRect/>
          </a:stretch>
        </p:blipFill>
        <p:spPr>
          <a:xfrm>
            <a:off x="1219200" y="1447800"/>
            <a:ext cx="6666273" cy="1828800"/>
          </a:xfrm>
          <a:prstGeom prst="rect">
            <a:avLst/>
          </a:prstGeom>
        </p:spPr>
      </p:pic>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412</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8" name="Picture 7" descr="8:04-49.png"/>
          <p:cNvPicPr>
            <a:picLocks noChangeAspect="1"/>
          </p:cNvPicPr>
          <p:nvPr/>
        </p:nvPicPr>
        <p:blipFill>
          <a:blip r:embed="rId2"/>
          <a:stretch>
            <a:fillRect/>
          </a:stretch>
        </p:blipFill>
        <p:spPr>
          <a:xfrm>
            <a:off x="1219200" y="1447800"/>
            <a:ext cx="6666273" cy="1828800"/>
          </a:xfrm>
          <a:prstGeom prst="rect">
            <a:avLst/>
          </a:prstGeom>
        </p:spPr>
      </p:pic>
      <p:sp>
        <p:nvSpPr>
          <p:cNvPr id="7" name="TextBox 6"/>
          <p:cNvSpPr txBox="1">
            <a:spLocks noChangeArrowheads="1"/>
          </p:cNvSpPr>
          <p:nvPr/>
        </p:nvSpPr>
        <p:spPr bwMode="auto">
          <a:xfrm>
            <a:off x="2590800" y="57912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413</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9" name="Picture 8" descr="8:04-50.png"/>
          <p:cNvPicPr>
            <a:picLocks noChangeAspect="1"/>
          </p:cNvPicPr>
          <p:nvPr/>
        </p:nvPicPr>
        <p:blipFill>
          <a:blip r:embed="rId2"/>
          <a:stretch>
            <a:fillRect/>
          </a:stretch>
        </p:blipFill>
        <p:spPr>
          <a:xfrm>
            <a:off x="1447800" y="1752600"/>
            <a:ext cx="6229352" cy="2286000"/>
          </a:xfrm>
          <a:prstGeom prst="rect">
            <a:avLst/>
          </a:prstGeom>
        </p:spPr>
      </p:pic>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1</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4</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414</a:t>
            </a:fld>
            <a:endParaRPr lang="en-US"/>
          </a:p>
        </p:txBody>
      </p:sp>
      <p:sp>
        <p:nvSpPr>
          <p:cNvPr id="282638" name="TextBox 8"/>
          <p:cNvSpPr txBox="1">
            <a:spLocks noChangeArrowheads="1"/>
          </p:cNvSpPr>
          <p:nvPr/>
        </p:nvSpPr>
        <p:spPr bwMode="auto">
          <a:xfrm>
            <a:off x="533400" y="4049713"/>
            <a:ext cx="8077200" cy="369887"/>
          </a:xfrm>
          <a:prstGeom prst="rect">
            <a:avLst/>
          </a:prstGeom>
          <a:noFill/>
          <a:ln w="9525">
            <a:noFill/>
            <a:miter lim="800000"/>
            <a:headEnd/>
            <a:tailEnd/>
          </a:ln>
        </p:spPr>
        <p:txBody>
          <a:bodyPr>
            <a:prstTxWarp prst="textNoShape">
              <a:avLst/>
            </a:prstTxWarp>
            <a:spAutoFit/>
          </a:bodyPr>
          <a:lstStyle/>
          <a:p>
            <a:pPr lvl="4"/>
            <a:r>
              <a:rPr lang="en-US">
                <a:latin typeface="Calibri" pitchFamily="-111" charset="0"/>
              </a:rPr>
              <a:t>	</a:t>
            </a:r>
          </a:p>
        </p:txBody>
      </p:sp>
      <p:pic>
        <p:nvPicPr>
          <p:cNvPr id="9" name="Picture 8" descr="8:04-50.png"/>
          <p:cNvPicPr>
            <a:picLocks noChangeAspect="1"/>
          </p:cNvPicPr>
          <p:nvPr/>
        </p:nvPicPr>
        <p:blipFill>
          <a:blip r:embed="rId2"/>
          <a:stretch>
            <a:fillRect/>
          </a:stretch>
        </p:blipFill>
        <p:spPr>
          <a:xfrm>
            <a:off x="1447800" y="1752600"/>
            <a:ext cx="6229352" cy="2286000"/>
          </a:xfrm>
          <a:prstGeom prst="rect">
            <a:avLst/>
          </a:prstGeom>
        </p:spPr>
      </p:pic>
      <p:sp>
        <p:nvSpPr>
          <p:cNvPr id="7" name="TextBox 6"/>
          <p:cNvSpPr txBox="1">
            <a:spLocks noChangeArrowheads="1"/>
          </p:cNvSpPr>
          <p:nvPr/>
        </p:nvSpPr>
        <p:spPr bwMode="auto">
          <a:xfrm>
            <a:off x="2590800" y="57912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 only</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B, only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 only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B and C</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415</a:t>
            </a:fld>
            <a:endParaRPr lang="en-US"/>
          </a:p>
        </p:txBody>
      </p:sp>
      <p:pic>
        <p:nvPicPr>
          <p:cNvPr id="8" name="Picture 7" descr="8:04-54.png"/>
          <p:cNvPicPr>
            <a:picLocks noChangeAspect="1"/>
          </p:cNvPicPr>
          <p:nvPr/>
        </p:nvPicPr>
        <p:blipFill>
          <a:blip r:embed="rId2"/>
          <a:stretch>
            <a:fillRect/>
          </a:stretch>
        </p:blipFill>
        <p:spPr>
          <a:xfrm>
            <a:off x="895809" y="914400"/>
            <a:ext cx="7352381" cy="1955555"/>
          </a:xfrm>
          <a:prstGeom prst="rect">
            <a:avLst/>
          </a:prstGeom>
        </p:spPr>
      </p:pic>
      <p:sp>
        <p:nvSpPr>
          <p:cNvPr id="10" name="TextBox 9"/>
          <p:cNvSpPr txBox="1"/>
          <p:nvPr/>
        </p:nvSpPr>
        <p:spPr>
          <a:xfrm>
            <a:off x="533400" y="4191000"/>
            <a:ext cx="8077200" cy="369332"/>
          </a:xfrm>
          <a:prstGeom prst="rect">
            <a:avLst/>
          </a:prstGeom>
          <a:noFill/>
        </p:spPr>
        <p:txBody>
          <a:bodyPr wrap="square" rtlCol="0">
            <a:spAutoFit/>
          </a:bodyPr>
          <a:lstStyle/>
          <a:p>
            <a:pPr>
              <a:buFont typeface="Arial"/>
              <a:buChar char="•"/>
            </a:pPr>
            <a:r>
              <a:rPr lang="en-US" dirty="0" smtClean="0"/>
              <a:t> Which of the above diagrams represents a pure substance?</a:t>
            </a:r>
            <a:endParaRPr lang="en-US" dirty="0"/>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A, only</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B, only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C, only</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B and C</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416</a:t>
            </a:fld>
            <a:endParaRPr lang="en-US"/>
          </a:p>
        </p:txBody>
      </p:sp>
      <p:pic>
        <p:nvPicPr>
          <p:cNvPr id="8" name="Picture 7" descr="8:04-54.png"/>
          <p:cNvPicPr>
            <a:picLocks noChangeAspect="1"/>
          </p:cNvPicPr>
          <p:nvPr/>
        </p:nvPicPr>
        <p:blipFill>
          <a:blip r:embed="rId2"/>
          <a:stretch>
            <a:fillRect/>
          </a:stretch>
        </p:blipFill>
        <p:spPr>
          <a:xfrm>
            <a:off x="895809" y="914400"/>
            <a:ext cx="7352381" cy="1955555"/>
          </a:xfrm>
          <a:prstGeom prst="rect">
            <a:avLst/>
          </a:prstGeom>
        </p:spPr>
      </p:pic>
      <p:sp>
        <p:nvSpPr>
          <p:cNvPr id="10" name="TextBox 9"/>
          <p:cNvSpPr txBox="1"/>
          <p:nvPr/>
        </p:nvSpPr>
        <p:spPr>
          <a:xfrm>
            <a:off x="533400" y="4191000"/>
            <a:ext cx="8077200" cy="369332"/>
          </a:xfrm>
          <a:prstGeom prst="rect">
            <a:avLst/>
          </a:prstGeom>
          <a:noFill/>
        </p:spPr>
        <p:txBody>
          <a:bodyPr wrap="square" rtlCol="0">
            <a:spAutoFit/>
          </a:bodyPr>
          <a:lstStyle/>
          <a:p>
            <a:pPr>
              <a:buFont typeface="Arial"/>
              <a:buChar char="•"/>
            </a:pPr>
            <a:r>
              <a:rPr lang="en-US" dirty="0" smtClean="0"/>
              <a:t> Which of the above diagrams represents a pure substance?</a:t>
            </a:r>
            <a:endParaRPr lang="en-US" dirty="0"/>
          </a:p>
        </p:txBody>
      </p:sp>
      <p:sp>
        <p:nvSpPr>
          <p:cNvPr id="7" name="TextBox 6"/>
          <p:cNvSpPr txBox="1">
            <a:spLocks noChangeArrowheads="1"/>
          </p:cNvSpPr>
          <p:nvPr/>
        </p:nvSpPr>
        <p:spPr bwMode="auto">
          <a:xfrm>
            <a:off x="2590800"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Zn</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Zn</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Pb</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417</a:t>
            </a:fld>
            <a:endParaRPr lang="en-US"/>
          </a:p>
        </p:txBody>
      </p:sp>
      <p:sp>
        <p:nvSpPr>
          <p:cNvPr id="10" name="TextBox 9"/>
          <p:cNvSpPr txBox="1"/>
          <p:nvPr/>
        </p:nvSpPr>
        <p:spPr>
          <a:xfrm>
            <a:off x="533400" y="4191000"/>
            <a:ext cx="8077200" cy="646331"/>
          </a:xfrm>
          <a:prstGeom prst="rect">
            <a:avLst/>
          </a:prstGeom>
          <a:noFill/>
        </p:spPr>
        <p:txBody>
          <a:bodyPr wrap="square" rtlCol="0">
            <a:spAutoFit/>
          </a:bodyPr>
          <a:lstStyle/>
          <a:p>
            <a:pPr>
              <a:buFont typeface="Arial"/>
              <a:buChar char="•"/>
            </a:pPr>
            <a:r>
              <a:rPr lang="en-US" dirty="0" smtClean="0"/>
              <a:t> Which of the following could be identified as the reducing agent in the above cell?</a:t>
            </a:r>
            <a:endParaRPr lang="en-US" dirty="0"/>
          </a:p>
        </p:txBody>
      </p:sp>
      <p:pic>
        <p:nvPicPr>
          <p:cNvPr id="9" name="Picture 8" descr="8:04-76.png"/>
          <p:cNvPicPr>
            <a:picLocks noChangeAspect="1"/>
          </p:cNvPicPr>
          <p:nvPr/>
        </p:nvPicPr>
        <p:blipFill>
          <a:blip r:embed="rId2"/>
          <a:stretch>
            <a:fillRect/>
          </a:stretch>
        </p:blipFill>
        <p:spPr>
          <a:xfrm>
            <a:off x="1854540" y="457200"/>
            <a:ext cx="5434920" cy="3225397"/>
          </a:xfrm>
          <a:prstGeom prst="rect">
            <a:avLst/>
          </a:prstGeom>
        </p:spPr>
      </p:pic>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Zn</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Zn</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800" b="0" i="0" u="none" strike="noStrike" cap="none" normalizeH="0" baseline="0" dirty="0" err="1" smtClean="0">
                          <a:ln>
                            <a:noFill/>
                          </a:ln>
                          <a:solidFill>
                            <a:schemeClr val="tx1"/>
                          </a:solidFill>
                          <a:effectLst/>
                          <a:latin typeface="Calibri" pitchFamily="-111" charset="0"/>
                          <a:ea typeface="ＭＳ Ｐゴシック" pitchFamily="-111" charset="-128"/>
                          <a:cs typeface="ＭＳ Ｐゴシック" pitchFamily="-111" charset="-128"/>
                        </a:rPr>
                        <a:t>Pb</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Pb</a:t>
                      </a:r>
                      <a:r>
                        <a:rPr kumimoji="0" lang="en-US" sz="1800" b="0" i="0" u="none" strike="noStrike" cap="none" normalizeH="0" baseline="30000" dirty="0" smtClean="0">
                          <a:ln>
                            <a:noFill/>
                          </a:ln>
                          <a:solidFill>
                            <a:schemeClr val="tx1"/>
                          </a:solidFill>
                          <a:effectLst/>
                          <a:latin typeface="Calibri" pitchFamily="-111" charset="0"/>
                          <a:ea typeface="ＭＳ Ｐゴシック" pitchFamily="-111" charset="-128"/>
                          <a:cs typeface="ＭＳ Ｐゴシック" pitchFamily="-111" charset="-128"/>
                        </a:rPr>
                        <a:t>2+</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418</a:t>
            </a:fld>
            <a:endParaRPr lang="en-US"/>
          </a:p>
        </p:txBody>
      </p:sp>
      <p:sp>
        <p:nvSpPr>
          <p:cNvPr id="10" name="TextBox 9"/>
          <p:cNvSpPr txBox="1"/>
          <p:nvPr/>
        </p:nvSpPr>
        <p:spPr>
          <a:xfrm>
            <a:off x="533400" y="4191000"/>
            <a:ext cx="8077200" cy="646331"/>
          </a:xfrm>
          <a:prstGeom prst="rect">
            <a:avLst/>
          </a:prstGeom>
          <a:noFill/>
        </p:spPr>
        <p:txBody>
          <a:bodyPr wrap="square" rtlCol="0">
            <a:spAutoFit/>
          </a:bodyPr>
          <a:lstStyle/>
          <a:p>
            <a:pPr>
              <a:buFont typeface="Arial"/>
              <a:buChar char="•"/>
            </a:pPr>
            <a:r>
              <a:rPr lang="en-US" dirty="0" smtClean="0"/>
              <a:t> Which of the following could be identified as the reducing agent in the above cell?</a:t>
            </a:r>
            <a:endParaRPr lang="en-US" dirty="0"/>
          </a:p>
        </p:txBody>
      </p:sp>
      <p:pic>
        <p:nvPicPr>
          <p:cNvPr id="9" name="Picture 8" descr="8:04-76.png"/>
          <p:cNvPicPr>
            <a:picLocks noChangeAspect="1"/>
          </p:cNvPicPr>
          <p:nvPr/>
        </p:nvPicPr>
        <p:blipFill>
          <a:blip r:embed="rId2"/>
          <a:stretch>
            <a:fillRect/>
          </a:stretch>
        </p:blipFill>
        <p:spPr>
          <a:xfrm>
            <a:off x="1854540" y="457200"/>
            <a:ext cx="5434920" cy="3225397"/>
          </a:xfrm>
          <a:prstGeom prst="rect">
            <a:avLst/>
          </a:prstGeom>
        </p:spPr>
      </p:pic>
      <p:sp>
        <p:nvSpPr>
          <p:cNvPr id="7" name="TextBox 6"/>
          <p:cNvSpPr txBox="1">
            <a:spLocks noChangeArrowheads="1"/>
          </p:cNvSpPr>
          <p:nvPr/>
        </p:nvSpPr>
        <p:spPr bwMode="auto">
          <a:xfrm>
            <a:off x="2590800"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very soluble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insoluble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slightly soluble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supersaturated</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419</a:t>
            </a:fld>
            <a:endParaRPr lang="en-US"/>
          </a:p>
        </p:txBody>
      </p:sp>
      <p:sp>
        <p:nvSpPr>
          <p:cNvPr id="10" name="TextBox 9"/>
          <p:cNvSpPr txBox="1"/>
          <p:nvPr/>
        </p:nvSpPr>
        <p:spPr>
          <a:xfrm>
            <a:off x="533400" y="4191000"/>
            <a:ext cx="8077200" cy="646331"/>
          </a:xfrm>
          <a:prstGeom prst="rect">
            <a:avLst/>
          </a:prstGeom>
          <a:noFill/>
        </p:spPr>
        <p:txBody>
          <a:bodyPr wrap="square" rtlCol="0">
            <a:spAutoFit/>
          </a:bodyPr>
          <a:lstStyle/>
          <a:p>
            <a:pPr>
              <a:buFont typeface="Arial"/>
              <a:buChar char="•"/>
            </a:pPr>
            <a:r>
              <a:rPr lang="en-US" dirty="0" smtClean="0"/>
              <a:t> Based on Reference Table F, describe the solubility of magnesium hydroxide in water.</a:t>
            </a:r>
            <a:endParaRPr lang="en-US" dirty="0"/>
          </a:p>
        </p:txBody>
      </p:sp>
      <p:pic>
        <p:nvPicPr>
          <p:cNvPr id="8" name="Picture 7" descr="8:04-79.png"/>
          <p:cNvPicPr>
            <a:picLocks noChangeAspect="1"/>
          </p:cNvPicPr>
          <p:nvPr/>
        </p:nvPicPr>
        <p:blipFill>
          <a:blip r:embed="rId2"/>
          <a:stretch>
            <a:fillRect/>
          </a:stretch>
        </p:blipFill>
        <p:spPr>
          <a:xfrm>
            <a:off x="609600" y="152400"/>
            <a:ext cx="7911616" cy="334622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represents the molecular formula of the organic product in the equation?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7</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7</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6</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12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7</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58"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7359" name="TextBox 9"/>
          <p:cNvSpPr txBox="1">
            <a:spLocks noChangeArrowheads="1"/>
          </p:cNvSpPr>
          <p:nvPr/>
        </p:nvSpPr>
        <p:spPr bwMode="auto">
          <a:xfrm>
            <a:off x="685800" y="3135313"/>
            <a:ext cx="7912100" cy="646112"/>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equation above represents the reaction between butanoic acid and an unidentified reactant, X.</a:t>
            </a:r>
          </a:p>
        </p:txBody>
      </p:sp>
      <p:sp>
        <p:nvSpPr>
          <p:cNvPr id="12" name="Slide Number Placeholder 11"/>
          <p:cNvSpPr>
            <a:spLocks noGrp="1"/>
          </p:cNvSpPr>
          <p:nvPr>
            <p:ph type="sldNum" sz="quarter" idx="12"/>
          </p:nvPr>
        </p:nvSpPr>
        <p:spPr/>
        <p:txBody>
          <a:bodyPr/>
          <a:lstStyle/>
          <a:p>
            <a:pPr>
              <a:defRPr/>
            </a:pPr>
            <a:fld id="{D94CEC19-1E92-434C-8649-D1F27AC03354}" type="slidenum">
              <a:rPr lang="en-US"/>
              <a:pPr>
                <a:defRPr/>
              </a:pPr>
              <a:t>42</a:t>
            </a:fld>
            <a:endParaRPr lang="en-US"/>
          </a:p>
        </p:txBody>
      </p:sp>
      <p:pic>
        <p:nvPicPr>
          <p:cNvPr id="57361" name="Picture 12" descr="8:08 60-62.png"/>
          <p:cNvPicPr>
            <a:picLocks noChangeAspect="1"/>
          </p:cNvPicPr>
          <p:nvPr/>
        </p:nvPicPr>
        <p:blipFill>
          <a:blip r:embed="rId2"/>
          <a:srcRect/>
          <a:stretch>
            <a:fillRect/>
          </a:stretch>
        </p:blipFill>
        <p:spPr bwMode="auto">
          <a:xfrm>
            <a:off x="546100" y="533400"/>
            <a:ext cx="80518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029200"/>
          <a:ext cx="8077200" cy="1371602"/>
        </p:xfrm>
        <a:graphic>
          <a:graphicData uri="http://schemas.openxmlformats.org/drawingml/2006/table">
            <a:tbl>
              <a:tblPr/>
              <a:tblGrid>
                <a:gridCol w="4038600"/>
                <a:gridCol w="4038600"/>
              </a:tblGrid>
              <a:tr h="685801">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(1)</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very soluble</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insoluble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3) slightly soluble</a:t>
                      </a:r>
                      <a:endParaRPr kumimoji="0" lang="en-US" sz="16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rPr>
                        <a:t> supersaturated</a:t>
                      </a:r>
                      <a:endParaRPr kumimoji="0" lang="en-US" sz="1800" b="0" i="0" u="none" strike="noStrike" cap="none" normalizeH="0" baseline="0" dirty="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D1BDB1E-105A-D04F-AD74-7AAADC496BDC}" type="slidenum">
              <a:rPr lang="en-US"/>
              <a:pPr>
                <a:defRPr/>
              </a:pPr>
              <a:t>420</a:t>
            </a:fld>
            <a:endParaRPr lang="en-US"/>
          </a:p>
        </p:txBody>
      </p:sp>
      <p:sp>
        <p:nvSpPr>
          <p:cNvPr id="10" name="TextBox 9"/>
          <p:cNvSpPr txBox="1"/>
          <p:nvPr/>
        </p:nvSpPr>
        <p:spPr>
          <a:xfrm>
            <a:off x="533400" y="4191000"/>
            <a:ext cx="8077200" cy="646331"/>
          </a:xfrm>
          <a:prstGeom prst="rect">
            <a:avLst/>
          </a:prstGeom>
          <a:noFill/>
        </p:spPr>
        <p:txBody>
          <a:bodyPr wrap="square" rtlCol="0">
            <a:spAutoFit/>
          </a:bodyPr>
          <a:lstStyle/>
          <a:p>
            <a:pPr>
              <a:buFont typeface="Arial"/>
              <a:buChar char="•"/>
            </a:pPr>
            <a:r>
              <a:rPr lang="en-US" dirty="0" smtClean="0"/>
              <a:t> Based on Reference Table F, describe the solubility of magnesium hydroxide in water.</a:t>
            </a:r>
            <a:endParaRPr lang="en-US" dirty="0"/>
          </a:p>
        </p:txBody>
      </p:sp>
      <p:pic>
        <p:nvPicPr>
          <p:cNvPr id="8" name="Picture 7" descr="8:04-79.png"/>
          <p:cNvPicPr>
            <a:picLocks noChangeAspect="1"/>
          </p:cNvPicPr>
          <p:nvPr/>
        </p:nvPicPr>
        <p:blipFill>
          <a:blip r:embed="rId2"/>
          <a:stretch>
            <a:fillRect/>
          </a:stretch>
        </p:blipFill>
        <p:spPr>
          <a:xfrm>
            <a:off x="609600" y="152400"/>
            <a:ext cx="7911616" cy="3346224"/>
          </a:xfrm>
          <a:prstGeom prst="rect">
            <a:avLst/>
          </a:prstGeom>
        </p:spPr>
      </p:pic>
      <p:sp>
        <p:nvSpPr>
          <p:cNvPr id="7" name="TextBox 6"/>
          <p:cNvSpPr txBox="1">
            <a:spLocks noChangeArrowheads="1"/>
          </p:cNvSpPr>
          <p:nvPr/>
        </p:nvSpPr>
        <p:spPr bwMode="auto">
          <a:xfrm>
            <a:off x="6819037" y="5105400"/>
            <a:ext cx="87716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pitchFamily="-111" charset="0"/>
              </a:rPr>
              <a:t>Correct</a:t>
            </a:r>
            <a:endParaRPr lang="en-US" dirty="0">
              <a:solidFill>
                <a:srgbClr val="FF0000"/>
              </a:solidFill>
              <a:latin typeface="Calibri" pitchFamily="-111"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represents the molecular formula of the organic product in the equation?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4</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7</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7</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6</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12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3</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7</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H</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5</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82"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8383" name="TextBox 9"/>
          <p:cNvSpPr txBox="1">
            <a:spLocks noChangeArrowheads="1"/>
          </p:cNvSpPr>
          <p:nvPr/>
        </p:nvSpPr>
        <p:spPr bwMode="auto">
          <a:xfrm>
            <a:off x="685800" y="3135313"/>
            <a:ext cx="7912100" cy="646112"/>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equation above represents the reaction between butanoic acid and an unidentified reactant, X.</a:t>
            </a:r>
          </a:p>
        </p:txBody>
      </p:sp>
      <p:sp>
        <p:nvSpPr>
          <p:cNvPr id="12" name="Slide Number Placeholder 11"/>
          <p:cNvSpPr>
            <a:spLocks noGrp="1"/>
          </p:cNvSpPr>
          <p:nvPr>
            <p:ph type="sldNum" sz="quarter" idx="12"/>
          </p:nvPr>
        </p:nvSpPr>
        <p:spPr/>
        <p:txBody>
          <a:bodyPr/>
          <a:lstStyle/>
          <a:p>
            <a:pPr>
              <a:defRPr/>
            </a:pPr>
            <a:fld id="{8F6D8A29-1528-4B43-99D9-BDB73DC9A040}" type="slidenum">
              <a:rPr lang="en-US"/>
              <a:pPr>
                <a:defRPr/>
              </a:pPr>
              <a:t>43</a:t>
            </a:fld>
            <a:endParaRPr lang="en-US"/>
          </a:p>
        </p:txBody>
      </p:sp>
      <p:pic>
        <p:nvPicPr>
          <p:cNvPr id="58385" name="Picture 12" descr="8:08 60-62.png"/>
          <p:cNvPicPr>
            <a:picLocks noChangeAspect="1"/>
          </p:cNvPicPr>
          <p:nvPr/>
        </p:nvPicPr>
        <p:blipFill>
          <a:blip r:embed="rId2"/>
          <a:srcRect/>
          <a:stretch>
            <a:fillRect/>
          </a:stretch>
        </p:blipFill>
        <p:spPr bwMode="auto">
          <a:xfrm>
            <a:off x="546100" y="533400"/>
            <a:ext cx="8051800" cy="1168400"/>
          </a:xfrm>
          <a:prstGeom prst="rect">
            <a:avLst/>
          </a:prstGeom>
          <a:noFill/>
          <a:ln w="9525">
            <a:noFill/>
            <a:miter lim="800000"/>
            <a:headEnd/>
            <a:tailEnd/>
          </a:ln>
        </p:spPr>
      </p:pic>
      <p:sp>
        <p:nvSpPr>
          <p:cNvPr id="58386" name="TextBox 7"/>
          <p:cNvSpPr txBox="1">
            <a:spLocks noChangeArrowheads="1"/>
          </p:cNvSpPr>
          <p:nvPr/>
        </p:nvSpPr>
        <p:spPr bwMode="auto">
          <a:xfrm>
            <a:off x="71628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electron transitions might result in the emission of light in the violet region of the spectrum?</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2 -&gt;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1 -&gt;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3 -&gt;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1 -&gt;3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06"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59407" name="TextBox 9"/>
          <p:cNvSpPr txBox="1">
            <a:spLocks noChangeArrowheads="1"/>
          </p:cNvSpPr>
          <p:nvPr/>
        </p:nvSpPr>
        <p:spPr bwMode="auto">
          <a:xfrm>
            <a:off x="685800" y="2609850"/>
            <a:ext cx="7912100" cy="147637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In the laboratory, a glass tube is filled with hydrogen gas at a very low pressure.  When a scientist applies a high voltage between metal electrodes in the tube, light is emitted.  When the light is analyzed with a spectroscope four distinct spectral lines are noted.  Information on their frequency and energy are given in the table above (Hz = hertz a unit for frequency).</a:t>
            </a:r>
          </a:p>
        </p:txBody>
      </p:sp>
      <p:sp>
        <p:nvSpPr>
          <p:cNvPr id="12" name="Slide Number Placeholder 11"/>
          <p:cNvSpPr>
            <a:spLocks noGrp="1"/>
          </p:cNvSpPr>
          <p:nvPr>
            <p:ph type="sldNum" sz="quarter" idx="12"/>
          </p:nvPr>
        </p:nvSpPr>
        <p:spPr/>
        <p:txBody>
          <a:bodyPr/>
          <a:lstStyle/>
          <a:p>
            <a:pPr>
              <a:defRPr/>
            </a:pPr>
            <a:fld id="{02EF6A24-A949-8544-B09D-C2148E286856}" type="slidenum">
              <a:rPr lang="en-US"/>
              <a:pPr>
                <a:defRPr/>
              </a:pPr>
              <a:t>44</a:t>
            </a:fld>
            <a:endParaRPr lang="en-US"/>
          </a:p>
        </p:txBody>
      </p:sp>
      <p:pic>
        <p:nvPicPr>
          <p:cNvPr id="59409" name="Picture 8" descr="8:08 67.png"/>
          <p:cNvPicPr>
            <a:picLocks noChangeAspect="1"/>
          </p:cNvPicPr>
          <p:nvPr/>
        </p:nvPicPr>
        <p:blipFill>
          <a:blip r:embed="rId2"/>
          <a:srcRect/>
          <a:stretch>
            <a:fillRect/>
          </a:stretch>
        </p:blipFill>
        <p:spPr bwMode="auto">
          <a:xfrm>
            <a:off x="2228850" y="228600"/>
            <a:ext cx="4686300" cy="245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electron transitions might result in the emission of light in the violet region of the spectrum?</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2 -&gt;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1 -&gt;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3 -&gt;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1 -&gt;3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30"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60431" name="TextBox 9"/>
          <p:cNvSpPr txBox="1">
            <a:spLocks noChangeArrowheads="1"/>
          </p:cNvSpPr>
          <p:nvPr/>
        </p:nvSpPr>
        <p:spPr bwMode="auto">
          <a:xfrm>
            <a:off x="685800" y="2609850"/>
            <a:ext cx="7912100" cy="147637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In the laboratory, a glass tube is filled with hydrogen gas at a very low pressure.  When a scientist applies a high voltage between metal electrodes in the tube, light is emitted.  When the light is analyzed with a spectroscope four distinct spectral lines are noted.  Information on their frequency and energy are given in the table above (Hz = hertz a unit for frequency).</a:t>
            </a:r>
          </a:p>
        </p:txBody>
      </p:sp>
      <p:sp>
        <p:nvSpPr>
          <p:cNvPr id="12" name="Slide Number Placeholder 11"/>
          <p:cNvSpPr>
            <a:spLocks noGrp="1"/>
          </p:cNvSpPr>
          <p:nvPr>
            <p:ph type="sldNum" sz="quarter" idx="12"/>
          </p:nvPr>
        </p:nvSpPr>
        <p:spPr/>
        <p:txBody>
          <a:bodyPr/>
          <a:lstStyle/>
          <a:p>
            <a:pPr>
              <a:defRPr/>
            </a:pPr>
            <a:fld id="{5153997E-6287-0C4E-B508-DEDBFF9366AA}" type="slidenum">
              <a:rPr lang="en-US"/>
              <a:pPr>
                <a:defRPr/>
              </a:pPr>
              <a:t>45</a:t>
            </a:fld>
            <a:endParaRPr lang="en-US"/>
          </a:p>
        </p:txBody>
      </p:sp>
      <p:sp>
        <p:nvSpPr>
          <p:cNvPr id="60433" name="TextBox 7"/>
          <p:cNvSpPr txBox="1">
            <a:spLocks noChangeArrowheads="1"/>
          </p:cNvSpPr>
          <p:nvPr/>
        </p:nvSpPr>
        <p:spPr bwMode="auto">
          <a:xfrm>
            <a:off x="28956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60434" name="Picture 8" descr="8:08 67.png"/>
          <p:cNvPicPr>
            <a:picLocks noChangeAspect="1"/>
          </p:cNvPicPr>
          <p:nvPr/>
        </p:nvPicPr>
        <p:blipFill>
          <a:blip r:embed="rId2"/>
          <a:srcRect/>
          <a:stretch>
            <a:fillRect/>
          </a:stretch>
        </p:blipFill>
        <p:spPr bwMode="auto">
          <a:xfrm>
            <a:off x="2228850" y="228600"/>
            <a:ext cx="4686300" cy="245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above formulas represents an unsaturated hydrocarbon?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54"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12" name="Slide Number Placeholder 11"/>
          <p:cNvSpPr>
            <a:spLocks noGrp="1"/>
          </p:cNvSpPr>
          <p:nvPr>
            <p:ph type="sldNum" sz="quarter" idx="12"/>
          </p:nvPr>
        </p:nvSpPr>
        <p:spPr/>
        <p:txBody>
          <a:bodyPr/>
          <a:lstStyle/>
          <a:p>
            <a:pPr>
              <a:defRPr/>
            </a:pPr>
            <a:fld id="{58A5CAE1-5A30-AE46-8978-B08CD9F6D986}" type="slidenum">
              <a:rPr lang="en-US"/>
              <a:pPr>
                <a:defRPr/>
              </a:pPr>
              <a:t>46</a:t>
            </a:fld>
            <a:endParaRPr lang="en-US"/>
          </a:p>
        </p:txBody>
      </p:sp>
      <p:pic>
        <p:nvPicPr>
          <p:cNvPr id="61456" name="Picture 12" descr="8:07 25.png"/>
          <p:cNvPicPr>
            <a:picLocks noChangeAspect="1"/>
          </p:cNvPicPr>
          <p:nvPr/>
        </p:nvPicPr>
        <p:blipFill>
          <a:blip r:embed="rId2"/>
          <a:srcRect/>
          <a:stretch>
            <a:fillRect/>
          </a:stretch>
        </p:blipFill>
        <p:spPr bwMode="auto">
          <a:xfrm>
            <a:off x="2609850" y="355600"/>
            <a:ext cx="3924300" cy="307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above formulas represents an unsaturated hydrocarbon?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78"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t>
            </a:r>
          </a:p>
        </p:txBody>
      </p:sp>
      <p:sp>
        <p:nvSpPr>
          <p:cNvPr id="12" name="Slide Number Placeholder 11"/>
          <p:cNvSpPr>
            <a:spLocks noGrp="1"/>
          </p:cNvSpPr>
          <p:nvPr>
            <p:ph type="sldNum" sz="quarter" idx="12"/>
          </p:nvPr>
        </p:nvSpPr>
        <p:spPr/>
        <p:txBody>
          <a:bodyPr/>
          <a:lstStyle/>
          <a:p>
            <a:pPr>
              <a:defRPr/>
            </a:pPr>
            <a:fld id="{76007721-D187-4942-B508-BD150F213715}" type="slidenum">
              <a:rPr lang="en-US"/>
              <a:pPr>
                <a:defRPr/>
              </a:pPr>
              <a:t>47</a:t>
            </a:fld>
            <a:endParaRPr lang="en-US"/>
          </a:p>
        </p:txBody>
      </p:sp>
      <p:pic>
        <p:nvPicPr>
          <p:cNvPr id="62480" name="Picture 12" descr="8:07 25.png"/>
          <p:cNvPicPr>
            <a:picLocks noChangeAspect="1"/>
          </p:cNvPicPr>
          <p:nvPr/>
        </p:nvPicPr>
        <p:blipFill>
          <a:blip r:embed="rId2"/>
          <a:srcRect/>
          <a:stretch>
            <a:fillRect/>
          </a:stretch>
        </p:blipFill>
        <p:spPr bwMode="auto">
          <a:xfrm>
            <a:off x="2609850" y="355600"/>
            <a:ext cx="3924300" cy="3073400"/>
          </a:xfrm>
          <a:prstGeom prst="rect">
            <a:avLst/>
          </a:prstGeom>
          <a:noFill/>
          <a:ln w="9525">
            <a:noFill/>
            <a:miter lim="800000"/>
            <a:headEnd/>
            <a:tailEnd/>
          </a:ln>
        </p:spPr>
      </p:pic>
      <p:sp>
        <p:nvSpPr>
          <p:cNvPr id="62481" name="TextBox 6"/>
          <p:cNvSpPr txBox="1">
            <a:spLocks noChangeArrowheads="1"/>
          </p:cNvSpPr>
          <p:nvPr/>
        </p:nvSpPr>
        <p:spPr bwMode="auto">
          <a:xfrm>
            <a:off x="63881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two samples could consist of the same substance?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 and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B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 and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02"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above shows mass and volume data for four samples of a substance at 298 K and 1 atmosphere.</a:t>
            </a:r>
          </a:p>
        </p:txBody>
      </p:sp>
      <p:sp>
        <p:nvSpPr>
          <p:cNvPr id="12" name="Slide Number Placeholder 11"/>
          <p:cNvSpPr>
            <a:spLocks noGrp="1"/>
          </p:cNvSpPr>
          <p:nvPr>
            <p:ph type="sldNum" sz="quarter" idx="12"/>
          </p:nvPr>
        </p:nvSpPr>
        <p:spPr/>
        <p:txBody>
          <a:bodyPr/>
          <a:lstStyle/>
          <a:p>
            <a:pPr>
              <a:defRPr/>
            </a:pPr>
            <a:fld id="{2DD2444E-81EC-7944-A6A2-2A96FDC21F48}" type="slidenum">
              <a:rPr lang="en-US"/>
              <a:pPr>
                <a:defRPr/>
              </a:pPr>
              <a:t>48</a:t>
            </a:fld>
            <a:endParaRPr lang="en-US"/>
          </a:p>
        </p:txBody>
      </p:sp>
      <p:pic>
        <p:nvPicPr>
          <p:cNvPr id="63504" name="Picture 7" descr="8:07 37.png"/>
          <p:cNvPicPr>
            <a:picLocks noChangeAspect="1"/>
          </p:cNvPicPr>
          <p:nvPr/>
        </p:nvPicPr>
        <p:blipFill>
          <a:blip r:embed="rId2"/>
          <a:srcRect/>
          <a:stretch>
            <a:fillRect/>
          </a:stretch>
        </p:blipFill>
        <p:spPr bwMode="auto">
          <a:xfrm>
            <a:off x="2819400" y="381000"/>
            <a:ext cx="3505200"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two samples could consist of the same substance?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 and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B and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C and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26"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above shows mass and volume data for four samples of a substance at 298 K and 1 atmosphere.</a:t>
            </a:r>
          </a:p>
        </p:txBody>
      </p:sp>
      <p:sp>
        <p:nvSpPr>
          <p:cNvPr id="12" name="Slide Number Placeholder 11"/>
          <p:cNvSpPr>
            <a:spLocks noGrp="1"/>
          </p:cNvSpPr>
          <p:nvPr>
            <p:ph type="sldNum" sz="quarter" idx="12"/>
          </p:nvPr>
        </p:nvSpPr>
        <p:spPr/>
        <p:txBody>
          <a:bodyPr/>
          <a:lstStyle/>
          <a:p>
            <a:pPr>
              <a:defRPr/>
            </a:pPr>
            <a:fld id="{2E9E7190-BDFB-A643-89B4-8541921CCA71}" type="slidenum">
              <a:rPr lang="en-US"/>
              <a:pPr>
                <a:defRPr/>
              </a:pPr>
              <a:t>49</a:t>
            </a:fld>
            <a:endParaRPr lang="en-US"/>
          </a:p>
        </p:txBody>
      </p:sp>
      <p:pic>
        <p:nvPicPr>
          <p:cNvPr id="64528" name="Picture 7" descr="8:07 37.png"/>
          <p:cNvPicPr>
            <a:picLocks noChangeAspect="1"/>
          </p:cNvPicPr>
          <p:nvPr/>
        </p:nvPicPr>
        <p:blipFill>
          <a:blip r:embed="rId2"/>
          <a:srcRect/>
          <a:stretch>
            <a:fillRect/>
          </a:stretch>
        </p:blipFill>
        <p:spPr bwMode="auto">
          <a:xfrm>
            <a:off x="2819400" y="381000"/>
            <a:ext cx="3505200" cy="1930400"/>
          </a:xfrm>
          <a:prstGeom prst="rect">
            <a:avLst/>
          </a:prstGeom>
          <a:noFill/>
          <a:ln w="9525">
            <a:noFill/>
            <a:miter lim="800000"/>
            <a:headEnd/>
            <a:tailEnd/>
          </a:ln>
        </p:spPr>
      </p:pic>
      <p:sp>
        <p:nvSpPr>
          <p:cNvPr id="64529" name="TextBox 6"/>
          <p:cNvSpPr txBox="1">
            <a:spLocks noChangeArrowheads="1"/>
          </p:cNvSpPr>
          <p:nvPr/>
        </p:nvSpPr>
        <p:spPr bwMode="auto">
          <a:xfrm>
            <a:off x="63881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685800" y="3581400"/>
            <a:ext cx="78486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gives information about the nucleus of each of four atoms.</a:t>
            </a:r>
          </a:p>
          <a:p>
            <a:endParaRPr lang="en-US">
              <a:latin typeface="Calibri" pitchFamily="-111" charset="0"/>
            </a:endParaRPr>
          </a:p>
          <a:p>
            <a:pPr>
              <a:buFont typeface="Arial" pitchFamily="-111" charset="0"/>
              <a:buChar char="•"/>
            </a:pPr>
            <a:r>
              <a:rPr lang="en-US">
                <a:latin typeface="Calibri" pitchFamily="-111" charset="0"/>
              </a:rPr>
              <a:t> How many different elements are represented by the nuclei in the table?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70" name="TextBox 6"/>
          <p:cNvSpPr txBox="1">
            <a:spLocks noChangeArrowheads="1"/>
          </p:cNvSpPr>
          <p:nvPr/>
        </p:nvSpPr>
        <p:spPr bwMode="auto">
          <a:xfrm>
            <a:off x="70866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19471" name="Content Placeholder 8" descr="1:09 32.jpg"/>
          <p:cNvPicPr>
            <a:picLocks noGrp="1" noChangeAspect="1"/>
          </p:cNvPicPr>
          <p:nvPr>
            <p:ph idx="1"/>
          </p:nvPr>
        </p:nvPicPr>
        <p:blipFill>
          <a:blip r:embed="rId2"/>
          <a:srcRect l="-10400" r="-10400"/>
          <a:stretch>
            <a:fillRect/>
          </a:stretch>
        </p:blipFill>
        <p:spPr>
          <a:xfrm>
            <a:off x="1828800" y="153988"/>
            <a:ext cx="5257800" cy="2892425"/>
          </a:xfrm>
        </p:spPr>
      </p:pic>
      <p:sp>
        <p:nvSpPr>
          <p:cNvPr id="8" name="Slide Number Placeholder 7"/>
          <p:cNvSpPr>
            <a:spLocks noGrp="1"/>
          </p:cNvSpPr>
          <p:nvPr>
            <p:ph type="sldNum" sz="quarter" idx="12"/>
          </p:nvPr>
        </p:nvSpPr>
        <p:spPr/>
        <p:txBody>
          <a:bodyPr/>
          <a:lstStyle/>
          <a:p>
            <a:pPr>
              <a:defRPr/>
            </a:pPr>
            <a:fld id="{1476634F-D88C-704F-948D-08F3BE84BE4E}"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total number of shared electrons in a molecule of this substance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50"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Given the above formula for an organic substance:</a:t>
            </a:r>
          </a:p>
        </p:txBody>
      </p:sp>
      <p:sp>
        <p:nvSpPr>
          <p:cNvPr id="12" name="Slide Number Placeholder 11"/>
          <p:cNvSpPr>
            <a:spLocks noGrp="1"/>
          </p:cNvSpPr>
          <p:nvPr>
            <p:ph type="sldNum" sz="quarter" idx="12"/>
          </p:nvPr>
        </p:nvSpPr>
        <p:spPr/>
        <p:txBody>
          <a:bodyPr/>
          <a:lstStyle/>
          <a:p>
            <a:pPr>
              <a:defRPr/>
            </a:pPr>
            <a:fld id="{02E236AA-B1A8-6645-9D79-84E65A4AC55D}" type="slidenum">
              <a:rPr lang="en-US"/>
              <a:pPr>
                <a:defRPr/>
              </a:pPr>
              <a:t>50</a:t>
            </a:fld>
            <a:endParaRPr lang="en-US"/>
          </a:p>
        </p:txBody>
      </p:sp>
      <p:pic>
        <p:nvPicPr>
          <p:cNvPr id="65552" name="Picture 8" descr="8:07 41.png"/>
          <p:cNvPicPr>
            <a:picLocks noChangeAspect="1"/>
          </p:cNvPicPr>
          <p:nvPr/>
        </p:nvPicPr>
        <p:blipFill>
          <a:blip r:embed="rId2"/>
          <a:srcRect/>
          <a:stretch>
            <a:fillRect/>
          </a:stretch>
        </p:blipFill>
        <p:spPr bwMode="auto">
          <a:xfrm>
            <a:off x="2971800" y="838200"/>
            <a:ext cx="3081338"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total number of shared electrons in a molecule of this substance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574"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Given the above formula for an organic substance:</a:t>
            </a:r>
          </a:p>
        </p:txBody>
      </p:sp>
      <p:sp>
        <p:nvSpPr>
          <p:cNvPr id="12" name="Slide Number Placeholder 11"/>
          <p:cNvSpPr>
            <a:spLocks noGrp="1"/>
          </p:cNvSpPr>
          <p:nvPr>
            <p:ph type="sldNum" sz="quarter" idx="12"/>
          </p:nvPr>
        </p:nvSpPr>
        <p:spPr/>
        <p:txBody>
          <a:bodyPr/>
          <a:lstStyle/>
          <a:p>
            <a:pPr>
              <a:defRPr/>
            </a:pPr>
            <a:fld id="{C57FA4E0-8FC7-014E-9A27-B56D2F3AFF2B}" type="slidenum">
              <a:rPr lang="en-US"/>
              <a:pPr>
                <a:defRPr/>
              </a:pPr>
              <a:t>51</a:t>
            </a:fld>
            <a:endParaRPr lang="en-US"/>
          </a:p>
        </p:txBody>
      </p:sp>
      <p:pic>
        <p:nvPicPr>
          <p:cNvPr id="66576" name="Picture 8" descr="8:07 41.png"/>
          <p:cNvPicPr>
            <a:picLocks noChangeAspect="1"/>
          </p:cNvPicPr>
          <p:nvPr/>
        </p:nvPicPr>
        <p:blipFill>
          <a:blip r:embed="rId2"/>
          <a:srcRect/>
          <a:stretch>
            <a:fillRect/>
          </a:stretch>
        </p:blipFill>
        <p:spPr bwMode="auto">
          <a:xfrm>
            <a:off x="2971800" y="838200"/>
            <a:ext cx="3081338" cy="1524000"/>
          </a:xfrm>
          <a:prstGeom prst="rect">
            <a:avLst/>
          </a:prstGeom>
          <a:noFill/>
          <a:ln w="9525">
            <a:noFill/>
            <a:miter lim="800000"/>
            <a:headEnd/>
            <a:tailEnd/>
          </a:ln>
        </p:spPr>
      </p:pic>
      <p:sp>
        <p:nvSpPr>
          <p:cNvPr id="66577" name="TextBox 6"/>
          <p:cNvSpPr txBox="1">
            <a:spLocks noChangeArrowheads="1"/>
          </p:cNvSpPr>
          <p:nvPr/>
        </p:nvSpPr>
        <p:spPr bwMode="auto">
          <a:xfrm>
            <a:off x="2819400" y="53451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pH value is consistent with the indicator results?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598"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above shows the color of the indicator methyl orange and litmus in two samples of the same solution.</a:t>
            </a:r>
          </a:p>
        </p:txBody>
      </p:sp>
      <p:sp>
        <p:nvSpPr>
          <p:cNvPr id="12" name="Slide Number Placeholder 11"/>
          <p:cNvSpPr>
            <a:spLocks noGrp="1"/>
          </p:cNvSpPr>
          <p:nvPr>
            <p:ph type="sldNum" sz="quarter" idx="12"/>
          </p:nvPr>
        </p:nvSpPr>
        <p:spPr/>
        <p:txBody>
          <a:bodyPr/>
          <a:lstStyle/>
          <a:p>
            <a:pPr>
              <a:defRPr/>
            </a:pPr>
            <a:fld id="{4BBA7D9C-D628-5F4B-B3D1-31E4D61124C2}" type="slidenum">
              <a:rPr lang="en-US"/>
              <a:pPr>
                <a:defRPr/>
              </a:pPr>
              <a:t>52</a:t>
            </a:fld>
            <a:endParaRPr lang="en-US"/>
          </a:p>
        </p:txBody>
      </p:sp>
      <p:pic>
        <p:nvPicPr>
          <p:cNvPr id="67600" name="Picture 7" descr="8:07 47.png"/>
          <p:cNvPicPr>
            <a:picLocks noChangeAspect="1"/>
          </p:cNvPicPr>
          <p:nvPr/>
        </p:nvPicPr>
        <p:blipFill>
          <a:blip r:embed="rId2"/>
          <a:srcRect/>
          <a:stretch>
            <a:fillRect/>
          </a:stretch>
        </p:blipFill>
        <p:spPr bwMode="auto">
          <a:xfrm>
            <a:off x="2825750" y="457200"/>
            <a:ext cx="34925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pH value is consistent with the indicator results?</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22"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table above shows the color of the indicator methyl orange and litmus in two samples of the same solution.</a:t>
            </a:r>
          </a:p>
        </p:txBody>
      </p:sp>
      <p:sp>
        <p:nvSpPr>
          <p:cNvPr id="12" name="Slide Number Placeholder 11"/>
          <p:cNvSpPr>
            <a:spLocks noGrp="1"/>
          </p:cNvSpPr>
          <p:nvPr>
            <p:ph type="sldNum" sz="quarter" idx="12"/>
          </p:nvPr>
        </p:nvSpPr>
        <p:spPr/>
        <p:txBody>
          <a:bodyPr/>
          <a:lstStyle/>
          <a:p>
            <a:pPr>
              <a:defRPr/>
            </a:pPr>
            <a:fld id="{6606D2D5-5D41-FD41-B2BD-555F2039D1C9}" type="slidenum">
              <a:rPr lang="en-US"/>
              <a:pPr>
                <a:defRPr/>
              </a:pPr>
              <a:t>53</a:t>
            </a:fld>
            <a:endParaRPr lang="en-US"/>
          </a:p>
        </p:txBody>
      </p:sp>
      <p:pic>
        <p:nvPicPr>
          <p:cNvPr id="68624" name="Picture 7" descr="8:07 47.png"/>
          <p:cNvPicPr>
            <a:picLocks noChangeAspect="1"/>
          </p:cNvPicPr>
          <p:nvPr/>
        </p:nvPicPr>
        <p:blipFill>
          <a:blip r:embed="rId2"/>
          <a:srcRect/>
          <a:stretch>
            <a:fillRect/>
          </a:stretch>
        </p:blipFill>
        <p:spPr bwMode="auto">
          <a:xfrm>
            <a:off x="2825750" y="457200"/>
            <a:ext cx="3492500" cy="1574800"/>
          </a:xfrm>
          <a:prstGeom prst="rect">
            <a:avLst/>
          </a:prstGeom>
          <a:noFill/>
          <a:ln w="9525">
            <a:noFill/>
            <a:miter lim="800000"/>
            <a:headEnd/>
            <a:tailEnd/>
          </a:ln>
        </p:spPr>
      </p:pic>
      <p:sp>
        <p:nvSpPr>
          <p:cNvPr id="68625" name="TextBox 6"/>
          <p:cNvSpPr txBox="1">
            <a:spLocks noChangeArrowheads="1"/>
          </p:cNvSpPr>
          <p:nvPr/>
        </p:nvSpPr>
        <p:spPr bwMode="auto">
          <a:xfrm>
            <a:off x="6616700" y="53451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nuclear equation represents a natural transmutation?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46"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This question refers to the four nuclear equations above.</a:t>
            </a:r>
          </a:p>
        </p:txBody>
      </p:sp>
      <p:sp>
        <p:nvSpPr>
          <p:cNvPr id="12" name="Slide Number Placeholder 11"/>
          <p:cNvSpPr>
            <a:spLocks noGrp="1"/>
          </p:cNvSpPr>
          <p:nvPr>
            <p:ph type="sldNum" sz="quarter" idx="12"/>
          </p:nvPr>
        </p:nvSpPr>
        <p:spPr/>
        <p:txBody>
          <a:bodyPr/>
          <a:lstStyle/>
          <a:p>
            <a:pPr>
              <a:defRPr/>
            </a:pPr>
            <a:fld id="{66C4034F-58C0-F248-8873-488963A5848D}" type="slidenum">
              <a:rPr lang="en-US"/>
              <a:pPr>
                <a:defRPr/>
              </a:pPr>
              <a:t>54</a:t>
            </a:fld>
            <a:endParaRPr lang="en-US"/>
          </a:p>
        </p:txBody>
      </p:sp>
      <p:pic>
        <p:nvPicPr>
          <p:cNvPr id="69648" name="Picture 8" descr="8:07 49.png"/>
          <p:cNvPicPr>
            <a:picLocks noChangeAspect="1"/>
          </p:cNvPicPr>
          <p:nvPr/>
        </p:nvPicPr>
        <p:blipFill>
          <a:blip r:embed="rId2"/>
          <a:srcRect/>
          <a:stretch>
            <a:fillRect/>
          </a:stretch>
        </p:blipFill>
        <p:spPr bwMode="auto">
          <a:xfrm>
            <a:off x="2743200" y="685800"/>
            <a:ext cx="34131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nuclear equation represents a natural transmutation?</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70" name="TextBox 10"/>
          <p:cNvSpPr txBox="1">
            <a:spLocks noChangeArrowheads="1"/>
          </p:cNvSpPr>
          <p:nvPr/>
        </p:nvSpPr>
        <p:spPr bwMode="auto">
          <a:xfrm>
            <a:off x="685800" y="3124200"/>
            <a:ext cx="7848600" cy="3698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This question refers to the four nuclear equations above.</a:t>
            </a:r>
          </a:p>
        </p:txBody>
      </p:sp>
      <p:sp>
        <p:nvSpPr>
          <p:cNvPr id="12" name="Slide Number Placeholder 11"/>
          <p:cNvSpPr>
            <a:spLocks noGrp="1"/>
          </p:cNvSpPr>
          <p:nvPr>
            <p:ph type="sldNum" sz="quarter" idx="12"/>
          </p:nvPr>
        </p:nvSpPr>
        <p:spPr/>
        <p:txBody>
          <a:bodyPr/>
          <a:lstStyle/>
          <a:p>
            <a:pPr>
              <a:defRPr/>
            </a:pPr>
            <a:fld id="{2D0218F1-56ED-804E-A38F-2C8C2261110C}" type="slidenum">
              <a:rPr lang="en-US"/>
              <a:pPr>
                <a:defRPr/>
              </a:pPr>
              <a:t>55</a:t>
            </a:fld>
            <a:endParaRPr lang="en-US"/>
          </a:p>
        </p:txBody>
      </p:sp>
      <p:pic>
        <p:nvPicPr>
          <p:cNvPr id="70672" name="Picture 8" descr="8:07 49.png"/>
          <p:cNvPicPr>
            <a:picLocks noChangeAspect="1"/>
          </p:cNvPicPr>
          <p:nvPr/>
        </p:nvPicPr>
        <p:blipFill>
          <a:blip r:embed="rId2"/>
          <a:srcRect/>
          <a:stretch>
            <a:fillRect/>
          </a:stretch>
        </p:blipFill>
        <p:spPr bwMode="auto">
          <a:xfrm>
            <a:off x="2743200" y="685800"/>
            <a:ext cx="3413125" cy="1905000"/>
          </a:xfrm>
          <a:prstGeom prst="rect">
            <a:avLst/>
          </a:prstGeom>
          <a:noFill/>
          <a:ln w="9525">
            <a:noFill/>
            <a:miter lim="800000"/>
            <a:headEnd/>
            <a:tailEnd/>
          </a:ln>
        </p:spPr>
      </p:pic>
      <p:sp>
        <p:nvSpPr>
          <p:cNvPr id="70673" name="TextBox 6"/>
          <p:cNvSpPr txBox="1">
            <a:spLocks noChangeArrowheads="1"/>
          </p:cNvSpPr>
          <p:nvPr/>
        </p:nvSpPr>
        <p:spPr bwMode="auto">
          <a:xfrm>
            <a:off x="66167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Determine the total number of neutrons in an atom of Si-29</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694"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accepted values for the atomic mass and percent abundance of each naturally occurring isotope of silicon are given in the table above.</a:t>
            </a:r>
          </a:p>
        </p:txBody>
      </p:sp>
      <p:sp>
        <p:nvSpPr>
          <p:cNvPr id="12" name="Slide Number Placeholder 11"/>
          <p:cNvSpPr>
            <a:spLocks noGrp="1"/>
          </p:cNvSpPr>
          <p:nvPr>
            <p:ph type="sldNum" sz="quarter" idx="12"/>
          </p:nvPr>
        </p:nvSpPr>
        <p:spPr/>
        <p:txBody>
          <a:bodyPr/>
          <a:lstStyle/>
          <a:p>
            <a:pPr>
              <a:defRPr/>
            </a:pPr>
            <a:fld id="{B242371E-54E0-5B43-8292-C724F1933429}" type="slidenum">
              <a:rPr lang="en-US"/>
              <a:pPr>
                <a:defRPr/>
              </a:pPr>
              <a:t>56</a:t>
            </a:fld>
            <a:endParaRPr lang="en-US"/>
          </a:p>
        </p:txBody>
      </p:sp>
      <p:pic>
        <p:nvPicPr>
          <p:cNvPr id="71696" name="Picture 7" descr="8:07 54-55.png"/>
          <p:cNvPicPr>
            <a:picLocks noChangeAspect="1"/>
          </p:cNvPicPr>
          <p:nvPr/>
        </p:nvPicPr>
        <p:blipFill>
          <a:blip r:embed="rId2"/>
          <a:srcRect/>
          <a:stretch>
            <a:fillRect/>
          </a:stretch>
        </p:blipFill>
        <p:spPr bwMode="auto">
          <a:xfrm>
            <a:off x="2120900" y="228600"/>
            <a:ext cx="490220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Determine the total number of neutrons in an atom of Si-29</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18"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accepted values for the atomic mass and percent abundance of each naturally occurring isotope of silicon are given in the table above.</a:t>
            </a:r>
          </a:p>
        </p:txBody>
      </p:sp>
      <p:sp>
        <p:nvSpPr>
          <p:cNvPr id="12" name="Slide Number Placeholder 11"/>
          <p:cNvSpPr>
            <a:spLocks noGrp="1"/>
          </p:cNvSpPr>
          <p:nvPr>
            <p:ph type="sldNum" sz="quarter" idx="12"/>
          </p:nvPr>
        </p:nvSpPr>
        <p:spPr/>
        <p:txBody>
          <a:bodyPr/>
          <a:lstStyle/>
          <a:p>
            <a:pPr>
              <a:defRPr/>
            </a:pPr>
            <a:fld id="{C1BAE24E-A358-FD44-8F46-C938951BE68F}" type="slidenum">
              <a:rPr lang="en-US"/>
              <a:pPr>
                <a:defRPr/>
              </a:pPr>
              <a:t>57</a:t>
            </a:fld>
            <a:endParaRPr lang="en-US"/>
          </a:p>
        </p:txBody>
      </p:sp>
      <p:pic>
        <p:nvPicPr>
          <p:cNvPr id="72720" name="Picture 7" descr="8:07 54-55.png"/>
          <p:cNvPicPr>
            <a:picLocks noChangeAspect="1"/>
          </p:cNvPicPr>
          <p:nvPr/>
        </p:nvPicPr>
        <p:blipFill>
          <a:blip r:embed="rId2"/>
          <a:srcRect/>
          <a:stretch>
            <a:fillRect/>
          </a:stretch>
        </p:blipFill>
        <p:spPr bwMode="auto">
          <a:xfrm>
            <a:off x="2120900" y="228600"/>
            <a:ext cx="4902200" cy="1917700"/>
          </a:xfrm>
          <a:prstGeom prst="rect">
            <a:avLst/>
          </a:prstGeom>
          <a:noFill/>
          <a:ln w="9525">
            <a:noFill/>
            <a:miter lim="800000"/>
            <a:headEnd/>
            <a:tailEnd/>
          </a:ln>
        </p:spPr>
      </p:pic>
      <p:sp>
        <p:nvSpPr>
          <p:cNvPr id="72721" name="TextBox 6"/>
          <p:cNvSpPr txBox="1">
            <a:spLocks noChangeArrowheads="1"/>
          </p:cNvSpPr>
          <p:nvPr/>
        </p:nvSpPr>
        <p:spPr bwMode="auto">
          <a:xfrm>
            <a:off x="32004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A scientist calculated the percent natural abundance of Si-30 in a sample to be 3.29%.  What is the percent error for this value?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42"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accepted values for the atomic mass and percent abundance of each naturally occurring isotope of silicon are given in the table above.</a:t>
            </a:r>
          </a:p>
        </p:txBody>
      </p:sp>
      <p:sp>
        <p:nvSpPr>
          <p:cNvPr id="12" name="Slide Number Placeholder 11"/>
          <p:cNvSpPr>
            <a:spLocks noGrp="1"/>
          </p:cNvSpPr>
          <p:nvPr>
            <p:ph type="sldNum" sz="quarter" idx="12"/>
          </p:nvPr>
        </p:nvSpPr>
        <p:spPr/>
        <p:txBody>
          <a:bodyPr/>
          <a:lstStyle/>
          <a:p>
            <a:pPr>
              <a:defRPr/>
            </a:pPr>
            <a:fld id="{97A50F54-0B1D-AE40-A4BC-3B8B5B6AD367}" type="slidenum">
              <a:rPr lang="en-US"/>
              <a:pPr>
                <a:defRPr/>
              </a:pPr>
              <a:t>58</a:t>
            </a:fld>
            <a:endParaRPr lang="en-US"/>
          </a:p>
        </p:txBody>
      </p:sp>
      <p:pic>
        <p:nvPicPr>
          <p:cNvPr id="73744" name="Picture 7" descr="8:07 54-55.png"/>
          <p:cNvPicPr>
            <a:picLocks noChangeAspect="1"/>
          </p:cNvPicPr>
          <p:nvPr/>
        </p:nvPicPr>
        <p:blipFill>
          <a:blip r:embed="rId2"/>
          <a:srcRect/>
          <a:stretch>
            <a:fillRect/>
          </a:stretch>
        </p:blipFill>
        <p:spPr bwMode="auto">
          <a:xfrm>
            <a:off x="2120900" y="228600"/>
            <a:ext cx="490220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A scientist calculated the percent natural abundance of Si-30 in a sample to be 3.29%.  What is the percent error for this value?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66"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accepted values for the atomic mass and percent abundance of each naturally occurring isotope of silicon are given in the table above.</a:t>
            </a:r>
          </a:p>
        </p:txBody>
      </p:sp>
      <p:sp>
        <p:nvSpPr>
          <p:cNvPr id="12" name="Slide Number Placeholder 11"/>
          <p:cNvSpPr>
            <a:spLocks noGrp="1"/>
          </p:cNvSpPr>
          <p:nvPr>
            <p:ph type="sldNum" sz="quarter" idx="12"/>
          </p:nvPr>
        </p:nvSpPr>
        <p:spPr/>
        <p:txBody>
          <a:bodyPr/>
          <a:lstStyle/>
          <a:p>
            <a:pPr>
              <a:defRPr/>
            </a:pPr>
            <a:fld id="{FC796ACB-C7E5-C84C-8EAC-220FC9458F77}" type="slidenum">
              <a:rPr lang="en-US"/>
              <a:pPr>
                <a:defRPr/>
              </a:pPr>
              <a:t>59</a:t>
            </a:fld>
            <a:endParaRPr lang="en-US"/>
          </a:p>
        </p:txBody>
      </p:sp>
      <p:pic>
        <p:nvPicPr>
          <p:cNvPr id="74768" name="Picture 7" descr="8:07 54-55.png"/>
          <p:cNvPicPr>
            <a:picLocks noChangeAspect="1"/>
          </p:cNvPicPr>
          <p:nvPr/>
        </p:nvPicPr>
        <p:blipFill>
          <a:blip r:embed="rId2"/>
          <a:srcRect/>
          <a:stretch>
            <a:fillRect/>
          </a:stretch>
        </p:blipFill>
        <p:spPr bwMode="auto">
          <a:xfrm>
            <a:off x="2120900" y="228600"/>
            <a:ext cx="4902200" cy="1917700"/>
          </a:xfrm>
          <a:prstGeom prst="rect">
            <a:avLst/>
          </a:prstGeom>
          <a:noFill/>
          <a:ln w="9525">
            <a:noFill/>
            <a:miter lim="800000"/>
            <a:headEnd/>
            <a:tailEnd/>
          </a:ln>
        </p:spPr>
      </p:pic>
      <p:sp>
        <p:nvSpPr>
          <p:cNvPr id="74769" name="TextBox 6"/>
          <p:cNvSpPr txBox="1">
            <a:spLocks noChangeArrowheads="1"/>
          </p:cNvSpPr>
          <p:nvPr/>
        </p:nvSpPr>
        <p:spPr bwMode="auto">
          <a:xfrm>
            <a:off x="66167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particle diagram represents a mixture of an element and a compound?</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494" name="Content Placeholder 9" descr="1:09 41.png"/>
          <p:cNvPicPr>
            <a:picLocks noGrp="1" noChangeAspect="1"/>
          </p:cNvPicPr>
          <p:nvPr>
            <p:ph idx="1"/>
          </p:nvPr>
        </p:nvPicPr>
        <p:blipFill>
          <a:blip r:embed="rId2"/>
          <a:srcRect l="-72276" r="-72276"/>
          <a:stretch>
            <a:fillRect/>
          </a:stretch>
        </p:blipFill>
        <p:spPr>
          <a:xfrm>
            <a:off x="838200" y="0"/>
            <a:ext cx="7481888" cy="4114800"/>
          </a:xfrm>
        </p:spPr>
      </p:pic>
      <p:sp>
        <p:nvSpPr>
          <p:cNvPr id="7" name="Slide Number Placeholder 6"/>
          <p:cNvSpPr>
            <a:spLocks noGrp="1"/>
          </p:cNvSpPr>
          <p:nvPr>
            <p:ph type="sldNum" sz="quarter" idx="12"/>
          </p:nvPr>
        </p:nvSpPr>
        <p:spPr/>
        <p:txBody>
          <a:bodyPr/>
          <a:lstStyle/>
          <a:p>
            <a:pPr>
              <a:defRPr/>
            </a:pPr>
            <a:fld id="{12878979-2C7B-9F46-8F57-0972EFB96CB8}" type="slidenum">
              <a:rPr lang="en-US"/>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numerical setups can be used to calculate the atomic mass of Si?</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(27.98 + 28.98 + 29.97)/3 x 100</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(27.98 + 28.98 + 29.97)/3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(92.22 + 4.69 + 3.09)/3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.9222(27.98) + .0469(28.98) + .0309(29.97)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790"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accepted values for the atomic mass and percent abundance of each naturally occurring isotope of silicon are given in the table above.</a:t>
            </a:r>
          </a:p>
        </p:txBody>
      </p:sp>
      <p:sp>
        <p:nvSpPr>
          <p:cNvPr id="12" name="Slide Number Placeholder 11"/>
          <p:cNvSpPr>
            <a:spLocks noGrp="1"/>
          </p:cNvSpPr>
          <p:nvPr>
            <p:ph type="sldNum" sz="quarter" idx="12"/>
          </p:nvPr>
        </p:nvSpPr>
        <p:spPr/>
        <p:txBody>
          <a:bodyPr/>
          <a:lstStyle/>
          <a:p>
            <a:pPr>
              <a:defRPr/>
            </a:pPr>
            <a:fld id="{271F0D5D-B50E-EE4F-9FCD-379A64222A89}" type="slidenum">
              <a:rPr lang="en-US"/>
              <a:pPr>
                <a:defRPr/>
              </a:pPr>
              <a:t>60</a:t>
            </a:fld>
            <a:endParaRPr lang="en-US"/>
          </a:p>
        </p:txBody>
      </p:sp>
      <p:pic>
        <p:nvPicPr>
          <p:cNvPr id="75792" name="Picture 7" descr="8:07 54-55.png"/>
          <p:cNvPicPr>
            <a:picLocks noChangeAspect="1"/>
          </p:cNvPicPr>
          <p:nvPr/>
        </p:nvPicPr>
        <p:blipFill>
          <a:blip r:embed="rId2"/>
          <a:srcRect/>
          <a:stretch>
            <a:fillRect/>
          </a:stretch>
        </p:blipFill>
        <p:spPr bwMode="auto">
          <a:xfrm>
            <a:off x="2120900" y="228600"/>
            <a:ext cx="490220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numerical setups can be used to calculate the atomic mass of Si?</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(27.98 + 28.98 + 29.97)/3 x 100</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(27.98 + 28.98 + 29.97)/3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(92.22 + 4.69 + 3.09)/3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.9222(27.98) + .0469(28.98) + .0309(29.97)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6814"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accepted values for the atomic mass and percent abundance of each naturally occurring isotope of silicon are given in the table above.</a:t>
            </a:r>
          </a:p>
        </p:txBody>
      </p:sp>
      <p:sp>
        <p:nvSpPr>
          <p:cNvPr id="12" name="Slide Number Placeholder 11"/>
          <p:cNvSpPr>
            <a:spLocks noGrp="1"/>
          </p:cNvSpPr>
          <p:nvPr>
            <p:ph type="sldNum" sz="quarter" idx="12"/>
          </p:nvPr>
        </p:nvSpPr>
        <p:spPr/>
        <p:txBody>
          <a:bodyPr/>
          <a:lstStyle/>
          <a:p>
            <a:pPr>
              <a:defRPr/>
            </a:pPr>
            <a:fld id="{FCF2C46E-986D-794A-872D-203127D6CF35}" type="slidenum">
              <a:rPr lang="en-US"/>
              <a:pPr>
                <a:defRPr/>
              </a:pPr>
              <a:t>61</a:t>
            </a:fld>
            <a:endParaRPr lang="en-US"/>
          </a:p>
        </p:txBody>
      </p:sp>
      <p:pic>
        <p:nvPicPr>
          <p:cNvPr id="76816" name="Picture 7" descr="8:07 54-55.png"/>
          <p:cNvPicPr>
            <a:picLocks noChangeAspect="1"/>
          </p:cNvPicPr>
          <p:nvPr/>
        </p:nvPicPr>
        <p:blipFill>
          <a:blip r:embed="rId2"/>
          <a:srcRect/>
          <a:stretch>
            <a:fillRect/>
          </a:stretch>
        </p:blipFill>
        <p:spPr bwMode="auto">
          <a:xfrm>
            <a:off x="2120900" y="228600"/>
            <a:ext cx="4902200" cy="1917700"/>
          </a:xfrm>
          <a:prstGeom prst="rect">
            <a:avLst/>
          </a:prstGeom>
          <a:noFill/>
          <a:ln w="9525">
            <a:noFill/>
            <a:miter lim="800000"/>
            <a:headEnd/>
            <a:tailEnd/>
          </a:ln>
        </p:spPr>
      </p:pic>
      <p:sp>
        <p:nvSpPr>
          <p:cNvPr id="76817" name="TextBox 6"/>
          <p:cNvSpPr txBox="1">
            <a:spLocks noChangeArrowheads="1"/>
          </p:cNvSpPr>
          <p:nvPr/>
        </p:nvSpPr>
        <p:spPr bwMode="auto">
          <a:xfrm>
            <a:off x="6616700" y="6030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boiling point of this sample?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65°C</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120°C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273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293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38" name="TextBox 10"/>
          <p:cNvSpPr txBox="1">
            <a:spLocks noChangeArrowheads="1"/>
          </p:cNvSpPr>
          <p:nvPr/>
        </p:nvSpPr>
        <p:spPr bwMode="auto">
          <a:xfrm>
            <a:off x="685800" y="3124200"/>
            <a:ext cx="78486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temperature of a sample of a substance is increased from 20°C to 160°C as the sample absorbs heat at a constant rate of 15 kJ per minute at standard pressure.  The graph above represents the relationship between temperature and time.</a:t>
            </a:r>
          </a:p>
        </p:txBody>
      </p:sp>
      <p:sp>
        <p:nvSpPr>
          <p:cNvPr id="12" name="Slide Number Placeholder 11"/>
          <p:cNvSpPr>
            <a:spLocks noGrp="1"/>
          </p:cNvSpPr>
          <p:nvPr>
            <p:ph type="sldNum" sz="quarter" idx="12"/>
          </p:nvPr>
        </p:nvSpPr>
        <p:spPr/>
        <p:txBody>
          <a:bodyPr/>
          <a:lstStyle/>
          <a:p>
            <a:pPr>
              <a:defRPr/>
            </a:pPr>
            <a:fld id="{2C44B461-DDEE-394D-B08F-B7FADD30159C}" type="slidenum">
              <a:rPr lang="en-US"/>
              <a:pPr>
                <a:defRPr/>
              </a:pPr>
              <a:t>62</a:t>
            </a:fld>
            <a:endParaRPr lang="en-US"/>
          </a:p>
        </p:txBody>
      </p:sp>
      <p:pic>
        <p:nvPicPr>
          <p:cNvPr id="77840" name="Picture 8" descr="8:07 57-59.png"/>
          <p:cNvPicPr>
            <a:picLocks noChangeAspect="1"/>
          </p:cNvPicPr>
          <p:nvPr/>
        </p:nvPicPr>
        <p:blipFill>
          <a:blip r:embed="rId2"/>
          <a:srcRect/>
          <a:stretch>
            <a:fillRect/>
          </a:stretch>
        </p:blipFill>
        <p:spPr bwMode="auto">
          <a:xfrm>
            <a:off x="1524000" y="177800"/>
            <a:ext cx="6030913"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boiling point of this sample?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65°C</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120°C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303K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293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62" name="TextBox 10"/>
          <p:cNvSpPr txBox="1">
            <a:spLocks noChangeArrowheads="1"/>
          </p:cNvSpPr>
          <p:nvPr/>
        </p:nvSpPr>
        <p:spPr bwMode="auto">
          <a:xfrm>
            <a:off x="685800" y="3124200"/>
            <a:ext cx="78486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temperature of a sample of a substance is increased from 20°C to 160°C as the sample absorbs heat at a constant rate of 15 kJ per minute at standard pressure.  The graph above represents the relationship between temperature and time.</a:t>
            </a:r>
          </a:p>
        </p:txBody>
      </p:sp>
      <p:sp>
        <p:nvSpPr>
          <p:cNvPr id="12" name="Slide Number Placeholder 11"/>
          <p:cNvSpPr>
            <a:spLocks noGrp="1"/>
          </p:cNvSpPr>
          <p:nvPr>
            <p:ph type="sldNum" sz="quarter" idx="12"/>
          </p:nvPr>
        </p:nvSpPr>
        <p:spPr/>
        <p:txBody>
          <a:bodyPr/>
          <a:lstStyle/>
          <a:p>
            <a:pPr>
              <a:defRPr/>
            </a:pPr>
            <a:fld id="{F7B90932-9D69-3A46-B966-4C1724509D7A}" type="slidenum">
              <a:rPr lang="en-US"/>
              <a:pPr>
                <a:defRPr/>
              </a:pPr>
              <a:t>63</a:t>
            </a:fld>
            <a:endParaRPr lang="en-US"/>
          </a:p>
        </p:txBody>
      </p:sp>
      <p:pic>
        <p:nvPicPr>
          <p:cNvPr id="78864" name="Picture 8" descr="8:07 57-59.png"/>
          <p:cNvPicPr>
            <a:picLocks noChangeAspect="1"/>
          </p:cNvPicPr>
          <p:nvPr/>
        </p:nvPicPr>
        <p:blipFill>
          <a:blip r:embed="rId2"/>
          <a:srcRect/>
          <a:stretch>
            <a:fillRect/>
          </a:stretch>
        </p:blipFill>
        <p:spPr bwMode="auto">
          <a:xfrm>
            <a:off x="1524000" y="177800"/>
            <a:ext cx="6030913" cy="2641600"/>
          </a:xfrm>
          <a:prstGeom prst="rect">
            <a:avLst/>
          </a:prstGeom>
          <a:noFill/>
          <a:ln w="9525">
            <a:noFill/>
            <a:miter lim="800000"/>
            <a:headEnd/>
            <a:tailEnd/>
          </a:ln>
        </p:spPr>
      </p:pic>
      <p:sp>
        <p:nvSpPr>
          <p:cNvPr id="78865" name="TextBox 6"/>
          <p:cNvSpPr txBox="1">
            <a:spLocks noChangeArrowheads="1"/>
          </p:cNvSpPr>
          <p:nvPr/>
        </p:nvSpPr>
        <p:spPr bwMode="auto">
          <a:xfrm>
            <a:off x="66167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closest value for the amount of time this substance is in the liquid phase?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5 min</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7.0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8.0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86" name="TextBox 10"/>
          <p:cNvSpPr txBox="1">
            <a:spLocks noChangeArrowheads="1"/>
          </p:cNvSpPr>
          <p:nvPr/>
        </p:nvSpPr>
        <p:spPr bwMode="auto">
          <a:xfrm>
            <a:off x="685800" y="3124200"/>
            <a:ext cx="78486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temperature of a sample of a substance is increased from 20°C to 160°C as the sample absorbs heat at a constant rate of 15 kJ per minute at standard pressure.  The graph above represents the relationship between temperature and time.</a:t>
            </a:r>
          </a:p>
        </p:txBody>
      </p:sp>
      <p:sp>
        <p:nvSpPr>
          <p:cNvPr id="12" name="Slide Number Placeholder 11"/>
          <p:cNvSpPr>
            <a:spLocks noGrp="1"/>
          </p:cNvSpPr>
          <p:nvPr>
            <p:ph type="sldNum" sz="quarter" idx="12"/>
          </p:nvPr>
        </p:nvSpPr>
        <p:spPr/>
        <p:txBody>
          <a:bodyPr/>
          <a:lstStyle/>
          <a:p>
            <a:pPr>
              <a:defRPr/>
            </a:pPr>
            <a:fld id="{50244BBA-EF40-9F4E-B75F-494F0818BA98}" type="slidenum">
              <a:rPr lang="en-US"/>
              <a:pPr>
                <a:defRPr/>
              </a:pPr>
              <a:t>64</a:t>
            </a:fld>
            <a:endParaRPr lang="en-US"/>
          </a:p>
        </p:txBody>
      </p:sp>
      <p:pic>
        <p:nvPicPr>
          <p:cNvPr id="79888" name="Picture 8" descr="8:07 57-59.png"/>
          <p:cNvPicPr>
            <a:picLocks noChangeAspect="1"/>
          </p:cNvPicPr>
          <p:nvPr/>
        </p:nvPicPr>
        <p:blipFill>
          <a:blip r:embed="rId2"/>
          <a:srcRect/>
          <a:stretch>
            <a:fillRect/>
          </a:stretch>
        </p:blipFill>
        <p:spPr bwMode="auto">
          <a:xfrm>
            <a:off x="1524000" y="177800"/>
            <a:ext cx="6030913"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closest value for the amount of time this substance is in the liquid phase?</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5 min</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7.0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8.0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10" name="TextBox 10"/>
          <p:cNvSpPr txBox="1">
            <a:spLocks noChangeArrowheads="1"/>
          </p:cNvSpPr>
          <p:nvPr/>
        </p:nvSpPr>
        <p:spPr bwMode="auto">
          <a:xfrm>
            <a:off x="685800" y="3124200"/>
            <a:ext cx="78486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temperature of a sample of a substance is increased from 20°C to 160°C as the sample absorbs heat at a constant rate of 15 kJ per minute at standard pressure.  The graph above represents the relationship between temperature and time.</a:t>
            </a:r>
          </a:p>
        </p:txBody>
      </p:sp>
      <p:sp>
        <p:nvSpPr>
          <p:cNvPr id="12" name="Slide Number Placeholder 11"/>
          <p:cNvSpPr>
            <a:spLocks noGrp="1"/>
          </p:cNvSpPr>
          <p:nvPr>
            <p:ph type="sldNum" sz="quarter" idx="12"/>
          </p:nvPr>
        </p:nvSpPr>
        <p:spPr/>
        <p:txBody>
          <a:bodyPr/>
          <a:lstStyle/>
          <a:p>
            <a:pPr>
              <a:defRPr/>
            </a:pPr>
            <a:fld id="{58F834B1-23F4-6E48-B4B3-8CE65383D88A}" type="slidenum">
              <a:rPr lang="en-US"/>
              <a:pPr>
                <a:defRPr/>
              </a:pPr>
              <a:t>65</a:t>
            </a:fld>
            <a:endParaRPr lang="en-US"/>
          </a:p>
        </p:txBody>
      </p:sp>
      <p:pic>
        <p:nvPicPr>
          <p:cNvPr id="80912" name="Picture 8" descr="8:07 57-59.png"/>
          <p:cNvPicPr>
            <a:picLocks noChangeAspect="1"/>
          </p:cNvPicPr>
          <p:nvPr/>
        </p:nvPicPr>
        <p:blipFill>
          <a:blip r:embed="rId2"/>
          <a:srcRect/>
          <a:stretch>
            <a:fillRect/>
          </a:stretch>
        </p:blipFill>
        <p:spPr bwMode="auto">
          <a:xfrm>
            <a:off x="1524000" y="177800"/>
            <a:ext cx="6030913" cy="2641600"/>
          </a:xfrm>
          <a:prstGeom prst="rect">
            <a:avLst/>
          </a:prstGeom>
          <a:noFill/>
          <a:ln w="9525">
            <a:noFill/>
            <a:miter lim="800000"/>
            <a:headEnd/>
            <a:tailEnd/>
          </a:ln>
        </p:spPr>
      </p:pic>
      <p:sp>
        <p:nvSpPr>
          <p:cNvPr id="80913" name="TextBox 6"/>
          <p:cNvSpPr txBox="1">
            <a:spLocks noChangeArrowheads="1"/>
          </p:cNvSpPr>
          <p:nvPr/>
        </p:nvSpPr>
        <p:spPr bwMode="auto">
          <a:xfrm>
            <a:off x="31242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total amount of heat required to completely melt this sample at its melting point?</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60 kJ</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97.5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180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34" name="TextBox 10"/>
          <p:cNvSpPr txBox="1">
            <a:spLocks noChangeArrowheads="1"/>
          </p:cNvSpPr>
          <p:nvPr/>
        </p:nvSpPr>
        <p:spPr bwMode="auto">
          <a:xfrm>
            <a:off x="685800" y="3124200"/>
            <a:ext cx="78486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temperature of a sample of a substance is increased from 20°C to 160°C as the sample absorbs heat at a constant rate of 15 kJ per minute at standard pressure.  The graph above represents the relationship between temperature and time.</a:t>
            </a:r>
          </a:p>
        </p:txBody>
      </p:sp>
      <p:sp>
        <p:nvSpPr>
          <p:cNvPr id="12" name="Slide Number Placeholder 11"/>
          <p:cNvSpPr>
            <a:spLocks noGrp="1"/>
          </p:cNvSpPr>
          <p:nvPr>
            <p:ph type="sldNum" sz="quarter" idx="12"/>
          </p:nvPr>
        </p:nvSpPr>
        <p:spPr/>
        <p:txBody>
          <a:bodyPr/>
          <a:lstStyle/>
          <a:p>
            <a:pPr>
              <a:defRPr/>
            </a:pPr>
            <a:fld id="{E162831A-DBB3-6644-9B23-FE65320E4894}" type="slidenum">
              <a:rPr lang="en-US"/>
              <a:pPr>
                <a:defRPr/>
              </a:pPr>
              <a:t>66</a:t>
            </a:fld>
            <a:endParaRPr lang="en-US"/>
          </a:p>
        </p:txBody>
      </p:sp>
      <p:pic>
        <p:nvPicPr>
          <p:cNvPr id="81936" name="Picture 8" descr="8:07 57-59.png"/>
          <p:cNvPicPr>
            <a:picLocks noChangeAspect="1"/>
          </p:cNvPicPr>
          <p:nvPr/>
        </p:nvPicPr>
        <p:blipFill>
          <a:blip r:embed="rId2"/>
          <a:srcRect/>
          <a:stretch>
            <a:fillRect/>
          </a:stretch>
        </p:blipFill>
        <p:spPr bwMode="auto">
          <a:xfrm>
            <a:off x="1524000" y="177800"/>
            <a:ext cx="6030913"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total amount of heat required to completely melt this sample at its melting point?</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60 kJ</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97.5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180 kJ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58" name="TextBox 10"/>
          <p:cNvSpPr txBox="1">
            <a:spLocks noChangeArrowheads="1"/>
          </p:cNvSpPr>
          <p:nvPr/>
        </p:nvSpPr>
        <p:spPr bwMode="auto">
          <a:xfrm>
            <a:off x="685800" y="3124200"/>
            <a:ext cx="78486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temperature of a sample of a substance is increased from 20°C to 160°C as the sample absorbs heat at a constant rate of 15 kJ per minute at standard pressure.  The graph above represents the relationship between temperature and time.</a:t>
            </a:r>
          </a:p>
        </p:txBody>
      </p:sp>
      <p:sp>
        <p:nvSpPr>
          <p:cNvPr id="12" name="Slide Number Placeholder 11"/>
          <p:cNvSpPr>
            <a:spLocks noGrp="1"/>
          </p:cNvSpPr>
          <p:nvPr>
            <p:ph type="sldNum" sz="quarter" idx="12"/>
          </p:nvPr>
        </p:nvSpPr>
        <p:spPr/>
        <p:txBody>
          <a:bodyPr/>
          <a:lstStyle/>
          <a:p>
            <a:pPr>
              <a:defRPr/>
            </a:pPr>
            <a:fld id="{6C2B7E74-1D18-524F-9485-29F35FE95D33}" type="slidenum">
              <a:rPr lang="en-US"/>
              <a:pPr>
                <a:defRPr/>
              </a:pPr>
              <a:t>67</a:t>
            </a:fld>
            <a:endParaRPr lang="en-US"/>
          </a:p>
        </p:txBody>
      </p:sp>
      <p:pic>
        <p:nvPicPr>
          <p:cNvPr id="82960" name="Picture 8" descr="8:07 57-59.png"/>
          <p:cNvPicPr>
            <a:picLocks noChangeAspect="1"/>
          </p:cNvPicPr>
          <p:nvPr/>
        </p:nvPicPr>
        <p:blipFill>
          <a:blip r:embed="rId2"/>
          <a:srcRect/>
          <a:stretch>
            <a:fillRect/>
          </a:stretch>
        </p:blipFill>
        <p:spPr bwMode="auto">
          <a:xfrm>
            <a:off x="1524000" y="177800"/>
            <a:ext cx="6030913" cy="2641600"/>
          </a:xfrm>
          <a:prstGeom prst="rect">
            <a:avLst/>
          </a:prstGeom>
          <a:noFill/>
          <a:ln w="9525">
            <a:noFill/>
            <a:miter lim="800000"/>
            <a:headEnd/>
            <a:tailEnd/>
          </a:ln>
        </p:spPr>
      </p:pic>
      <p:sp>
        <p:nvSpPr>
          <p:cNvPr id="82961" name="TextBox 6"/>
          <p:cNvSpPr txBox="1">
            <a:spLocks noChangeArrowheads="1"/>
          </p:cNvSpPr>
          <p:nvPr/>
        </p:nvSpPr>
        <p:spPr bwMode="auto">
          <a:xfrm>
            <a:off x="31242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represents the acid functional group?</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R</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-COOH</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R</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-CHO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R</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R-O-R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982"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incomplete equation above represents an esterification reaction.  The alcohol reactant is represented by X.</a:t>
            </a:r>
          </a:p>
        </p:txBody>
      </p:sp>
      <p:sp>
        <p:nvSpPr>
          <p:cNvPr id="12" name="Slide Number Placeholder 11"/>
          <p:cNvSpPr>
            <a:spLocks noGrp="1"/>
          </p:cNvSpPr>
          <p:nvPr>
            <p:ph type="sldNum" sz="quarter" idx="12"/>
          </p:nvPr>
        </p:nvSpPr>
        <p:spPr/>
        <p:txBody>
          <a:bodyPr/>
          <a:lstStyle/>
          <a:p>
            <a:pPr>
              <a:defRPr/>
            </a:pPr>
            <a:fld id="{A525C8B2-F553-724A-9D94-9FC75A5ED967}" type="slidenum">
              <a:rPr lang="en-US"/>
              <a:pPr>
                <a:defRPr/>
              </a:pPr>
              <a:t>68</a:t>
            </a:fld>
            <a:endParaRPr lang="en-US"/>
          </a:p>
        </p:txBody>
      </p:sp>
      <p:pic>
        <p:nvPicPr>
          <p:cNvPr id="83984" name="Picture 7" descr="8:07 64-66.png"/>
          <p:cNvPicPr>
            <a:picLocks noChangeAspect="1"/>
          </p:cNvPicPr>
          <p:nvPr/>
        </p:nvPicPr>
        <p:blipFill>
          <a:blip r:embed="rId2"/>
          <a:srcRect/>
          <a:stretch>
            <a:fillRect/>
          </a:stretch>
        </p:blipFill>
        <p:spPr bwMode="auto">
          <a:xfrm>
            <a:off x="1352550" y="685800"/>
            <a:ext cx="64389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represents the acid functional group?</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R</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-COOH</a:t>
                      </a:r>
                      <a:endPar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R</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-CHO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R</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R-O-R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06"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incomplete equation above represents an esterification reaction.  The alcohol reactant is represented by X.</a:t>
            </a:r>
          </a:p>
        </p:txBody>
      </p:sp>
      <p:sp>
        <p:nvSpPr>
          <p:cNvPr id="12" name="Slide Number Placeholder 11"/>
          <p:cNvSpPr>
            <a:spLocks noGrp="1"/>
          </p:cNvSpPr>
          <p:nvPr>
            <p:ph type="sldNum" sz="quarter" idx="12"/>
          </p:nvPr>
        </p:nvSpPr>
        <p:spPr/>
        <p:txBody>
          <a:bodyPr/>
          <a:lstStyle/>
          <a:p>
            <a:pPr>
              <a:defRPr/>
            </a:pPr>
            <a:fld id="{6FB51091-A88A-894E-AEE7-651EFC2992FE}" type="slidenum">
              <a:rPr lang="en-US"/>
              <a:pPr>
                <a:defRPr/>
              </a:pPr>
              <a:t>69</a:t>
            </a:fld>
            <a:endParaRPr lang="en-US"/>
          </a:p>
        </p:txBody>
      </p:sp>
      <p:pic>
        <p:nvPicPr>
          <p:cNvPr id="85008" name="Picture 7" descr="8:07 64-66.png"/>
          <p:cNvPicPr>
            <a:picLocks noChangeAspect="1"/>
          </p:cNvPicPr>
          <p:nvPr/>
        </p:nvPicPr>
        <p:blipFill>
          <a:blip r:embed="rId2"/>
          <a:srcRect/>
          <a:stretch>
            <a:fillRect/>
          </a:stretch>
        </p:blipFill>
        <p:spPr bwMode="auto">
          <a:xfrm>
            <a:off x="1352550" y="685800"/>
            <a:ext cx="6438900" cy="1168400"/>
          </a:xfrm>
          <a:prstGeom prst="rect">
            <a:avLst/>
          </a:prstGeom>
          <a:noFill/>
          <a:ln w="9525">
            <a:noFill/>
            <a:miter lim="800000"/>
            <a:headEnd/>
            <a:tailEnd/>
          </a:ln>
        </p:spPr>
      </p:pic>
      <p:sp>
        <p:nvSpPr>
          <p:cNvPr id="85009" name="TextBox 6"/>
          <p:cNvSpPr txBox="1">
            <a:spLocks noChangeArrowheads="1"/>
          </p:cNvSpPr>
          <p:nvPr/>
        </p:nvSpPr>
        <p:spPr bwMode="auto">
          <a:xfrm>
            <a:off x="3124200" y="53340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particle diagram represents a mixture of an element and a compound?</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18" name="TextBox 6"/>
          <p:cNvSpPr txBox="1">
            <a:spLocks noChangeArrowheads="1"/>
          </p:cNvSpPr>
          <p:nvPr/>
        </p:nvSpPr>
        <p:spPr bwMode="auto">
          <a:xfrm>
            <a:off x="70866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21519" name="Content Placeholder 9" descr="1:09 41.png"/>
          <p:cNvPicPr>
            <a:picLocks noGrp="1" noChangeAspect="1"/>
          </p:cNvPicPr>
          <p:nvPr>
            <p:ph idx="1"/>
          </p:nvPr>
        </p:nvPicPr>
        <p:blipFill>
          <a:blip r:embed="rId2"/>
          <a:srcRect l="-72276" r="-72276"/>
          <a:stretch>
            <a:fillRect/>
          </a:stretch>
        </p:blipFill>
        <p:spPr>
          <a:xfrm>
            <a:off x="838200" y="0"/>
            <a:ext cx="7481888" cy="4114800"/>
          </a:xfrm>
        </p:spPr>
      </p:pic>
      <p:sp>
        <p:nvSpPr>
          <p:cNvPr id="8" name="Slide Number Placeholder 7"/>
          <p:cNvSpPr>
            <a:spLocks noGrp="1"/>
          </p:cNvSpPr>
          <p:nvPr>
            <p:ph type="sldNum" sz="quarter" idx="12"/>
          </p:nvPr>
        </p:nvSpPr>
        <p:spPr/>
        <p:txBody>
          <a:bodyPr/>
          <a:lstStyle/>
          <a:p>
            <a:pPr>
              <a:defRPr/>
            </a:pPr>
            <a:fld id="{F6A7EDBC-5511-A045-909D-EFBAE4EF4FFE}" type="slidenum">
              <a:rPr lang="en-US"/>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is the correct IUPAC name for the known reactant?</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Ethanal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Propanoic acid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Ethanoic acid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a:t>
                      </a:r>
                      <a:r>
                        <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Propyl ethanoate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30"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incomplete equation above represents an esterification reaction.  The alcohol reactant is represented by X.</a:t>
            </a:r>
          </a:p>
        </p:txBody>
      </p:sp>
      <p:sp>
        <p:nvSpPr>
          <p:cNvPr id="12" name="Slide Number Placeholder 11"/>
          <p:cNvSpPr>
            <a:spLocks noGrp="1"/>
          </p:cNvSpPr>
          <p:nvPr>
            <p:ph type="sldNum" sz="quarter" idx="12"/>
          </p:nvPr>
        </p:nvSpPr>
        <p:spPr/>
        <p:txBody>
          <a:bodyPr/>
          <a:lstStyle/>
          <a:p>
            <a:pPr>
              <a:defRPr/>
            </a:pPr>
            <a:fld id="{36363B64-429C-6F42-A27B-C109D6CF75F8}" type="slidenum">
              <a:rPr lang="en-US"/>
              <a:pPr>
                <a:defRPr/>
              </a:pPr>
              <a:t>70</a:t>
            </a:fld>
            <a:endParaRPr lang="en-US"/>
          </a:p>
        </p:txBody>
      </p:sp>
      <p:pic>
        <p:nvPicPr>
          <p:cNvPr id="86032" name="Picture 7" descr="8:07 64-66.png"/>
          <p:cNvPicPr>
            <a:picLocks noChangeAspect="1"/>
          </p:cNvPicPr>
          <p:nvPr/>
        </p:nvPicPr>
        <p:blipFill>
          <a:blip r:embed="rId2"/>
          <a:srcRect/>
          <a:stretch>
            <a:fillRect/>
          </a:stretch>
        </p:blipFill>
        <p:spPr bwMode="auto">
          <a:xfrm>
            <a:off x="1352550" y="685800"/>
            <a:ext cx="64389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extBox 4"/>
          <p:cNvSpPr txBox="1">
            <a:spLocks noChangeArrowheads="1"/>
          </p:cNvSpPr>
          <p:nvPr/>
        </p:nvSpPr>
        <p:spPr bwMode="auto">
          <a:xfrm>
            <a:off x="685800" y="3925888"/>
            <a:ext cx="7848600" cy="646112"/>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Which of the following is the correct IUPAC name for the known reactant?</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Ethanal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Propanoic acid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Ethanoic acid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Propyl ethanoate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054" name="TextBox 10"/>
          <p:cNvSpPr txBox="1">
            <a:spLocks noChangeArrowheads="1"/>
          </p:cNvSpPr>
          <p:nvPr/>
        </p:nvSpPr>
        <p:spPr bwMode="auto">
          <a:xfrm>
            <a:off x="685800" y="31242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The incomplete equation above represents an esterification reaction.  The alcohol reactant is represented by X.</a:t>
            </a:r>
          </a:p>
        </p:txBody>
      </p:sp>
      <p:sp>
        <p:nvSpPr>
          <p:cNvPr id="12" name="Slide Number Placeholder 11"/>
          <p:cNvSpPr>
            <a:spLocks noGrp="1"/>
          </p:cNvSpPr>
          <p:nvPr>
            <p:ph type="sldNum" sz="quarter" idx="12"/>
          </p:nvPr>
        </p:nvSpPr>
        <p:spPr/>
        <p:txBody>
          <a:bodyPr/>
          <a:lstStyle/>
          <a:p>
            <a:pPr>
              <a:defRPr/>
            </a:pPr>
            <a:fld id="{6749FE4B-5768-0340-8F63-FE10151D195C}" type="slidenum">
              <a:rPr lang="en-US"/>
              <a:pPr>
                <a:defRPr/>
              </a:pPr>
              <a:t>71</a:t>
            </a:fld>
            <a:endParaRPr lang="en-US"/>
          </a:p>
        </p:txBody>
      </p:sp>
      <p:pic>
        <p:nvPicPr>
          <p:cNvPr id="87056" name="Picture 7" descr="8:07 64-66.png"/>
          <p:cNvPicPr>
            <a:picLocks noChangeAspect="1"/>
          </p:cNvPicPr>
          <p:nvPr/>
        </p:nvPicPr>
        <p:blipFill>
          <a:blip r:embed="rId2"/>
          <a:srcRect/>
          <a:stretch>
            <a:fillRect/>
          </a:stretch>
        </p:blipFill>
        <p:spPr bwMode="auto">
          <a:xfrm>
            <a:off x="1352550" y="685800"/>
            <a:ext cx="6438900" cy="1168400"/>
          </a:xfrm>
          <a:prstGeom prst="rect">
            <a:avLst/>
          </a:prstGeom>
          <a:noFill/>
          <a:ln w="9525">
            <a:noFill/>
            <a:miter lim="800000"/>
            <a:headEnd/>
            <a:tailEnd/>
          </a:ln>
        </p:spPr>
      </p:pic>
      <p:sp>
        <p:nvSpPr>
          <p:cNvPr id="87057" name="TextBox 6"/>
          <p:cNvSpPr txBox="1">
            <a:spLocks noChangeArrowheads="1"/>
          </p:cNvSpPr>
          <p:nvPr/>
        </p:nvSpPr>
        <p:spPr bwMode="auto">
          <a:xfrm>
            <a:off x="3124200" y="58785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4864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542AC59-4113-8E42-9051-9534B5AE98FB}" type="slidenum">
              <a:rPr lang="en-US"/>
              <a:pPr>
                <a:defRPr/>
              </a:pPr>
              <a:t>72</a:t>
            </a:fld>
            <a:endParaRPr lang="en-US"/>
          </a:p>
        </p:txBody>
      </p:sp>
      <p:pic>
        <p:nvPicPr>
          <p:cNvPr id="88078" name="Picture 9" descr="8:07 73-75.png"/>
          <p:cNvPicPr>
            <a:picLocks noChangeAspect="1"/>
          </p:cNvPicPr>
          <p:nvPr/>
        </p:nvPicPr>
        <p:blipFill>
          <a:blip r:embed="rId2"/>
          <a:srcRect/>
          <a:stretch>
            <a:fillRect/>
          </a:stretch>
        </p:blipFill>
        <p:spPr bwMode="auto">
          <a:xfrm>
            <a:off x="0" y="0"/>
            <a:ext cx="5672138" cy="5334000"/>
          </a:xfrm>
          <a:prstGeom prst="rect">
            <a:avLst/>
          </a:prstGeom>
          <a:noFill/>
          <a:ln w="9525">
            <a:noFill/>
            <a:miter lim="800000"/>
            <a:headEnd/>
            <a:tailEnd/>
          </a:ln>
        </p:spPr>
      </p:pic>
      <p:sp>
        <p:nvSpPr>
          <p:cNvPr id="88079" name="TextBox 12"/>
          <p:cNvSpPr txBox="1">
            <a:spLocks noChangeArrowheads="1"/>
          </p:cNvSpPr>
          <p:nvPr/>
        </p:nvSpPr>
        <p:spPr bwMode="auto">
          <a:xfrm>
            <a:off x="5867400" y="3276600"/>
            <a:ext cx="29718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How many significant figures are recorded in the calculated mass of CuSO</a:t>
            </a:r>
            <a:r>
              <a:rPr lang="en-US" baseline="-25000">
                <a:latin typeface="Calibri" pitchFamily="-111" charset="0"/>
              </a:rPr>
              <a:t>4</a:t>
            </a:r>
            <a:r>
              <a:rPr lang="en-US">
                <a:latin typeface="Calibri" pitchFamily="-111" charset="0"/>
              </a:rPr>
              <a:t>•5H</a:t>
            </a:r>
            <a:r>
              <a:rPr lang="en-US" baseline="-25000">
                <a:latin typeface="Calibri" pitchFamily="-111" charset="0"/>
              </a:rPr>
              <a:t>2</a:t>
            </a:r>
            <a:r>
              <a:rPr lang="en-US">
                <a:latin typeface="Calibri" pitchFamily="-111" charset="0"/>
              </a:rPr>
              <a:t>O(s)?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4864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A614CC1-E37D-C94E-988C-B460B3486F65}" type="slidenum">
              <a:rPr lang="en-US"/>
              <a:pPr>
                <a:defRPr/>
              </a:pPr>
              <a:t>73</a:t>
            </a:fld>
            <a:endParaRPr lang="en-US"/>
          </a:p>
        </p:txBody>
      </p:sp>
      <p:pic>
        <p:nvPicPr>
          <p:cNvPr id="89102" name="Picture 9" descr="8:07 73-75.png"/>
          <p:cNvPicPr>
            <a:picLocks noChangeAspect="1"/>
          </p:cNvPicPr>
          <p:nvPr/>
        </p:nvPicPr>
        <p:blipFill>
          <a:blip r:embed="rId2"/>
          <a:srcRect/>
          <a:stretch>
            <a:fillRect/>
          </a:stretch>
        </p:blipFill>
        <p:spPr bwMode="auto">
          <a:xfrm>
            <a:off x="0" y="0"/>
            <a:ext cx="5672138" cy="5334000"/>
          </a:xfrm>
          <a:prstGeom prst="rect">
            <a:avLst/>
          </a:prstGeom>
          <a:noFill/>
          <a:ln w="9525">
            <a:noFill/>
            <a:miter lim="800000"/>
            <a:headEnd/>
            <a:tailEnd/>
          </a:ln>
        </p:spPr>
      </p:pic>
      <p:sp>
        <p:nvSpPr>
          <p:cNvPr id="89103" name="TextBox 12"/>
          <p:cNvSpPr txBox="1">
            <a:spLocks noChangeArrowheads="1"/>
          </p:cNvSpPr>
          <p:nvPr/>
        </p:nvSpPr>
        <p:spPr bwMode="auto">
          <a:xfrm>
            <a:off x="5867400" y="3276600"/>
            <a:ext cx="29718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How many significant figures are recorded in the calculated mass of CuSO</a:t>
            </a:r>
            <a:r>
              <a:rPr lang="en-US" baseline="-25000">
                <a:latin typeface="Calibri" pitchFamily="-111" charset="0"/>
              </a:rPr>
              <a:t>4</a:t>
            </a:r>
            <a:r>
              <a:rPr lang="en-US">
                <a:latin typeface="Calibri" pitchFamily="-111" charset="0"/>
              </a:rPr>
              <a:t>•5H</a:t>
            </a:r>
            <a:r>
              <a:rPr lang="en-US" baseline="-25000">
                <a:latin typeface="Calibri" pitchFamily="-111" charset="0"/>
              </a:rPr>
              <a:t>2</a:t>
            </a:r>
            <a:r>
              <a:rPr lang="en-US">
                <a:latin typeface="Calibri" pitchFamily="-111" charset="0"/>
              </a:rPr>
              <a:t>O(s)?</a:t>
            </a:r>
          </a:p>
        </p:txBody>
      </p:sp>
      <p:sp>
        <p:nvSpPr>
          <p:cNvPr id="89104" name="TextBox 6"/>
          <p:cNvSpPr txBox="1">
            <a:spLocks noChangeArrowheads="1"/>
          </p:cNvSpPr>
          <p:nvPr/>
        </p:nvSpPr>
        <p:spPr bwMode="auto">
          <a:xfrm>
            <a:off x="6769100" y="55626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4864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(1.37 – 0.76)/2.13 x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(0.76) x 21.3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(0.76)/2.13 x 100</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(1.37)/2.13 x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E292AC8-145C-004C-B960-CB1A94DC9740}" type="slidenum">
              <a:rPr lang="en-US"/>
              <a:pPr>
                <a:defRPr/>
              </a:pPr>
              <a:t>74</a:t>
            </a:fld>
            <a:endParaRPr lang="en-US"/>
          </a:p>
        </p:txBody>
      </p:sp>
      <p:pic>
        <p:nvPicPr>
          <p:cNvPr id="90126" name="Picture 9" descr="8:07 73-75.png"/>
          <p:cNvPicPr>
            <a:picLocks noChangeAspect="1"/>
          </p:cNvPicPr>
          <p:nvPr/>
        </p:nvPicPr>
        <p:blipFill>
          <a:blip r:embed="rId2"/>
          <a:srcRect/>
          <a:stretch>
            <a:fillRect/>
          </a:stretch>
        </p:blipFill>
        <p:spPr bwMode="auto">
          <a:xfrm>
            <a:off x="0" y="0"/>
            <a:ext cx="5672138" cy="5334000"/>
          </a:xfrm>
          <a:prstGeom prst="rect">
            <a:avLst/>
          </a:prstGeom>
          <a:noFill/>
          <a:ln w="9525">
            <a:noFill/>
            <a:miter lim="800000"/>
            <a:headEnd/>
            <a:tailEnd/>
          </a:ln>
        </p:spPr>
      </p:pic>
      <p:sp>
        <p:nvSpPr>
          <p:cNvPr id="90127" name="TextBox 12"/>
          <p:cNvSpPr txBox="1">
            <a:spLocks noChangeArrowheads="1"/>
          </p:cNvSpPr>
          <p:nvPr/>
        </p:nvSpPr>
        <p:spPr bwMode="auto">
          <a:xfrm>
            <a:off x="5867400" y="3276600"/>
            <a:ext cx="2971800" cy="1200150"/>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Which of the following is the correct numerical setup for calculating the % composition of water in the hydrate?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4864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(1.37 – 0.76)/2.13 x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(0.76) x 21.3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(0.76)/2.13 x 100</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(1.37)/2.13 x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C3886B2-CAA0-D04D-836C-4D2FC8945DCD}" type="slidenum">
              <a:rPr lang="en-US"/>
              <a:pPr>
                <a:defRPr/>
              </a:pPr>
              <a:t>75</a:t>
            </a:fld>
            <a:endParaRPr lang="en-US"/>
          </a:p>
        </p:txBody>
      </p:sp>
      <p:pic>
        <p:nvPicPr>
          <p:cNvPr id="91150" name="Picture 9" descr="8:07 73-75.png"/>
          <p:cNvPicPr>
            <a:picLocks noChangeAspect="1"/>
          </p:cNvPicPr>
          <p:nvPr/>
        </p:nvPicPr>
        <p:blipFill>
          <a:blip r:embed="rId2"/>
          <a:srcRect/>
          <a:stretch>
            <a:fillRect/>
          </a:stretch>
        </p:blipFill>
        <p:spPr bwMode="auto">
          <a:xfrm>
            <a:off x="0" y="0"/>
            <a:ext cx="5672138" cy="5334000"/>
          </a:xfrm>
          <a:prstGeom prst="rect">
            <a:avLst/>
          </a:prstGeom>
          <a:noFill/>
          <a:ln w="9525">
            <a:noFill/>
            <a:miter lim="800000"/>
            <a:headEnd/>
            <a:tailEnd/>
          </a:ln>
        </p:spPr>
      </p:pic>
      <p:sp>
        <p:nvSpPr>
          <p:cNvPr id="91151" name="TextBox 12"/>
          <p:cNvSpPr txBox="1">
            <a:spLocks noChangeArrowheads="1"/>
          </p:cNvSpPr>
          <p:nvPr/>
        </p:nvSpPr>
        <p:spPr bwMode="auto">
          <a:xfrm>
            <a:off x="5867400" y="3276600"/>
            <a:ext cx="2971800" cy="1200150"/>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Which of the following is the correct numerical setup for calculating the % composition of water in the hydrate?</a:t>
            </a:r>
          </a:p>
        </p:txBody>
      </p:sp>
      <p:sp>
        <p:nvSpPr>
          <p:cNvPr id="91152" name="TextBox 6"/>
          <p:cNvSpPr txBox="1">
            <a:spLocks noChangeArrowheads="1"/>
          </p:cNvSpPr>
          <p:nvPr/>
        </p:nvSpPr>
        <p:spPr bwMode="auto">
          <a:xfrm>
            <a:off x="3200400" y="61071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4864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To make certain that sample is hot enough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To make certain that all of the SO</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has been driven off</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To make certain that all of the copper(II) sulfate has been hydrated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To make certain that all of the water has been driven 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E7B3185-D109-C543-823E-56E4FEA63855}" type="slidenum">
              <a:rPr lang="en-US"/>
              <a:pPr>
                <a:defRPr/>
              </a:pPr>
              <a:t>76</a:t>
            </a:fld>
            <a:endParaRPr lang="en-US"/>
          </a:p>
        </p:txBody>
      </p:sp>
      <p:pic>
        <p:nvPicPr>
          <p:cNvPr id="92174" name="Picture 9" descr="8:07 73-75.png"/>
          <p:cNvPicPr>
            <a:picLocks noChangeAspect="1"/>
          </p:cNvPicPr>
          <p:nvPr/>
        </p:nvPicPr>
        <p:blipFill>
          <a:blip r:embed="rId2"/>
          <a:srcRect/>
          <a:stretch>
            <a:fillRect/>
          </a:stretch>
        </p:blipFill>
        <p:spPr bwMode="auto">
          <a:xfrm>
            <a:off x="0" y="0"/>
            <a:ext cx="5672138" cy="5334000"/>
          </a:xfrm>
          <a:prstGeom prst="rect">
            <a:avLst/>
          </a:prstGeom>
          <a:noFill/>
          <a:ln w="9525">
            <a:noFill/>
            <a:miter lim="800000"/>
            <a:headEnd/>
            <a:tailEnd/>
          </a:ln>
        </p:spPr>
      </p:pic>
      <p:sp>
        <p:nvSpPr>
          <p:cNvPr id="92175" name="TextBox 12"/>
          <p:cNvSpPr txBox="1">
            <a:spLocks noChangeArrowheads="1"/>
          </p:cNvSpPr>
          <p:nvPr/>
        </p:nvSpPr>
        <p:spPr bwMode="auto">
          <a:xfrm>
            <a:off x="5867400" y="3276600"/>
            <a:ext cx="29718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Why must the crucible be heated until a constant mass is reached?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4864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To make certain that sample is hot enough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To make certain that all of the SO</a:t>
                      </a:r>
                      <a:r>
                        <a:rPr kumimoji="0" lang="en-US" sz="1800" b="0" i="0" u="none" strike="noStrike" cap="none" normalizeH="0" baseline="-25000" smtClean="0">
                          <a:ln>
                            <a:noFill/>
                          </a:ln>
                          <a:solidFill>
                            <a:schemeClr val="tx1"/>
                          </a:solidFill>
                          <a:effectLst/>
                          <a:latin typeface="Calibri" pitchFamily="-111" charset="0"/>
                          <a:ea typeface="ＭＳ Ｐゴシック" pitchFamily="-111" charset="-128"/>
                          <a:cs typeface="ＭＳ Ｐゴシック" pitchFamily="-111" charset="-128"/>
                        </a:rPr>
                        <a:t>2</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has been driven off</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To make certain that all of the copper(II) sulfate has been hydrated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To make certain that all of the water has been driven 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93B1AA1B-2A21-A445-8A2F-7B45D9681539}" type="slidenum">
              <a:rPr lang="en-US"/>
              <a:pPr>
                <a:defRPr/>
              </a:pPr>
              <a:t>77</a:t>
            </a:fld>
            <a:endParaRPr lang="en-US"/>
          </a:p>
        </p:txBody>
      </p:sp>
      <p:pic>
        <p:nvPicPr>
          <p:cNvPr id="93198" name="Picture 9" descr="8:07 73-75.png"/>
          <p:cNvPicPr>
            <a:picLocks noChangeAspect="1"/>
          </p:cNvPicPr>
          <p:nvPr/>
        </p:nvPicPr>
        <p:blipFill>
          <a:blip r:embed="rId2"/>
          <a:srcRect/>
          <a:stretch>
            <a:fillRect/>
          </a:stretch>
        </p:blipFill>
        <p:spPr bwMode="auto">
          <a:xfrm>
            <a:off x="0" y="0"/>
            <a:ext cx="5672138" cy="5334000"/>
          </a:xfrm>
          <a:prstGeom prst="rect">
            <a:avLst/>
          </a:prstGeom>
          <a:noFill/>
          <a:ln w="9525">
            <a:noFill/>
            <a:miter lim="800000"/>
            <a:headEnd/>
            <a:tailEnd/>
          </a:ln>
        </p:spPr>
      </p:pic>
      <p:sp>
        <p:nvSpPr>
          <p:cNvPr id="93199" name="TextBox 12"/>
          <p:cNvSpPr txBox="1">
            <a:spLocks noChangeArrowheads="1"/>
          </p:cNvSpPr>
          <p:nvPr/>
        </p:nvSpPr>
        <p:spPr bwMode="auto">
          <a:xfrm>
            <a:off x="5867400" y="3276600"/>
            <a:ext cx="29718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Why must the crucible be heated until a constant mass is reached?</a:t>
            </a:r>
          </a:p>
        </p:txBody>
      </p:sp>
      <p:sp>
        <p:nvSpPr>
          <p:cNvPr id="93200" name="TextBox 6"/>
          <p:cNvSpPr txBox="1">
            <a:spLocks noChangeArrowheads="1"/>
          </p:cNvSpPr>
          <p:nvPr/>
        </p:nvSpPr>
        <p:spPr bwMode="auto">
          <a:xfrm>
            <a:off x="6997700" y="63357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2578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Silver nitrate is less soluble than AgCl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Silver nitrate is more soluble than silver chloride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Silver nitrate does not take part in the electroplating</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Silver nitrate will not release Ag</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ions in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B273DCC7-DC23-D442-9775-72870045757F}" type="slidenum">
              <a:rPr lang="en-US"/>
              <a:pPr>
                <a:defRPr/>
              </a:pPr>
              <a:t>78</a:t>
            </a:fld>
            <a:endParaRPr lang="en-US"/>
          </a:p>
        </p:txBody>
      </p:sp>
      <p:sp>
        <p:nvSpPr>
          <p:cNvPr id="94222" name="TextBox 12"/>
          <p:cNvSpPr txBox="1">
            <a:spLocks noChangeArrowheads="1"/>
          </p:cNvSpPr>
          <p:nvPr/>
        </p:nvSpPr>
        <p:spPr bwMode="auto">
          <a:xfrm>
            <a:off x="762000" y="3276600"/>
            <a:ext cx="7620000" cy="17541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Electroplating is an electrolytic process used to coat metal objects with a more expensive and less reactive metal.  The diagram above shows an electroplating cell that includes a battery connected to a silver bar and a metal spoon.  The bar and spoon are submerged in AgNO</a:t>
            </a:r>
            <a:r>
              <a:rPr lang="en-US" baseline="-25000">
                <a:latin typeface="Calibri" pitchFamily="-111" charset="0"/>
              </a:rPr>
              <a:t>3</a:t>
            </a:r>
            <a:r>
              <a:rPr lang="en-US">
                <a:latin typeface="Calibri" pitchFamily="-111" charset="0"/>
              </a:rPr>
              <a:t>(aq).</a:t>
            </a:r>
          </a:p>
          <a:p>
            <a:endParaRPr lang="en-US">
              <a:latin typeface="Calibri" pitchFamily="-111" charset="0"/>
            </a:endParaRPr>
          </a:p>
          <a:p>
            <a:pPr>
              <a:buFont typeface="Arial" pitchFamily="-111" charset="0"/>
              <a:buChar char="•"/>
            </a:pPr>
            <a:r>
              <a:rPr lang="en-US">
                <a:latin typeface="Calibri" pitchFamily="-111" charset="0"/>
              </a:rPr>
              <a:t> Why is AgNO</a:t>
            </a:r>
            <a:r>
              <a:rPr lang="en-US" baseline="-25000">
                <a:latin typeface="Calibri" pitchFamily="-111" charset="0"/>
              </a:rPr>
              <a:t>3(aq)</a:t>
            </a:r>
            <a:r>
              <a:rPr lang="en-US">
                <a:latin typeface="Calibri" pitchFamily="-111" charset="0"/>
              </a:rPr>
              <a:t> a better choice than AgCl</a:t>
            </a:r>
            <a:r>
              <a:rPr lang="en-US" baseline="-25000">
                <a:latin typeface="Calibri" pitchFamily="-111" charset="0"/>
              </a:rPr>
              <a:t>(aq)</a:t>
            </a:r>
            <a:r>
              <a:rPr lang="en-US">
                <a:latin typeface="Calibri" pitchFamily="-111" charset="0"/>
              </a:rPr>
              <a:t> in this process?</a:t>
            </a:r>
          </a:p>
        </p:txBody>
      </p:sp>
      <p:pic>
        <p:nvPicPr>
          <p:cNvPr id="94223" name="Picture 7" descr="8:07 83-84.png"/>
          <p:cNvPicPr>
            <a:picLocks noChangeAspect="1"/>
          </p:cNvPicPr>
          <p:nvPr/>
        </p:nvPicPr>
        <p:blipFill>
          <a:blip r:embed="rId2"/>
          <a:srcRect/>
          <a:stretch>
            <a:fillRect/>
          </a:stretch>
        </p:blipFill>
        <p:spPr bwMode="auto">
          <a:xfrm>
            <a:off x="3375025" y="152400"/>
            <a:ext cx="2568575" cy="289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2578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Silver nitrate is less soluble than AgCl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Silver nitrate is more soluble than silver chloride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Silver nitrate does not take part in the electroplating</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Silver nitrate will not release Ag</a:t>
                      </a:r>
                      <a:r>
                        <a:rPr kumimoji="0" lang="en-US" sz="1800" b="0" i="0" u="none" strike="noStrike" cap="none" normalizeH="0" baseline="30000" smtClean="0">
                          <a:ln>
                            <a:noFill/>
                          </a:ln>
                          <a:solidFill>
                            <a:schemeClr val="tx1"/>
                          </a:solidFill>
                          <a:effectLst/>
                          <a:latin typeface="Calibri" pitchFamily="-111" charset="0"/>
                          <a:ea typeface="ＭＳ Ｐゴシック" pitchFamily="-111" charset="-128"/>
                          <a:cs typeface="ＭＳ Ｐゴシック" pitchFamily="-111" charset="-128"/>
                        </a:rPr>
                        <a:t>+</a:t>
                      </a: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 ions in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0DFF0C2-37F3-F847-8910-7AF9C557729E}" type="slidenum">
              <a:rPr lang="en-US"/>
              <a:pPr>
                <a:defRPr/>
              </a:pPr>
              <a:t>79</a:t>
            </a:fld>
            <a:endParaRPr lang="en-US"/>
          </a:p>
        </p:txBody>
      </p:sp>
      <p:sp>
        <p:nvSpPr>
          <p:cNvPr id="95246" name="TextBox 12"/>
          <p:cNvSpPr txBox="1">
            <a:spLocks noChangeArrowheads="1"/>
          </p:cNvSpPr>
          <p:nvPr/>
        </p:nvSpPr>
        <p:spPr bwMode="auto">
          <a:xfrm>
            <a:off x="762000" y="3276600"/>
            <a:ext cx="7620000" cy="1754188"/>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Electroplating is an electrolytic process used to coat metal objects with a more expensive and less reactive metal.  The diagram above shows an electroplating cell that includes a battery connected to a silver bar and a metal spoon.  The bar and spoon are submerged in AgNO</a:t>
            </a:r>
            <a:r>
              <a:rPr lang="en-US" baseline="-25000">
                <a:latin typeface="Calibri" pitchFamily="-111" charset="0"/>
              </a:rPr>
              <a:t>3</a:t>
            </a:r>
            <a:r>
              <a:rPr lang="en-US">
                <a:latin typeface="Calibri" pitchFamily="-111" charset="0"/>
              </a:rPr>
              <a:t>(aq).</a:t>
            </a:r>
          </a:p>
          <a:p>
            <a:endParaRPr lang="en-US">
              <a:latin typeface="Calibri" pitchFamily="-111" charset="0"/>
            </a:endParaRPr>
          </a:p>
          <a:p>
            <a:pPr>
              <a:buFont typeface="Arial" pitchFamily="-111" charset="0"/>
              <a:buChar char="•"/>
            </a:pPr>
            <a:r>
              <a:rPr lang="en-US">
                <a:latin typeface="Calibri" pitchFamily="-111" charset="0"/>
              </a:rPr>
              <a:t> Why is AgNO</a:t>
            </a:r>
            <a:r>
              <a:rPr lang="en-US" baseline="-25000">
                <a:latin typeface="Calibri" pitchFamily="-111" charset="0"/>
              </a:rPr>
              <a:t>3(aq)</a:t>
            </a:r>
            <a:r>
              <a:rPr lang="en-US">
                <a:latin typeface="Calibri" pitchFamily="-111" charset="0"/>
              </a:rPr>
              <a:t> a better choice than AgCl</a:t>
            </a:r>
            <a:r>
              <a:rPr lang="en-US" baseline="-25000">
                <a:latin typeface="Calibri" pitchFamily="-111" charset="0"/>
              </a:rPr>
              <a:t>(aq)</a:t>
            </a:r>
            <a:r>
              <a:rPr lang="en-US">
                <a:latin typeface="Calibri" pitchFamily="-111" charset="0"/>
              </a:rPr>
              <a:t> in this process?</a:t>
            </a:r>
          </a:p>
        </p:txBody>
      </p:sp>
      <p:pic>
        <p:nvPicPr>
          <p:cNvPr id="95247" name="Picture 7" descr="8:07 83-84.png"/>
          <p:cNvPicPr>
            <a:picLocks noChangeAspect="1"/>
          </p:cNvPicPr>
          <p:nvPr/>
        </p:nvPicPr>
        <p:blipFill>
          <a:blip r:embed="rId2"/>
          <a:srcRect/>
          <a:stretch>
            <a:fillRect/>
          </a:stretch>
        </p:blipFill>
        <p:spPr bwMode="auto">
          <a:xfrm>
            <a:off x="3375025" y="152400"/>
            <a:ext cx="2568575" cy="2892425"/>
          </a:xfrm>
          <a:prstGeom prst="rect">
            <a:avLst/>
          </a:prstGeom>
          <a:noFill/>
          <a:ln w="9525">
            <a:noFill/>
            <a:miter lim="800000"/>
            <a:headEnd/>
            <a:tailEnd/>
          </a:ln>
        </p:spPr>
      </p:pic>
      <p:sp>
        <p:nvSpPr>
          <p:cNvPr id="95248" name="TextBox 6"/>
          <p:cNvSpPr txBox="1">
            <a:spLocks noChangeArrowheads="1"/>
          </p:cNvSpPr>
          <p:nvPr/>
        </p:nvSpPr>
        <p:spPr bwMode="auto">
          <a:xfrm>
            <a:off x="6997700" y="54864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melting point of the sample and the total time required to completely melt the sample after it has reached its melting point?</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50°C and 3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50 °C and 4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110°C and 5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110°C and 14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542" name="Content Placeholder 8" descr="1:09 42.png"/>
          <p:cNvPicPr>
            <a:picLocks noGrp="1" noChangeAspect="1"/>
          </p:cNvPicPr>
          <p:nvPr>
            <p:ph idx="1"/>
          </p:nvPr>
        </p:nvPicPr>
        <p:blipFill>
          <a:blip r:embed="rId2"/>
          <a:srcRect l="-14430" r="-14430"/>
          <a:stretch>
            <a:fillRect/>
          </a:stretch>
        </p:blipFill>
        <p:spPr>
          <a:xfrm>
            <a:off x="1635125" y="76200"/>
            <a:ext cx="5680075" cy="3124200"/>
          </a:xfrm>
        </p:spPr>
      </p:pic>
      <p:sp>
        <p:nvSpPr>
          <p:cNvPr id="22543" name="TextBox 10"/>
          <p:cNvSpPr txBox="1">
            <a:spLocks noChangeArrowheads="1"/>
          </p:cNvSpPr>
          <p:nvPr/>
        </p:nvSpPr>
        <p:spPr bwMode="auto">
          <a:xfrm>
            <a:off x="685800" y="32766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Starting as a solid, a sample of a substance is heated at a constant rate.  The graph above shows the changes in temperature of this sample.</a:t>
            </a:r>
          </a:p>
        </p:txBody>
      </p:sp>
      <p:sp>
        <p:nvSpPr>
          <p:cNvPr id="7" name="Slide Number Placeholder 6"/>
          <p:cNvSpPr>
            <a:spLocks noGrp="1"/>
          </p:cNvSpPr>
          <p:nvPr>
            <p:ph type="sldNum" sz="quarter" idx="12"/>
          </p:nvPr>
        </p:nvSpPr>
        <p:spPr/>
        <p:txBody>
          <a:bodyPr/>
          <a:lstStyle/>
          <a:p>
            <a:pPr>
              <a:defRPr/>
            </a:pPr>
            <a:fld id="{8B33C088-EF4F-1A44-B8DD-329774DEBEAD}" type="slidenum">
              <a:rPr lang="en-US"/>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gram-formula 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molecular formula</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Percent composition by mass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Physical properties at STP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896CCE5-E9F4-6F46-B061-B5AD05B4F1FE}" type="slidenum">
              <a:rPr lang="en-US"/>
              <a:pPr>
                <a:defRPr/>
              </a:pPr>
              <a:t>80</a:t>
            </a:fld>
            <a:endParaRPr lang="en-US"/>
          </a:p>
        </p:txBody>
      </p:sp>
      <p:sp>
        <p:nvSpPr>
          <p:cNvPr id="96270" name="TextBox 12"/>
          <p:cNvSpPr txBox="1">
            <a:spLocks noChangeArrowheads="1"/>
          </p:cNvSpPr>
          <p:nvPr/>
        </p:nvSpPr>
        <p:spPr bwMode="auto">
          <a:xfrm>
            <a:off x="762000" y="3276600"/>
            <a:ext cx="76200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Given the formulas of two organic compounds:</a:t>
            </a:r>
          </a:p>
          <a:p>
            <a:endParaRPr lang="en-US">
              <a:latin typeface="Calibri" pitchFamily="-111" charset="0"/>
            </a:endParaRPr>
          </a:p>
          <a:p>
            <a:pPr>
              <a:buFont typeface="Arial" pitchFamily="-111" charset="0"/>
              <a:buChar char="•"/>
            </a:pPr>
            <a:r>
              <a:rPr lang="en-US">
                <a:latin typeface="Calibri" pitchFamily="-111" charset="0"/>
              </a:rPr>
              <a:t> These compounds differ in</a:t>
            </a:r>
          </a:p>
        </p:txBody>
      </p:sp>
      <p:pic>
        <p:nvPicPr>
          <p:cNvPr id="96271" name="Picture 8" descr="6:07 20.png"/>
          <p:cNvPicPr>
            <a:picLocks noChangeAspect="1"/>
          </p:cNvPicPr>
          <p:nvPr/>
        </p:nvPicPr>
        <p:blipFill>
          <a:blip r:embed="rId2"/>
          <a:srcRect/>
          <a:stretch>
            <a:fillRect/>
          </a:stretch>
        </p:blipFill>
        <p:spPr bwMode="auto">
          <a:xfrm>
            <a:off x="3251200" y="152400"/>
            <a:ext cx="2641600"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gram-formula 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molecular formula</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Percent composition by mass</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Physical properties at STP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B6D8BA38-50B0-8C46-B0BC-CEF93406E5E0}" type="slidenum">
              <a:rPr lang="en-US"/>
              <a:pPr>
                <a:defRPr/>
              </a:pPr>
              <a:t>81</a:t>
            </a:fld>
            <a:endParaRPr lang="en-US"/>
          </a:p>
        </p:txBody>
      </p:sp>
      <p:sp>
        <p:nvSpPr>
          <p:cNvPr id="97294" name="TextBox 12"/>
          <p:cNvSpPr txBox="1">
            <a:spLocks noChangeArrowheads="1"/>
          </p:cNvSpPr>
          <p:nvPr/>
        </p:nvSpPr>
        <p:spPr bwMode="auto">
          <a:xfrm>
            <a:off x="762000" y="3276600"/>
            <a:ext cx="76200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Given the formulas of two organic compounds:</a:t>
            </a:r>
          </a:p>
          <a:p>
            <a:endParaRPr lang="en-US">
              <a:latin typeface="Calibri" pitchFamily="-111" charset="0"/>
            </a:endParaRPr>
          </a:p>
          <a:p>
            <a:pPr>
              <a:buFont typeface="Arial" pitchFamily="-111" charset="0"/>
              <a:buChar char="•"/>
            </a:pPr>
            <a:r>
              <a:rPr lang="en-US">
                <a:latin typeface="Calibri" pitchFamily="-111" charset="0"/>
              </a:rPr>
              <a:t> These compounds differ in</a:t>
            </a:r>
          </a:p>
        </p:txBody>
      </p:sp>
      <p:sp>
        <p:nvSpPr>
          <p:cNvPr id="97295" name="TextBox 6"/>
          <p:cNvSpPr txBox="1">
            <a:spLocks noChangeArrowheads="1"/>
          </p:cNvSpPr>
          <p:nvPr/>
        </p:nvSpPr>
        <p:spPr bwMode="auto">
          <a:xfrm>
            <a:off x="7454900" y="58674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97296" name="Picture 8" descr="6:07 20.png"/>
          <p:cNvPicPr>
            <a:picLocks noChangeAspect="1"/>
          </p:cNvPicPr>
          <p:nvPr/>
        </p:nvPicPr>
        <p:blipFill>
          <a:blip r:embed="rId2"/>
          <a:srcRect/>
          <a:stretch>
            <a:fillRect/>
          </a:stretch>
        </p:blipFill>
        <p:spPr bwMode="auto">
          <a:xfrm>
            <a:off x="3251200" y="152400"/>
            <a:ext cx="2641600"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4DA417D-05A7-6B4A-9DAA-309819DC7713}" type="slidenum">
              <a:rPr lang="en-US"/>
              <a:pPr>
                <a:defRPr/>
              </a:pPr>
              <a:t>82</a:t>
            </a:fld>
            <a:endParaRPr lang="en-US"/>
          </a:p>
        </p:txBody>
      </p:sp>
      <p:sp>
        <p:nvSpPr>
          <p:cNvPr id="98318" name="TextBox 12"/>
          <p:cNvSpPr txBox="1">
            <a:spLocks noChangeArrowheads="1"/>
          </p:cNvSpPr>
          <p:nvPr/>
        </p:nvSpPr>
        <p:spPr bwMode="auto">
          <a:xfrm>
            <a:off x="762000" y="3276600"/>
            <a:ext cx="76200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Given the nuclear reactions above:</a:t>
            </a:r>
          </a:p>
          <a:p>
            <a:endParaRPr lang="en-US">
              <a:latin typeface="Calibri" pitchFamily="-111" charset="0"/>
            </a:endParaRPr>
          </a:p>
          <a:p>
            <a:pPr>
              <a:buFont typeface="Arial" pitchFamily="-111" charset="0"/>
              <a:buChar char="•"/>
            </a:pPr>
            <a:r>
              <a:rPr lang="en-US">
                <a:latin typeface="Calibri" pitchFamily="-111" charset="0"/>
              </a:rPr>
              <a:t> Which balanced equation represents nuclear fusion?</a:t>
            </a:r>
          </a:p>
        </p:txBody>
      </p:sp>
      <p:pic>
        <p:nvPicPr>
          <p:cNvPr id="98319" name="Picture 7" descr="6:07 29.png"/>
          <p:cNvPicPr>
            <a:picLocks noChangeAspect="1"/>
          </p:cNvPicPr>
          <p:nvPr/>
        </p:nvPicPr>
        <p:blipFill>
          <a:blip r:embed="rId2"/>
          <a:srcRect/>
          <a:stretch>
            <a:fillRect/>
          </a:stretch>
        </p:blipFill>
        <p:spPr bwMode="auto">
          <a:xfrm>
            <a:off x="2133600" y="533400"/>
            <a:ext cx="4916488"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1112B543-F80A-5B4E-BB12-72DAA5C24175}" type="slidenum">
              <a:rPr lang="en-US"/>
              <a:pPr>
                <a:defRPr/>
              </a:pPr>
              <a:t>83</a:t>
            </a:fld>
            <a:endParaRPr lang="en-US"/>
          </a:p>
        </p:txBody>
      </p:sp>
      <p:sp>
        <p:nvSpPr>
          <p:cNvPr id="99342" name="TextBox 12"/>
          <p:cNvSpPr txBox="1">
            <a:spLocks noChangeArrowheads="1"/>
          </p:cNvSpPr>
          <p:nvPr/>
        </p:nvSpPr>
        <p:spPr bwMode="auto">
          <a:xfrm>
            <a:off x="762000" y="3276600"/>
            <a:ext cx="7620000" cy="923925"/>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Given the nuclear reactions above:</a:t>
            </a:r>
          </a:p>
          <a:p>
            <a:endParaRPr lang="en-US">
              <a:latin typeface="Calibri" pitchFamily="-111" charset="0"/>
            </a:endParaRPr>
          </a:p>
          <a:p>
            <a:pPr>
              <a:buFont typeface="Arial" pitchFamily="-111" charset="0"/>
              <a:buChar char="•"/>
            </a:pPr>
            <a:r>
              <a:rPr lang="en-US">
                <a:latin typeface="Calibri" pitchFamily="-111" charset="0"/>
              </a:rPr>
              <a:t> Which balanced equation represents nuclear fusion?</a:t>
            </a:r>
          </a:p>
        </p:txBody>
      </p:sp>
      <p:pic>
        <p:nvPicPr>
          <p:cNvPr id="99343" name="Picture 7" descr="6:07 29.png"/>
          <p:cNvPicPr>
            <a:picLocks noChangeAspect="1"/>
          </p:cNvPicPr>
          <p:nvPr/>
        </p:nvPicPr>
        <p:blipFill>
          <a:blip r:embed="rId2"/>
          <a:srcRect/>
          <a:stretch>
            <a:fillRect/>
          </a:stretch>
        </p:blipFill>
        <p:spPr bwMode="auto">
          <a:xfrm>
            <a:off x="2133600" y="533400"/>
            <a:ext cx="4916488" cy="2133600"/>
          </a:xfrm>
          <a:prstGeom prst="rect">
            <a:avLst/>
          </a:prstGeom>
          <a:noFill/>
          <a:ln w="9525">
            <a:noFill/>
            <a:miter lim="800000"/>
            <a:headEnd/>
            <a:tailEnd/>
          </a:ln>
        </p:spPr>
      </p:pic>
      <p:sp>
        <p:nvSpPr>
          <p:cNvPr id="99344" name="TextBox 6"/>
          <p:cNvSpPr txBox="1">
            <a:spLocks noChangeArrowheads="1"/>
          </p:cNvSpPr>
          <p:nvPr/>
        </p:nvSpPr>
        <p:spPr bwMode="auto">
          <a:xfrm>
            <a:off x="7454900" y="57261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AE22342-7E57-144E-B388-852B440BB6F5}" type="slidenum">
              <a:rPr lang="en-US"/>
              <a:pPr>
                <a:defRPr/>
              </a:pPr>
              <a:t>84</a:t>
            </a:fld>
            <a:endParaRPr lang="en-US"/>
          </a:p>
        </p:txBody>
      </p:sp>
      <p:sp>
        <p:nvSpPr>
          <p:cNvPr id="100366" name="TextBox 12"/>
          <p:cNvSpPr txBox="1">
            <a:spLocks noChangeArrowheads="1"/>
          </p:cNvSpPr>
          <p:nvPr/>
        </p:nvSpPr>
        <p:spPr bwMode="auto">
          <a:xfrm>
            <a:off x="762000" y="3276600"/>
            <a:ext cx="76200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Which grouping of circles, when considered in order from the top to the bottom, best represents the relative size of atoms of Li, Na, K, and Rb, respectively?</a:t>
            </a:r>
          </a:p>
        </p:txBody>
      </p:sp>
      <p:pic>
        <p:nvPicPr>
          <p:cNvPr id="100367" name="Picture 8" descr="6:07 32.png"/>
          <p:cNvPicPr>
            <a:picLocks noChangeAspect="1"/>
          </p:cNvPicPr>
          <p:nvPr/>
        </p:nvPicPr>
        <p:blipFill>
          <a:blip r:embed="rId2"/>
          <a:srcRect/>
          <a:stretch>
            <a:fillRect/>
          </a:stretch>
        </p:blipFill>
        <p:spPr bwMode="auto">
          <a:xfrm>
            <a:off x="2876550" y="431800"/>
            <a:ext cx="3390900"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3EBB58F-5832-AD40-9A2B-F4E5A0972A3C}" type="slidenum">
              <a:rPr lang="en-US"/>
              <a:pPr>
                <a:defRPr/>
              </a:pPr>
              <a:t>85</a:t>
            </a:fld>
            <a:endParaRPr lang="en-US"/>
          </a:p>
        </p:txBody>
      </p:sp>
      <p:sp>
        <p:nvSpPr>
          <p:cNvPr id="101390" name="TextBox 12"/>
          <p:cNvSpPr txBox="1">
            <a:spLocks noChangeArrowheads="1"/>
          </p:cNvSpPr>
          <p:nvPr/>
        </p:nvSpPr>
        <p:spPr bwMode="auto">
          <a:xfrm>
            <a:off x="762000" y="3276600"/>
            <a:ext cx="7620000" cy="9239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Which grouping of circles, when considered in order from the top to the bottom, best represents the relative size of atoms of Li, Na, K, and Rb, respectively?</a:t>
            </a:r>
          </a:p>
        </p:txBody>
      </p:sp>
      <p:sp>
        <p:nvSpPr>
          <p:cNvPr id="101391" name="TextBox 6"/>
          <p:cNvSpPr txBox="1">
            <a:spLocks noChangeArrowheads="1"/>
          </p:cNvSpPr>
          <p:nvPr/>
        </p:nvSpPr>
        <p:spPr bwMode="auto">
          <a:xfrm>
            <a:off x="29718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101392" name="Picture 8" descr="6:07 32.png"/>
          <p:cNvPicPr>
            <a:picLocks noChangeAspect="1"/>
          </p:cNvPicPr>
          <p:nvPr/>
        </p:nvPicPr>
        <p:blipFill>
          <a:blip r:embed="rId2"/>
          <a:srcRect/>
          <a:stretch>
            <a:fillRect/>
          </a:stretch>
        </p:blipFill>
        <p:spPr bwMode="auto">
          <a:xfrm>
            <a:off x="2876550" y="431800"/>
            <a:ext cx="3390900"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448F8394-C499-3249-A833-5B93FD613487}" type="slidenum">
              <a:rPr lang="en-US"/>
              <a:pPr>
                <a:defRPr/>
              </a:pPr>
              <a:t>86</a:t>
            </a:fld>
            <a:endParaRPr lang="en-US"/>
          </a:p>
        </p:txBody>
      </p:sp>
      <p:sp>
        <p:nvSpPr>
          <p:cNvPr id="102414" name="TextBox 12"/>
          <p:cNvSpPr txBox="1">
            <a:spLocks noChangeArrowheads="1"/>
          </p:cNvSpPr>
          <p:nvPr/>
        </p:nvSpPr>
        <p:spPr bwMode="auto">
          <a:xfrm>
            <a:off x="762000" y="3952875"/>
            <a:ext cx="76200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Which particle diagram represents a sample of one compound, only?</a:t>
            </a:r>
          </a:p>
        </p:txBody>
      </p:sp>
      <p:pic>
        <p:nvPicPr>
          <p:cNvPr id="102415" name="Picture 7" descr="6:07 39.png"/>
          <p:cNvPicPr>
            <a:picLocks noChangeAspect="1"/>
          </p:cNvPicPr>
          <p:nvPr/>
        </p:nvPicPr>
        <p:blipFill>
          <a:blip r:embed="rId2"/>
          <a:srcRect/>
          <a:stretch>
            <a:fillRect/>
          </a:stretch>
        </p:blipFill>
        <p:spPr bwMode="auto">
          <a:xfrm>
            <a:off x="3321050" y="76200"/>
            <a:ext cx="2851150"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2E191C5-3F76-5140-BB42-51052F4A491A}" type="slidenum">
              <a:rPr lang="en-US"/>
              <a:pPr>
                <a:defRPr/>
              </a:pPr>
              <a:t>87</a:t>
            </a:fld>
            <a:endParaRPr lang="en-US"/>
          </a:p>
        </p:txBody>
      </p:sp>
      <p:sp>
        <p:nvSpPr>
          <p:cNvPr id="103438" name="TextBox 12"/>
          <p:cNvSpPr txBox="1">
            <a:spLocks noChangeArrowheads="1"/>
          </p:cNvSpPr>
          <p:nvPr/>
        </p:nvSpPr>
        <p:spPr bwMode="auto">
          <a:xfrm>
            <a:off x="762000" y="3952875"/>
            <a:ext cx="7620000" cy="3698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Which particle diagram represents a sample of one compound, only?</a:t>
            </a:r>
          </a:p>
        </p:txBody>
      </p:sp>
      <p:pic>
        <p:nvPicPr>
          <p:cNvPr id="103439" name="Picture 7" descr="6:07 39.png"/>
          <p:cNvPicPr>
            <a:picLocks noChangeAspect="1"/>
          </p:cNvPicPr>
          <p:nvPr/>
        </p:nvPicPr>
        <p:blipFill>
          <a:blip r:embed="rId2"/>
          <a:srcRect/>
          <a:stretch>
            <a:fillRect/>
          </a:stretch>
        </p:blipFill>
        <p:spPr bwMode="auto">
          <a:xfrm>
            <a:off x="3321050" y="76200"/>
            <a:ext cx="2851150" cy="3981450"/>
          </a:xfrm>
          <a:prstGeom prst="rect">
            <a:avLst/>
          </a:prstGeom>
          <a:noFill/>
          <a:ln w="9525">
            <a:noFill/>
            <a:miter lim="800000"/>
            <a:headEnd/>
            <a:tailEnd/>
          </a:ln>
        </p:spPr>
      </p:pic>
      <p:sp>
        <p:nvSpPr>
          <p:cNvPr id="103440" name="TextBox 6"/>
          <p:cNvSpPr txBox="1">
            <a:spLocks noChangeArrowheads="1"/>
          </p:cNvSpPr>
          <p:nvPr/>
        </p:nvSpPr>
        <p:spPr bwMode="auto">
          <a:xfrm>
            <a:off x="6692900" y="57912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5D2C98B5-DC20-D44E-9895-D6BDA02B7FF3}" type="slidenum">
              <a:rPr lang="en-US"/>
              <a:pPr>
                <a:defRPr/>
              </a:pPr>
              <a:t>88</a:t>
            </a:fld>
            <a:endParaRPr lang="en-US"/>
          </a:p>
        </p:txBody>
      </p:sp>
      <p:sp>
        <p:nvSpPr>
          <p:cNvPr id="104462" name="TextBox 12"/>
          <p:cNvSpPr txBox="1">
            <a:spLocks noChangeArrowheads="1"/>
          </p:cNvSpPr>
          <p:nvPr/>
        </p:nvSpPr>
        <p:spPr bwMode="auto">
          <a:xfrm>
            <a:off x="762000" y="3657600"/>
            <a:ext cx="76200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An atom in the ground state contains a total of 5 electrons, 5 protons, and 5 neutrons.  Which Lewis electron-dot diagram represents this atom?</a:t>
            </a:r>
          </a:p>
        </p:txBody>
      </p:sp>
      <p:pic>
        <p:nvPicPr>
          <p:cNvPr id="104463" name="Picture 8" descr="6:07 40.png"/>
          <p:cNvPicPr>
            <a:picLocks noChangeAspect="1"/>
          </p:cNvPicPr>
          <p:nvPr/>
        </p:nvPicPr>
        <p:blipFill>
          <a:blip r:embed="rId2"/>
          <a:srcRect/>
          <a:stretch>
            <a:fillRect/>
          </a:stretch>
        </p:blipFill>
        <p:spPr bwMode="auto">
          <a:xfrm>
            <a:off x="2438400" y="1295400"/>
            <a:ext cx="464661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2</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3</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D9E9CE1-03FE-AD46-87EE-D3A09B909F83}" type="slidenum">
              <a:rPr lang="en-US"/>
              <a:pPr>
                <a:defRPr/>
              </a:pPr>
              <a:t>89</a:t>
            </a:fld>
            <a:endParaRPr lang="en-US"/>
          </a:p>
        </p:txBody>
      </p:sp>
      <p:sp>
        <p:nvSpPr>
          <p:cNvPr id="105486" name="TextBox 12"/>
          <p:cNvSpPr txBox="1">
            <a:spLocks noChangeArrowheads="1"/>
          </p:cNvSpPr>
          <p:nvPr/>
        </p:nvSpPr>
        <p:spPr bwMode="auto">
          <a:xfrm>
            <a:off x="762000" y="3657600"/>
            <a:ext cx="7620000" cy="646113"/>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An atom in the ground state contains a total of 5 electrons, 5 protons, and 5 neutrons.  Which Lewis electron-dot diagram represents this atom?</a:t>
            </a:r>
          </a:p>
        </p:txBody>
      </p:sp>
      <p:pic>
        <p:nvPicPr>
          <p:cNvPr id="105487" name="Picture 8" descr="6:07 40.png"/>
          <p:cNvPicPr>
            <a:picLocks noChangeAspect="1"/>
          </p:cNvPicPr>
          <p:nvPr/>
        </p:nvPicPr>
        <p:blipFill>
          <a:blip r:embed="rId2"/>
          <a:srcRect/>
          <a:stretch>
            <a:fillRect/>
          </a:stretch>
        </p:blipFill>
        <p:spPr bwMode="auto">
          <a:xfrm>
            <a:off x="2438400" y="1295400"/>
            <a:ext cx="4646613" cy="1447800"/>
          </a:xfrm>
          <a:prstGeom prst="rect">
            <a:avLst/>
          </a:prstGeom>
          <a:noFill/>
          <a:ln w="9525">
            <a:noFill/>
            <a:miter lim="800000"/>
            <a:headEnd/>
            <a:tailEnd/>
          </a:ln>
        </p:spPr>
      </p:pic>
      <p:sp>
        <p:nvSpPr>
          <p:cNvPr id="105488" name="TextBox 6"/>
          <p:cNvSpPr txBox="1">
            <a:spLocks noChangeArrowheads="1"/>
          </p:cNvSpPr>
          <p:nvPr/>
        </p:nvSpPr>
        <p:spPr bwMode="auto">
          <a:xfrm>
            <a:off x="2895600" y="57912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685800" y="3925888"/>
            <a:ext cx="7848600" cy="922337"/>
          </a:xfrm>
          <a:prstGeom prst="rect">
            <a:avLst/>
          </a:prstGeom>
          <a:noFill/>
          <a:ln w="9525">
            <a:noFill/>
            <a:miter lim="800000"/>
            <a:headEnd/>
            <a:tailEnd/>
          </a:ln>
        </p:spPr>
        <p:txBody>
          <a:bodyPr>
            <a:prstTxWarp prst="textNoShape">
              <a:avLst/>
            </a:prstTxWarp>
            <a:spAutoFit/>
          </a:bodyPr>
          <a:lstStyle/>
          <a:p>
            <a:endParaRPr lang="en-US">
              <a:latin typeface="Calibri" pitchFamily="-111" charset="0"/>
            </a:endParaRPr>
          </a:p>
          <a:p>
            <a:pPr>
              <a:buFont typeface="Arial" pitchFamily="-111" charset="0"/>
              <a:buChar char="•"/>
            </a:pPr>
            <a:r>
              <a:rPr lang="en-US">
                <a:latin typeface="Calibri" pitchFamily="-111" charset="0"/>
              </a:rPr>
              <a:t> What is the melting point of the sample and the total time required to completely melt the sample after it has reached its melting point?</a:t>
            </a:r>
          </a:p>
        </p:txBody>
      </p:sp>
      <p:graphicFrame>
        <p:nvGraphicFramePr>
          <p:cNvPr id="6" name="Table 5"/>
          <p:cNvGraphicFramePr>
            <a:graphicFrameLocks noGrp="1"/>
          </p:cNvGraphicFramePr>
          <p:nvPr/>
        </p:nvGraphicFramePr>
        <p:xfrm>
          <a:off x="533400" y="52578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50°C and 3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50 °C and 4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110°C and 5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110°C and 14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566" name="Content Placeholder 8" descr="1:09 42.png"/>
          <p:cNvPicPr>
            <a:picLocks noGrp="1" noChangeAspect="1"/>
          </p:cNvPicPr>
          <p:nvPr>
            <p:ph idx="1"/>
          </p:nvPr>
        </p:nvPicPr>
        <p:blipFill>
          <a:blip r:embed="rId2"/>
          <a:srcRect l="-14430" r="-14430"/>
          <a:stretch>
            <a:fillRect/>
          </a:stretch>
        </p:blipFill>
        <p:spPr>
          <a:xfrm>
            <a:off x="1635125" y="76200"/>
            <a:ext cx="5680075" cy="3124200"/>
          </a:xfrm>
        </p:spPr>
      </p:pic>
      <p:sp>
        <p:nvSpPr>
          <p:cNvPr id="23567" name="TextBox 10"/>
          <p:cNvSpPr txBox="1">
            <a:spLocks noChangeArrowheads="1"/>
          </p:cNvSpPr>
          <p:nvPr/>
        </p:nvSpPr>
        <p:spPr bwMode="auto">
          <a:xfrm>
            <a:off x="685800" y="3276600"/>
            <a:ext cx="7848600" cy="64611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Starting as a solid, a sample of a substance is heated at a constant rate.  The graph above shows the changes in temperature of this sample.</a:t>
            </a:r>
          </a:p>
        </p:txBody>
      </p:sp>
      <p:sp>
        <p:nvSpPr>
          <p:cNvPr id="23568" name="TextBox 6"/>
          <p:cNvSpPr txBox="1">
            <a:spLocks noChangeArrowheads="1"/>
          </p:cNvSpPr>
          <p:nvPr/>
        </p:nvSpPr>
        <p:spPr bwMode="auto">
          <a:xfrm>
            <a:off x="3124200" y="52689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
        <p:nvSpPr>
          <p:cNvPr id="8" name="Slide Number Placeholder 7"/>
          <p:cNvSpPr>
            <a:spLocks noGrp="1"/>
          </p:cNvSpPr>
          <p:nvPr>
            <p:ph type="sldNum" sz="quarter" idx="12"/>
          </p:nvPr>
        </p:nvSpPr>
        <p:spPr/>
        <p:txBody>
          <a:bodyPr/>
          <a:lstStyle/>
          <a:p>
            <a:pPr>
              <a:defRPr/>
            </a:pPr>
            <a:fld id="{E93CA25C-08B9-AB48-B50D-97BDFF590543}" type="slidenum">
              <a:rPr lang="en-US"/>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0.12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0.16 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0.24 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0.96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B98B207-3C2B-DC44-8F2C-D42500B49160}" type="slidenum">
              <a:rPr lang="en-US"/>
              <a:pPr>
                <a:defRPr/>
              </a:pPr>
              <a:t>90</a:t>
            </a:fld>
            <a:endParaRPr lang="en-US"/>
          </a:p>
        </p:txBody>
      </p:sp>
      <p:sp>
        <p:nvSpPr>
          <p:cNvPr id="106510" name="TextBox 12"/>
          <p:cNvSpPr txBox="1">
            <a:spLocks noChangeArrowheads="1"/>
          </p:cNvSpPr>
          <p:nvPr/>
        </p:nvSpPr>
        <p:spPr bwMode="auto">
          <a:xfrm>
            <a:off x="762000" y="3429000"/>
            <a:ext cx="7620000" cy="147796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Information related to a titration is given in the balanced equation and table above.</a:t>
            </a:r>
          </a:p>
          <a:p>
            <a:endParaRPr lang="en-US">
              <a:latin typeface="Calibri" pitchFamily="-111" charset="0"/>
            </a:endParaRPr>
          </a:p>
          <a:p>
            <a:pPr>
              <a:buFont typeface="Arial" pitchFamily="-111" charset="0"/>
              <a:buChar char="•"/>
            </a:pPr>
            <a:r>
              <a:rPr lang="en-US">
                <a:latin typeface="Calibri" pitchFamily="-111" charset="0"/>
              </a:rPr>
              <a:t> Based on the equation and titration results, what is the concentration of the H</a:t>
            </a:r>
            <a:r>
              <a:rPr lang="en-US" baseline="-25000">
                <a:latin typeface="Calibri" pitchFamily="-111" charset="0"/>
              </a:rPr>
              <a:t>2</a:t>
            </a:r>
            <a:r>
              <a:rPr lang="en-US">
                <a:latin typeface="Calibri" pitchFamily="-111" charset="0"/>
              </a:rPr>
              <a:t>SO</a:t>
            </a:r>
            <a:r>
              <a:rPr lang="en-US" baseline="-25000">
                <a:latin typeface="Calibri" pitchFamily="-111" charset="0"/>
              </a:rPr>
              <a:t>4</a:t>
            </a:r>
            <a:r>
              <a:rPr lang="en-US">
                <a:latin typeface="Calibri" pitchFamily="-111" charset="0"/>
              </a:rPr>
              <a:t>(aq)?</a:t>
            </a:r>
          </a:p>
        </p:txBody>
      </p:sp>
      <p:pic>
        <p:nvPicPr>
          <p:cNvPr id="106511" name="Picture 7" descr="6:07 49.png"/>
          <p:cNvPicPr>
            <a:picLocks noChangeAspect="1"/>
          </p:cNvPicPr>
          <p:nvPr/>
        </p:nvPicPr>
        <p:blipFill>
          <a:blip r:embed="rId2"/>
          <a:srcRect/>
          <a:stretch>
            <a:fillRect/>
          </a:stretch>
        </p:blipFill>
        <p:spPr bwMode="auto">
          <a:xfrm>
            <a:off x="2381250" y="381000"/>
            <a:ext cx="438150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0.12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0.16 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0.24 M</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0.96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84330C8E-6833-664D-B5F5-B67F2C3A819D}" type="slidenum">
              <a:rPr lang="en-US"/>
              <a:pPr>
                <a:defRPr/>
              </a:pPr>
              <a:t>91</a:t>
            </a:fld>
            <a:endParaRPr lang="en-US"/>
          </a:p>
        </p:txBody>
      </p:sp>
      <p:sp>
        <p:nvSpPr>
          <p:cNvPr id="107534" name="TextBox 12"/>
          <p:cNvSpPr txBox="1">
            <a:spLocks noChangeArrowheads="1"/>
          </p:cNvSpPr>
          <p:nvPr/>
        </p:nvSpPr>
        <p:spPr bwMode="auto">
          <a:xfrm>
            <a:off x="762000" y="3429000"/>
            <a:ext cx="7620000" cy="147796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Information related to a titration is given in the balanced equation and table above.</a:t>
            </a:r>
          </a:p>
          <a:p>
            <a:endParaRPr lang="en-US">
              <a:latin typeface="Calibri" pitchFamily="-111" charset="0"/>
            </a:endParaRPr>
          </a:p>
          <a:p>
            <a:pPr>
              <a:buFont typeface="Arial" pitchFamily="-111" charset="0"/>
              <a:buChar char="•"/>
            </a:pPr>
            <a:r>
              <a:rPr lang="en-US">
                <a:latin typeface="Calibri" pitchFamily="-111" charset="0"/>
              </a:rPr>
              <a:t> Based on the equation and titration results, what is the concentration of the H</a:t>
            </a:r>
            <a:r>
              <a:rPr lang="en-US" baseline="-25000">
                <a:latin typeface="Calibri" pitchFamily="-111" charset="0"/>
              </a:rPr>
              <a:t>2</a:t>
            </a:r>
            <a:r>
              <a:rPr lang="en-US">
                <a:latin typeface="Calibri" pitchFamily="-111" charset="0"/>
              </a:rPr>
              <a:t>SO</a:t>
            </a:r>
            <a:r>
              <a:rPr lang="en-US" baseline="-25000">
                <a:latin typeface="Calibri" pitchFamily="-111" charset="0"/>
              </a:rPr>
              <a:t>4</a:t>
            </a:r>
            <a:r>
              <a:rPr lang="en-US">
                <a:latin typeface="Calibri" pitchFamily="-111" charset="0"/>
              </a:rPr>
              <a:t>(aq)?</a:t>
            </a:r>
          </a:p>
        </p:txBody>
      </p:sp>
      <p:pic>
        <p:nvPicPr>
          <p:cNvPr id="107535" name="Picture 7" descr="6:07 49.png"/>
          <p:cNvPicPr>
            <a:picLocks noChangeAspect="1"/>
          </p:cNvPicPr>
          <p:nvPr/>
        </p:nvPicPr>
        <p:blipFill>
          <a:blip r:embed="rId2"/>
          <a:srcRect/>
          <a:stretch>
            <a:fillRect/>
          </a:stretch>
        </p:blipFill>
        <p:spPr bwMode="auto">
          <a:xfrm>
            <a:off x="2381250" y="381000"/>
            <a:ext cx="4381500" cy="2387600"/>
          </a:xfrm>
          <a:prstGeom prst="rect">
            <a:avLst/>
          </a:prstGeom>
          <a:noFill/>
          <a:ln w="9525">
            <a:noFill/>
            <a:miter lim="800000"/>
            <a:headEnd/>
            <a:tailEnd/>
          </a:ln>
        </p:spPr>
      </p:pic>
      <p:sp>
        <p:nvSpPr>
          <p:cNvPr id="107536" name="TextBox 6"/>
          <p:cNvSpPr txBox="1">
            <a:spLocks noChangeArrowheads="1"/>
          </p:cNvSpPr>
          <p:nvPr/>
        </p:nvSpPr>
        <p:spPr bwMode="auto">
          <a:xfrm>
            <a:off x="2895600" y="57912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710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1,660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6,850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1,370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DDACF61-D57E-CF4B-86BF-CE99DBD4F62A}" type="slidenum">
              <a:rPr lang="en-US"/>
              <a:pPr>
                <a:defRPr/>
              </a:pPr>
              <a:t>92</a:t>
            </a:fld>
            <a:endParaRPr lang="en-US"/>
          </a:p>
        </p:txBody>
      </p:sp>
      <p:sp>
        <p:nvSpPr>
          <p:cNvPr id="108558" name="TextBox 12"/>
          <p:cNvSpPr txBox="1">
            <a:spLocks noChangeArrowheads="1"/>
          </p:cNvSpPr>
          <p:nvPr/>
        </p:nvSpPr>
        <p:spPr bwMode="auto">
          <a:xfrm>
            <a:off x="6235700" y="533400"/>
            <a:ext cx="2527300" cy="424656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A 5.00-gram sample of liquid ammonia is originally at 210 K.  The diagram of the partial heating curve represents the vaporization of the sample at standard pressure due to the addition of heat.  The heat is not added a a constant rate</a:t>
            </a:r>
          </a:p>
          <a:p>
            <a:pPr>
              <a:buFont typeface="Arial" pitchFamily="-111" charset="0"/>
              <a:buChar char="•"/>
            </a:pPr>
            <a:r>
              <a:rPr lang="en-US">
                <a:latin typeface="Calibri" pitchFamily="-111" charset="0"/>
              </a:rPr>
              <a:t> What is the total heat absorbed by the 5.00-gram sample during interval AB?</a:t>
            </a:r>
          </a:p>
        </p:txBody>
      </p:sp>
      <p:pic>
        <p:nvPicPr>
          <p:cNvPr id="108559" name="Picture 8" descr="6:07 56-58.png"/>
          <p:cNvPicPr>
            <a:picLocks noChangeAspect="1"/>
          </p:cNvPicPr>
          <p:nvPr/>
        </p:nvPicPr>
        <p:blipFill>
          <a:blip r:embed="rId2"/>
          <a:srcRect/>
          <a:stretch>
            <a:fillRect/>
          </a:stretch>
        </p:blipFill>
        <p:spPr bwMode="auto">
          <a:xfrm>
            <a:off x="76200" y="0"/>
            <a:ext cx="626745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710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1,660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6,850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1,370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AB338071-0F17-6F4C-9C73-D953EEA70265}" type="slidenum">
              <a:rPr lang="en-US"/>
              <a:pPr>
                <a:defRPr/>
              </a:pPr>
              <a:t>93</a:t>
            </a:fld>
            <a:endParaRPr lang="en-US"/>
          </a:p>
        </p:txBody>
      </p:sp>
      <p:sp>
        <p:nvSpPr>
          <p:cNvPr id="109582" name="TextBox 12"/>
          <p:cNvSpPr txBox="1">
            <a:spLocks noChangeArrowheads="1"/>
          </p:cNvSpPr>
          <p:nvPr/>
        </p:nvSpPr>
        <p:spPr bwMode="auto">
          <a:xfrm>
            <a:off x="6311900" y="3124200"/>
            <a:ext cx="2527300" cy="1477963"/>
          </a:xfrm>
          <a:prstGeom prst="rect">
            <a:avLst/>
          </a:prstGeom>
          <a:noFill/>
          <a:ln w="9525">
            <a:noFill/>
            <a:miter lim="800000"/>
            <a:headEnd/>
            <a:tailEnd/>
          </a:ln>
        </p:spPr>
        <p:txBody>
          <a:bodyPr>
            <a:prstTxWarp prst="textNoShape">
              <a:avLst/>
            </a:prstTxWarp>
            <a:spAutoFit/>
          </a:bodyPr>
          <a:lstStyle/>
          <a:p>
            <a:r>
              <a:rPr lang="en-US">
                <a:latin typeface="Calibri" pitchFamily="-111" charset="0"/>
              </a:rPr>
              <a:t>What is the total heat absorbed by the 5.00-gram sample of ammonia during interval AB?</a:t>
            </a:r>
          </a:p>
        </p:txBody>
      </p:sp>
      <p:sp>
        <p:nvSpPr>
          <p:cNvPr id="109583" name="TextBox 6"/>
          <p:cNvSpPr txBox="1">
            <a:spLocks noChangeArrowheads="1"/>
          </p:cNvSpPr>
          <p:nvPr/>
        </p:nvSpPr>
        <p:spPr bwMode="auto">
          <a:xfrm>
            <a:off x="28956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pic>
        <p:nvPicPr>
          <p:cNvPr id="109584" name="Picture 8" descr="6:07 56-58.png"/>
          <p:cNvPicPr>
            <a:picLocks noChangeAspect="1"/>
          </p:cNvPicPr>
          <p:nvPr/>
        </p:nvPicPr>
        <p:blipFill>
          <a:blip r:embed="rId2"/>
          <a:srcRect/>
          <a:stretch>
            <a:fillRect/>
          </a:stretch>
        </p:blipFill>
        <p:spPr bwMode="auto">
          <a:xfrm>
            <a:off x="76200" y="152400"/>
            <a:ext cx="626745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 potential energy is decreasing and the kinetic energy is increasing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 potential energy is decreasing and the kinetic energy is decreasing</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 potential energy is increasing and the kinetic energy remains the same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 potential energy remains the same and the kinetic energy is increasing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C37DC0BB-8979-5F41-81F3-FE69CD89D899}" type="slidenum">
              <a:rPr lang="en-US"/>
              <a:pPr>
                <a:defRPr/>
              </a:pPr>
              <a:t>94</a:t>
            </a:fld>
            <a:endParaRPr lang="en-US"/>
          </a:p>
        </p:txBody>
      </p:sp>
      <p:sp>
        <p:nvSpPr>
          <p:cNvPr id="110606" name="TextBox 12"/>
          <p:cNvSpPr txBox="1">
            <a:spLocks noChangeArrowheads="1"/>
          </p:cNvSpPr>
          <p:nvPr/>
        </p:nvSpPr>
        <p:spPr bwMode="auto">
          <a:xfrm>
            <a:off x="6311900" y="3124200"/>
            <a:ext cx="2527300" cy="17541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happening to the potential energy and the average kinetic energy of the ammonia molecules during interval BC?</a:t>
            </a:r>
          </a:p>
        </p:txBody>
      </p:sp>
      <p:pic>
        <p:nvPicPr>
          <p:cNvPr id="110607" name="Picture 8" descr="6:07 56-58.png"/>
          <p:cNvPicPr>
            <a:picLocks noChangeAspect="1"/>
          </p:cNvPicPr>
          <p:nvPr/>
        </p:nvPicPr>
        <p:blipFill>
          <a:blip r:embed="rId2"/>
          <a:srcRect/>
          <a:stretch>
            <a:fillRect/>
          </a:stretch>
        </p:blipFill>
        <p:spPr bwMode="auto">
          <a:xfrm>
            <a:off x="76200" y="152400"/>
            <a:ext cx="626745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279525"/>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The potential energy is decreasing and the kinetic energy is increasing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The potential energy is decreasing and the kinetic energy is decreasing</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The potential energy is increasing and the kinetic energy remains the same</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The potential energy remains the same and the kinetic energy is increasing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2CFAB83C-FA02-3E41-BCF3-20093B41198E}" type="slidenum">
              <a:rPr lang="en-US"/>
              <a:pPr>
                <a:defRPr/>
              </a:pPr>
              <a:t>95</a:t>
            </a:fld>
            <a:endParaRPr lang="en-US"/>
          </a:p>
        </p:txBody>
      </p:sp>
      <p:sp>
        <p:nvSpPr>
          <p:cNvPr id="111630" name="TextBox 12"/>
          <p:cNvSpPr txBox="1">
            <a:spLocks noChangeArrowheads="1"/>
          </p:cNvSpPr>
          <p:nvPr/>
        </p:nvSpPr>
        <p:spPr bwMode="auto">
          <a:xfrm>
            <a:off x="6311900" y="3124200"/>
            <a:ext cx="2527300" cy="17541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happening to the potential energy and the average kinetic energy of the ammonia molecules during interval BC?</a:t>
            </a:r>
          </a:p>
        </p:txBody>
      </p:sp>
      <p:pic>
        <p:nvPicPr>
          <p:cNvPr id="111631" name="Picture 8" descr="6:07 56-58.png"/>
          <p:cNvPicPr>
            <a:picLocks noChangeAspect="1"/>
          </p:cNvPicPr>
          <p:nvPr/>
        </p:nvPicPr>
        <p:blipFill>
          <a:blip r:embed="rId2"/>
          <a:srcRect/>
          <a:stretch>
            <a:fillRect/>
          </a:stretch>
        </p:blipFill>
        <p:spPr bwMode="auto">
          <a:xfrm>
            <a:off x="76200" y="152400"/>
            <a:ext cx="6267450" cy="4800600"/>
          </a:xfrm>
          <a:prstGeom prst="rect">
            <a:avLst/>
          </a:prstGeom>
          <a:noFill/>
          <a:ln w="9525">
            <a:noFill/>
            <a:miter lim="800000"/>
            <a:headEnd/>
            <a:tailEnd/>
          </a:ln>
        </p:spPr>
      </p:pic>
      <p:sp>
        <p:nvSpPr>
          <p:cNvPr id="111632" name="TextBox 6"/>
          <p:cNvSpPr txBox="1">
            <a:spLocks noChangeArrowheads="1"/>
          </p:cNvSpPr>
          <p:nvPr/>
        </p:nvSpPr>
        <p:spPr bwMode="auto">
          <a:xfrm>
            <a:off x="2895600" y="59547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1660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6850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710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6,453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E44AD830-4CC3-8E47-9887-80DC97CF5BBC}" type="slidenum">
              <a:rPr lang="en-US"/>
              <a:pPr>
                <a:defRPr/>
              </a:pPr>
              <a:t>96</a:t>
            </a:fld>
            <a:endParaRPr lang="en-US"/>
          </a:p>
        </p:txBody>
      </p:sp>
      <p:sp>
        <p:nvSpPr>
          <p:cNvPr id="112654" name="TextBox 12"/>
          <p:cNvSpPr txBox="1">
            <a:spLocks noChangeArrowheads="1"/>
          </p:cNvSpPr>
          <p:nvPr/>
        </p:nvSpPr>
        <p:spPr bwMode="auto">
          <a:xfrm>
            <a:off x="6311900" y="3124200"/>
            <a:ext cx="2527300" cy="17541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total amount of heat required to vaporize this 5.00-gram sample of ammonia at its boiling point?</a:t>
            </a:r>
          </a:p>
        </p:txBody>
      </p:sp>
      <p:pic>
        <p:nvPicPr>
          <p:cNvPr id="112655" name="Picture 8" descr="6:07 56-58.png"/>
          <p:cNvPicPr>
            <a:picLocks noChangeAspect="1"/>
          </p:cNvPicPr>
          <p:nvPr/>
        </p:nvPicPr>
        <p:blipFill>
          <a:blip r:embed="rId2"/>
          <a:srcRect/>
          <a:stretch>
            <a:fillRect/>
          </a:stretch>
        </p:blipFill>
        <p:spPr bwMode="auto">
          <a:xfrm>
            <a:off x="76200" y="152400"/>
            <a:ext cx="626745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1660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6850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710 J</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6,453 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0D515F7-414F-C345-A172-CBDE76BA2A68}" type="slidenum">
              <a:rPr lang="en-US"/>
              <a:pPr>
                <a:defRPr/>
              </a:pPr>
              <a:t>97</a:t>
            </a:fld>
            <a:endParaRPr lang="en-US"/>
          </a:p>
        </p:txBody>
      </p:sp>
      <p:sp>
        <p:nvSpPr>
          <p:cNvPr id="113678" name="TextBox 12"/>
          <p:cNvSpPr txBox="1">
            <a:spLocks noChangeArrowheads="1"/>
          </p:cNvSpPr>
          <p:nvPr/>
        </p:nvSpPr>
        <p:spPr bwMode="auto">
          <a:xfrm>
            <a:off x="6311900" y="3124200"/>
            <a:ext cx="2527300" cy="1754188"/>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What is the total amount of heat required to vaporize this 5.00-gram sample of ammonia at its boiling point?</a:t>
            </a:r>
          </a:p>
        </p:txBody>
      </p:sp>
      <p:pic>
        <p:nvPicPr>
          <p:cNvPr id="113679" name="Picture 8" descr="6:07 56-58.png"/>
          <p:cNvPicPr>
            <a:picLocks noChangeAspect="1"/>
          </p:cNvPicPr>
          <p:nvPr/>
        </p:nvPicPr>
        <p:blipFill>
          <a:blip r:embed="rId2"/>
          <a:srcRect/>
          <a:stretch>
            <a:fillRect/>
          </a:stretch>
        </p:blipFill>
        <p:spPr bwMode="auto">
          <a:xfrm>
            <a:off x="76200" y="152400"/>
            <a:ext cx="6267450" cy="4800600"/>
          </a:xfrm>
          <a:prstGeom prst="rect">
            <a:avLst/>
          </a:prstGeom>
          <a:noFill/>
          <a:ln w="9525">
            <a:noFill/>
            <a:miter lim="800000"/>
            <a:headEnd/>
            <a:tailEnd/>
          </a:ln>
        </p:spPr>
      </p:pic>
      <p:sp>
        <p:nvSpPr>
          <p:cNvPr id="113680" name="TextBox 6"/>
          <p:cNvSpPr txBox="1">
            <a:spLocks noChangeArrowheads="1"/>
          </p:cNvSpPr>
          <p:nvPr/>
        </p:nvSpPr>
        <p:spPr bwMode="auto">
          <a:xfrm>
            <a:off x="6769100" y="5257800"/>
            <a:ext cx="850900"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saturated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supersaturated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unsaturated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solid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B819F396-FF9D-6C4A-9C1A-973C097F69E1}" type="slidenum">
              <a:rPr lang="en-US"/>
              <a:pPr>
                <a:defRPr/>
              </a:pPr>
              <a:t>98</a:t>
            </a:fld>
            <a:endParaRPr lang="en-US"/>
          </a:p>
        </p:txBody>
      </p:sp>
      <p:sp>
        <p:nvSpPr>
          <p:cNvPr id="114702" name="TextBox 12"/>
          <p:cNvSpPr txBox="1">
            <a:spLocks noChangeArrowheads="1"/>
          </p:cNvSpPr>
          <p:nvPr/>
        </p:nvSpPr>
        <p:spPr bwMode="auto">
          <a:xfrm>
            <a:off x="6388100" y="2286000"/>
            <a:ext cx="2527300" cy="23082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A student determines that 8.2 milligrams of O</a:t>
            </a:r>
            <a:r>
              <a:rPr lang="en-US" baseline="-25000">
                <a:latin typeface="Calibri" pitchFamily="-111" charset="0"/>
              </a:rPr>
              <a:t>2</a:t>
            </a:r>
            <a:r>
              <a:rPr lang="en-US">
                <a:latin typeface="Calibri" pitchFamily="-111" charset="0"/>
              </a:rPr>
              <a:t> is dissolved in a 1000.-gram sample of water at 15°C and 1.0 atmosphere. What type of solution is this sample?</a:t>
            </a:r>
          </a:p>
        </p:txBody>
      </p:sp>
      <p:pic>
        <p:nvPicPr>
          <p:cNvPr id="114703" name="Picture 7" descr="6:07 64-66.png"/>
          <p:cNvPicPr>
            <a:picLocks noChangeAspect="1"/>
          </p:cNvPicPr>
          <p:nvPr/>
        </p:nvPicPr>
        <p:blipFill>
          <a:blip r:embed="rId2"/>
          <a:srcRect/>
          <a:stretch>
            <a:fillRect/>
          </a:stretch>
        </p:blipFill>
        <p:spPr bwMode="auto">
          <a:xfrm>
            <a:off x="0" y="76200"/>
            <a:ext cx="6419850" cy="485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5181600"/>
          <a:ext cx="8077200" cy="1143000"/>
        </p:xfrm>
        <a:graphic>
          <a:graphicData uri="http://schemas.openxmlformats.org/drawingml/2006/table">
            <a:tbl>
              <a:tblPr/>
              <a:tblGrid>
                <a:gridCol w="4038600"/>
                <a:gridCol w="40386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(1) saturated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(2) supersaturated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(3) unsaturated</a:t>
                      </a:r>
                      <a:endParaRPr kumimoji="0" lang="en-US" sz="16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111" charset="0"/>
                          <a:ea typeface="ＭＳ Ｐゴシック" pitchFamily="-111" charset="-128"/>
                          <a:cs typeface="ＭＳ Ｐゴシック" pitchFamily="-111" charset="-128"/>
                        </a:rPr>
                        <a:t>(4) solid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lide Number Placeholder 11"/>
          <p:cNvSpPr>
            <a:spLocks noGrp="1"/>
          </p:cNvSpPr>
          <p:nvPr>
            <p:ph type="sldNum" sz="quarter" idx="12"/>
          </p:nvPr>
        </p:nvSpPr>
        <p:spPr/>
        <p:txBody>
          <a:bodyPr/>
          <a:lstStyle/>
          <a:p>
            <a:pPr>
              <a:defRPr/>
            </a:pPr>
            <a:fld id="{D88FA2FA-13B4-6C4C-994F-07BE9F9E26A9}" type="slidenum">
              <a:rPr lang="en-US"/>
              <a:pPr>
                <a:defRPr/>
              </a:pPr>
              <a:t>99</a:t>
            </a:fld>
            <a:endParaRPr lang="en-US"/>
          </a:p>
        </p:txBody>
      </p:sp>
      <p:sp>
        <p:nvSpPr>
          <p:cNvPr id="115726" name="TextBox 12"/>
          <p:cNvSpPr txBox="1">
            <a:spLocks noChangeArrowheads="1"/>
          </p:cNvSpPr>
          <p:nvPr/>
        </p:nvSpPr>
        <p:spPr bwMode="auto">
          <a:xfrm>
            <a:off x="6388100" y="2286000"/>
            <a:ext cx="2527300" cy="2308225"/>
          </a:xfrm>
          <a:prstGeom prst="rect">
            <a:avLst/>
          </a:prstGeom>
          <a:noFill/>
          <a:ln w="9525">
            <a:noFill/>
            <a:miter lim="800000"/>
            <a:headEnd/>
            <a:tailEnd/>
          </a:ln>
        </p:spPr>
        <p:txBody>
          <a:bodyPr>
            <a:prstTxWarp prst="textNoShape">
              <a:avLst/>
            </a:prstTxWarp>
            <a:spAutoFit/>
          </a:bodyPr>
          <a:lstStyle/>
          <a:p>
            <a:pPr>
              <a:buFont typeface="Arial" pitchFamily="-111" charset="0"/>
              <a:buChar char="•"/>
            </a:pPr>
            <a:r>
              <a:rPr lang="en-US">
                <a:latin typeface="Calibri" pitchFamily="-111" charset="0"/>
              </a:rPr>
              <a:t> A student determines that 8.2 milligrams of O</a:t>
            </a:r>
            <a:r>
              <a:rPr lang="en-US" baseline="-25000">
                <a:latin typeface="Calibri" pitchFamily="-111" charset="0"/>
              </a:rPr>
              <a:t>2</a:t>
            </a:r>
            <a:r>
              <a:rPr lang="en-US">
                <a:latin typeface="Calibri" pitchFamily="-111" charset="0"/>
              </a:rPr>
              <a:t> is dissolved in a 1000.-gram sample of water at 15°C and 1.0 atmosphere. What type of solution is this sample?</a:t>
            </a:r>
          </a:p>
        </p:txBody>
      </p:sp>
      <p:pic>
        <p:nvPicPr>
          <p:cNvPr id="115727" name="Picture 7" descr="6:07 64-66.png"/>
          <p:cNvPicPr>
            <a:picLocks noChangeAspect="1"/>
          </p:cNvPicPr>
          <p:nvPr/>
        </p:nvPicPr>
        <p:blipFill>
          <a:blip r:embed="rId2"/>
          <a:srcRect/>
          <a:stretch>
            <a:fillRect/>
          </a:stretch>
        </p:blipFill>
        <p:spPr bwMode="auto">
          <a:xfrm>
            <a:off x="0" y="76200"/>
            <a:ext cx="6419850" cy="4852988"/>
          </a:xfrm>
          <a:prstGeom prst="rect">
            <a:avLst/>
          </a:prstGeom>
          <a:noFill/>
          <a:ln w="9525">
            <a:noFill/>
            <a:miter lim="800000"/>
            <a:headEnd/>
            <a:tailEnd/>
          </a:ln>
        </p:spPr>
      </p:pic>
      <p:sp>
        <p:nvSpPr>
          <p:cNvPr id="115728" name="TextBox 6"/>
          <p:cNvSpPr txBox="1">
            <a:spLocks noChangeArrowheads="1"/>
          </p:cNvSpPr>
          <p:nvPr/>
        </p:nvSpPr>
        <p:spPr bwMode="auto">
          <a:xfrm>
            <a:off x="3124200" y="5802313"/>
            <a:ext cx="850900"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pitchFamily="-111" charset="0"/>
              </a:rPr>
              <a:t>correct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867</TotalTime>
  <Words>19439</Words>
  <Application>Microsoft Macintosh PowerPoint</Application>
  <PresentationFormat>On-screen Show (4:3)</PresentationFormat>
  <Paragraphs>3086</Paragraphs>
  <Slides>420</Slides>
  <Notes>0</Notes>
  <HiddenSlides>0</HiddenSlides>
  <MMClips>0</MMClips>
  <ScaleCrop>false</ScaleCrop>
  <HeadingPairs>
    <vt:vector size="4" baseType="variant">
      <vt:variant>
        <vt:lpstr>Design Template</vt:lpstr>
      </vt:variant>
      <vt:variant>
        <vt:i4>1</vt:i4>
      </vt:variant>
      <vt:variant>
        <vt:lpstr>Slide Titles</vt:lpstr>
      </vt:variant>
      <vt:variant>
        <vt:i4>420</vt:i4>
      </vt:variant>
    </vt:vector>
  </HeadingPairs>
  <TitlesOfParts>
    <vt:vector size="421" baseType="lpstr">
      <vt:lpstr>Office Theme</vt:lpstr>
      <vt:lpstr>Regents Chemistry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lpstr>Slide 400</vt:lpstr>
      <vt:lpstr>Slide 401</vt:lpstr>
      <vt:lpstr>Slide 402</vt:lpstr>
      <vt:lpstr>Slide 403</vt:lpstr>
      <vt:lpstr>Slide 404</vt:lpstr>
      <vt:lpstr>Slide 405</vt:lpstr>
      <vt:lpstr>Slide 406</vt:lpstr>
      <vt:lpstr>Slide 407</vt:lpstr>
      <vt:lpstr>Slide 408</vt:lpstr>
      <vt:lpstr>Slide 409</vt:lpstr>
      <vt:lpstr>Slide 410</vt:lpstr>
      <vt:lpstr>Slide 411</vt:lpstr>
      <vt:lpstr>Slide 412</vt:lpstr>
      <vt:lpstr>Slide 413</vt:lpstr>
      <vt:lpstr>Slide 414</vt:lpstr>
      <vt:lpstr>Slide 415</vt:lpstr>
      <vt:lpstr>Slide 416</vt:lpstr>
      <vt:lpstr>Slide 417</vt:lpstr>
      <vt:lpstr>Slide 418</vt:lpstr>
      <vt:lpstr>Slide 419</vt:lpstr>
      <vt:lpstr>Slide 420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Regents Chemistry</dc:title>
  <dc:creator>Kenneth Schnobrich</dc:creator>
  <cp:lastModifiedBy>Kenneth Schnobrich</cp:lastModifiedBy>
  <cp:revision>31</cp:revision>
  <dcterms:created xsi:type="dcterms:W3CDTF">2009-03-31T15:41:58Z</dcterms:created>
  <dcterms:modified xsi:type="dcterms:W3CDTF">2009-03-31T16:12:20Z</dcterms:modified>
</cp:coreProperties>
</file>