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1DE1E-640D-41CE-A4D0-CF224BBE3514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EC83-5F3C-4D46-832B-67076EAC8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B262-3D5E-400C-A9DC-B0730010F05C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2EE0A-032A-4D16-B9C9-F3E39AFBC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BF0C6-3F0A-468B-B719-9926F031F9EE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972E-DF31-475C-BDD1-18EECD761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E1508-8F7D-4520-AD23-9C28C89EF561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EBB04-31C3-4E5E-AA71-A4C7D7CD3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91032-7ED9-4BD9-B8E6-197BF7410802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009DA-B052-4DB6-B0BC-128B7F3EE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17DE0-ABFA-4D1C-B59C-9AEECBC5953C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56ACD-7737-4423-BED0-95709C0CA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B692-C008-4294-9E5C-957A08F29A1D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0C217-93C7-47A3-B5A6-F752A86EE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BFBDE-1F9C-41D9-A8E1-BCB087AA9CE2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20C4A-0646-40DF-97B1-88D3A5D43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BDEF5D-B95C-4DFE-82B2-C193A7702F3A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2BCC-52FC-422B-AF11-DABFEEF10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63EE7-BE06-439F-B956-4CABF0E06A9E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E70FB-6D21-447A-94C6-24A5E182D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D054B-AD46-4A9C-AEDE-3EE9EF1ED0EF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97BE1-734C-4E5B-BB4D-88457C40A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191BC9C-0CB1-4B54-881A-B41B5B1CD803}" type="datetimeFigureOut">
              <a:rPr lang="en-US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A9A27F66-489D-456E-B531-4BF62E8990D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smtClean="0"/>
              <a:t>The Big Bang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pic>
        <p:nvPicPr>
          <p:cNvPr id="2051" name="Picture 4" descr="Big-Ba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533400"/>
            <a:ext cx="815975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u="sng" smtClean="0">
                <a:solidFill>
                  <a:srgbClr val="FFFF00"/>
                </a:solidFill>
              </a:rPr>
              <a:t>1. Universal expansion and Hubble</a:t>
            </a:r>
            <a:r>
              <a:rPr lang="en-US" altLang="en-US" sz="4000" u="sng" smtClean="0">
                <a:solidFill>
                  <a:srgbClr val="FFFF00"/>
                </a:solidFill>
              </a:rPr>
              <a:t>’</a:t>
            </a:r>
            <a:r>
              <a:rPr lang="en-US" sz="4000" u="sng" smtClean="0">
                <a:solidFill>
                  <a:srgbClr val="FFFF00"/>
                </a:solidFill>
              </a:rPr>
              <a:t>s Law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6868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lphaLcParenR"/>
            </a:pPr>
            <a:r>
              <a:rPr lang="en-US" smtClean="0">
                <a:solidFill>
                  <a:srgbClr val="FFFF00"/>
                </a:solidFill>
              </a:rPr>
              <a:t>Hubble observed the majority of galaxies are moving away from us and each other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mtClean="0">
                <a:solidFill>
                  <a:srgbClr val="FFFF00"/>
                </a:solidFill>
              </a:rPr>
              <a:t>The farther, the faster they move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smtClean="0">
                <a:solidFill>
                  <a:srgbClr val="FFFF00"/>
                </a:solidFill>
              </a:rPr>
              <a:t>Red Shift</a:t>
            </a:r>
          </a:p>
        </p:txBody>
      </p:sp>
      <p:pic>
        <p:nvPicPr>
          <p:cNvPr id="11267" name="Picture 3" descr="Hubbles Law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ris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1863"/>
            <a:ext cx="463867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u="sng" smtClean="0">
                <a:solidFill>
                  <a:srgbClr val="FFFF00"/>
                </a:solidFill>
              </a:rPr>
              <a:t>2. Back ground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562600" cy="5638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Calibri" pitchFamily="34" charset="0"/>
              <a:buAutoNum type="alphaLcParenR"/>
            </a:pPr>
            <a:r>
              <a:rPr lang="en-US" sz="3000" smtClean="0">
                <a:solidFill>
                  <a:srgbClr val="FFFF00"/>
                </a:solidFill>
              </a:rPr>
              <a:t>Noise radiation (static) is evenly spread across space</a:t>
            </a:r>
          </a:p>
          <a:p>
            <a:pPr marL="514350" indent="-514350">
              <a:lnSpc>
                <a:spcPct val="90000"/>
              </a:lnSpc>
              <a:buFont typeface="Calibri" pitchFamily="34" charset="0"/>
              <a:buAutoNum type="alphaLcParenR"/>
            </a:pPr>
            <a:r>
              <a:rPr lang="en-US" sz="3000" smtClean="0"/>
              <a:t>The amount of radiation matched predictions</a:t>
            </a:r>
          </a:p>
          <a:p>
            <a:pPr marL="514350" indent="-514350">
              <a:lnSpc>
                <a:spcPct val="90000"/>
              </a:lnSpc>
              <a:buFont typeface="Calibri" pitchFamily="34" charset="0"/>
              <a:buAutoNum type="alphaLcParenR"/>
            </a:pPr>
            <a:r>
              <a:rPr lang="en-US" sz="3000" smtClean="0"/>
              <a:t>C.O.B.E satellite confirmed for the entire universe that noise radiation (static) is evenly spread</a:t>
            </a:r>
          </a:p>
          <a:p>
            <a:pPr marL="514350" indent="-514350">
              <a:lnSpc>
                <a:spcPct val="90000"/>
              </a:lnSpc>
              <a:buFont typeface="Calibri" pitchFamily="34" charset="0"/>
              <a:buAutoNum type="alphaLcParenR"/>
            </a:pPr>
            <a:r>
              <a:rPr lang="en-US" sz="3000" smtClean="0"/>
              <a:t>Law of conservation of energy (energy can neither be created or destroyed) – energy remains constant over time</a:t>
            </a:r>
          </a:p>
        </p:txBody>
      </p:sp>
      <p:pic>
        <p:nvPicPr>
          <p:cNvPr id="12291" name="Picture 3" descr="I02-31-CMB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00" y="1676400"/>
            <a:ext cx="38227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u="sng" smtClean="0">
                <a:solidFill>
                  <a:srgbClr val="FFFF00"/>
                </a:solidFill>
              </a:rPr>
              <a:t>3. Quasars</a:t>
            </a:r>
            <a:r>
              <a:rPr lang="en-US" smtClean="0">
                <a:solidFill>
                  <a:srgbClr val="FFFF00"/>
                </a:solidFill>
              </a:rPr>
              <a:t> - </a:t>
            </a:r>
            <a:r>
              <a:rPr lang="en-US" sz="2400" smtClean="0"/>
              <a:t>super large (solar system size) galactic cores that put out more light than whole galaxies</a:t>
            </a:r>
            <a:endParaRPr lang="en-US" u="sng" smtClean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191000" y="1752600"/>
            <a:ext cx="3886200" cy="5105400"/>
          </a:xfrm>
        </p:spPr>
        <p:txBody>
          <a:bodyPr/>
          <a:lstStyle/>
          <a:p>
            <a:r>
              <a:rPr lang="en-US" smtClean="0"/>
              <a:t>Only found 10-15 billion light years away</a:t>
            </a:r>
          </a:p>
          <a:p>
            <a:r>
              <a:rPr lang="en-US" smtClean="0"/>
              <a:t>Found nowhere else</a:t>
            </a:r>
          </a:p>
          <a:p>
            <a:r>
              <a:rPr lang="en-US" smtClean="0"/>
              <a:t>Nothing exists past them</a:t>
            </a:r>
          </a:p>
        </p:txBody>
      </p:sp>
      <p:pic>
        <p:nvPicPr>
          <p:cNvPr id="13315" name="Picture 3" descr="quasa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371600"/>
            <a:ext cx="4191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334000" cy="1143000"/>
          </a:xfrm>
        </p:spPr>
        <p:txBody>
          <a:bodyPr/>
          <a:lstStyle/>
          <a:p>
            <a:r>
              <a:rPr lang="en-US" u="sng" smtClean="0">
                <a:solidFill>
                  <a:srgbClr val="FFFF00"/>
                </a:solidFill>
              </a:rPr>
              <a:t>4. Radioactive decay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953000" cy="5867400"/>
          </a:xfrm>
        </p:spPr>
        <p:txBody>
          <a:bodyPr/>
          <a:lstStyle/>
          <a:p>
            <a:r>
              <a:rPr lang="en-US" smtClean="0"/>
              <a:t>Radiometric dating – gives us the age of items from the decay of radioactive materials found within the object</a:t>
            </a:r>
          </a:p>
          <a:p>
            <a:r>
              <a:rPr lang="en-US" smtClean="0"/>
              <a:t>Moon rocks have been dated and found to be older than Earth</a:t>
            </a:r>
          </a:p>
          <a:p>
            <a:pPr lvl="1"/>
            <a:r>
              <a:rPr lang="en-US" smtClean="0"/>
              <a:t>Gives us an estimated time that Earth and the Moon formed</a:t>
            </a:r>
          </a:p>
        </p:txBody>
      </p:sp>
      <p:pic>
        <p:nvPicPr>
          <p:cNvPr id="14339" name="Picture 3" descr="how-does-radioactive-decay-wor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672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apollo-11-buz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352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smtClean="0">
                <a:solidFill>
                  <a:srgbClr val="FFFF00"/>
                </a:solidFill>
              </a:rPr>
              <a:t>5. Stellar formation and evolution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810000" cy="5257800"/>
          </a:xfrm>
        </p:spPr>
        <p:txBody>
          <a:bodyPr/>
          <a:lstStyle/>
          <a:p>
            <a:r>
              <a:rPr lang="en-US" smtClean="0"/>
              <a:t>We observe the life cycles of stars across the universe using tools such as satellites and  telescopes</a:t>
            </a:r>
          </a:p>
          <a:p>
            <a:r>
              <a:rPr lang="en-US" smtClean="0"/>
              <a:t>we view stars form, burn and explode </a:t>
            </a:r>
          </a:p>
        </p:txBody>
      </p:sp>
      <p:pic>
        <p:nvPicPr>
          <p:cNvPr id="15363" name="Picture 3" descr="Palom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2350"/>
            <a:ext cx="4876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starlif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4325"/>
            <a:ext cx="5334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FFFF00"/>
                </a:solidFill>
                <a:ea typeface="+mj-ea"/>
              </a:rPr>
              <a:t>6. Speed of light and stellar distances</a:t>
            </a:r>
            <a:endParaRPr lang="en-US" u="sng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581400" y="914400"/>
            <a:ext cx="5562600" cy="56388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speed of light is</a:t>
            </a:r>
            <a:r>
              <a:rPr lang="en-US" sz="2800" dirty="0" smtClean="0"/>
              <a:t> a universal </a:t>
            </a:r>
            <a:r>
              <a:rPr lang="en-US" sz="2800" dirty="0" smtClean="0">
                <a:solidFill>
                  <a:srgbClr val="FFFF00"/>
                </a:solidFill>
              </a:rPr>
              <a:t>constant</a:t>
            </a:r>
            <a:r>
              <a:rPr lang="en-US" sz="2800" dirty="0" smtClean="0"/>
              <a:t> of 300,000 </a:t>
            </a:r>
            <a:r>
              <a:rPr lang="en-US" sz="2800" dirty="0" smtClean="0"/>
              <a:t>km/s</a:t>
            </a:r>
            <a:endParaRPr lang="en-US" sz="2800" baseline="30000" dirty="0" smtClean="0"/>
          </a:p>
          <a:p>
            <a:r>
              <a:rPr lang="en-US" sz="2800" dirty="0" smtClean="0"/>
              <a:t>We observe stars millions/billions of light-years away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 light-year is the distance that light travels in 1 year</a:t>
            </a:r>
            <a:r>
              <a:rPr lang="en-US" sz="2800" dirty="0" smtClean="0"/>
              <a:t> – the light we see today from a star 500 light years away is 500 years old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furthest stars away are 10-15 billion light years away</a:t>
            </a:r>
          </a:p>
          <a:p>
            <a:r>
              <a:rPr lang="en-US" sz="2800" dirty="0" smtClean="0"/>
              <a:t>We have telescopes that can see further, but there isn</a:t>
            </a:r>
            <a:r>
              <a:rPr lang="en-US" altLang="en-US" sz="2800" dirty="0" smtClean="0"/>
              <a:t>’</a:t>
            </a:r>
            <a:r>
              <a:rPr lang="en-US" sz="2800" dirty="0" smtClean="0"/>
              <a:t>t anything viewable </a:t>
            </a:r>
          </a:p>
        </p:txBody>
      </p:sp>
      <p:pic>
        <p:nvPicPr>
          <p:cNvPr id="16387" name="Picture 3" descr="Imp-412-biblcos-c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36226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quasar_simonn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3100"/>
            <a:ext cx="3581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LASTLY – we are pretty sure everything has a beginning, right?</a:t>
            </a:r>
          </a:p>
        </p:txBody>
      </p:sp>
      <p:pic>
        <p:nvPicPr>
          <p:cNvPr id="17410" name="Picture 2" descr="bab0026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50" y="1905000"/>
            <a:ext cx="48799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he_chicken_or_the_eg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3545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FFFF00"/>
                </a:solidFill>
              </a:rPr>
              <a:t>Time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91000" cy="5334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</a:rPr>
              <a:t>The universe begins ~13.7 Billion years ago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The universe begins as the size of a single atom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The universe began as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a </a:t>
            </a:r>
            <a:r>
              <a:rPr lang="en-US" u="sng" dirty="0" smtClean="0">
                <a:solidFill>
                  <a:srgbClr val="FFFF00"/>
                </a:solidFill>
                <a:ea typeface="+mn-ea"/>
              </a:rPr>
              <a:t>violent expansion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</a:rPr>
              <a:t>All matter and space were created from a single point of pure energy </a:t>
            </a:r>
            <a:r>
              <a:rPr lang="en-US" dirty="0" smtClean="0">
                <a:ea typeface="+mn-ea"/>
              </a:rPr>
              <a:t>in an instant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FFFF00"/>
              </a:solidFill>
              <a:ea typeface="+mn-ea"/>
            </a:endParaRPr>
          </a:p>
        </p:txBody>
      </p:sp>
      <p:pic>
        <p:nvPicPr>
          <p:cNvPr id="3075" name="Picture 5" descr="big-bang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1143000"/>
          </a:xfrm>
        </p:spPr>
        <p:txBody>
          <a:bodyPr/>
          <a:lstStyle/>
          <a:p>
            <a:r>
              <a:rPr lang="en-US" sz="5400" baseline="30000" smtClean="0">
                <a:latin typeface="Tahoma" pitchFamily="34" charset="0"/>
              </a:rPr>
              <a:t> </a:t>
            </a:r>
            <a:r>
              <a:rPr lang="en-US" sz="5400" u="sng" baseline="30000" smtClean="0">
                <a:solidFill>
                  <a:srgbClr val="FFFF00"/>
                </a:solidFill>
                <a:latin typeface="Tahoma" pitchFamily="34" charset="0"/>
              </a:rPr>
              <a:t>~ 3 minutes </a:t>
            </a:r>
            <a:r>
              <a:rPr lang="en-US" sz="5400" baseline="30000" smtClean="0">
                <a:latin typeface="Tahoma" pitchFamily="34" charset="0"/>
              </a:rPr>
              <a:t>after big bang</a:t>
            </a:r>
            <a:endParaRPr lang="en-US" sz="5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150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latin typeface="Tahoma" pitchFamily="34" charset="0"/>
              </a:rPr>
              <a:t>The universe has grown from the size of an atom to larger than the size a grapefruit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FFFF00"/>
                </a:solidFill>
                <a:latin typeface="Tahoma" pitchFamily="34" charset="0"/>
              </a:rPr>
              <a:t>E=mc</a:t>
            </a:r>
            <a:r>
              <a:rPr lang="en-US" sz="2800" baseline="30000" smtClean="0">
                <a:solidFill>
                  <a:srgbClr val="FFFF00"/>
                </a:solidFill>
                <a:latin typeface="Tahoma" pitchFamily="34" charset="0"/>
              </a:rPr>
              <a:t>2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FFFF00"/>
                </a:solidFill>
                <a:latin typeface="Tahoma" pitchFamily="34" charset="0"/>
              </a:rPr>
              <a:t>energy froze into matter</a:t>
            </a:r>
            <a:r>
              <a:rPr lang="en-US" sz="2800" smtClean="0">
                <a:latin typeface="Tahoma" pitchFamily="34" charset="0"/>
              </a:rPr>
              <a:t> according to Albert Einstein</a:t>
            </a:r>
            <a:r>
              <a:rPr lang="en-US" altLang="en-US" sz="2800" smtClean="0">
                <a:latin typeface="Tahoma" pitchFamily="34" charset="0"/>
              </a:rPr>
              <a:t>’</a:t>
            </a:r>
            <a:r>
              <a:rPr lang="en-US" sz="2800" smtClean="0">
                <a:latin typeface="Tahoma" pitchFamily="34" charset="0"/>
              </a:rPr>
              <a:t>s equation.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latin typeface="Tahoma" pitchFamily="34" charset="0"/>
              </a:rPr>
              <a:t>This basically says that like snowflakes freezing, </a:t>
            </a:r>
            <a:r>
              <a:rPr lang="en-US" sz="2800" smtClean="0">
                <a:solidFill>
                  <a:srgbClr val="FFFF00"/>
                </a:solidFill>
                <a:latin typeface="Tahoma" pitchFamily="34" charset="0"/>
              </a:rPr>
              <a:t>energy forms matter</a:t>
            </a:r>
            <a:r>
              <a:rPr lang="en-US" sz="2800" smtClean="0">
                <a:latin typeface="Tahoma" pitchFamily="34" charset="0"/>
              </a:rPr>
              <a:t> </a:t>
            </a:r>
            <a:r>
              <a:rPr lang="en-US" sz="2800" smtClean="0">
                <a:solidFill>
                  <a:srgbClr val="FFFF00"/>
                </a:solidFill>
                <a:latin typeface="Tahoma" pitchFamily="34" charset="0"/>
              </a:rPr>
              <a:t>into</a:t>
            </a:r>
            <a:r>
              <a:rPr lang="en-US" sz="2800" smtClean="0">
                <a:latin typeface="Tahoma" pitchFamily="34" charset="0"/>
              </a:rPr>
              <a:t> </a:t>
            </a:r>
            <a:r>
              <a:rPr lang="en-US" sz="2800" smtClean="0">
                <a:solidFill>
                  <a:srgbClr val="FFFF00"/>
                </a:solidFill>
                <a:latin typeface="Tahoma" pitchFamily="34" charset="0"/>
              </a:rPr>
              <a:t>clumps</a:t>
            </a:r>
            <a:r>
              <a:rPr lang="en-US" sz="2800" smtClean="0">
                <a:latin typeface="Tahoma" pitchFamily="34" charset="0"/>
              </a:rPr>
              <a:t> that today we call </a:t>
            </a:r>
            <a:r>
              <a:rPr lang="en-US" sz="2800" u="sng" smtClean="0">
                <a:solidFill>
                  <a:srgbClr val="FFFF00"/>
                </a:solidFill>
                <a:latin typeface="Tahoma" pitchFamily="34" charset="0"/>
              </a:rPr>
              <a:t>protons</a:t>
            </a:r>
            <a:r>
              <a:rPr lang="en-US" sz="2800" u="sng" smtClean="0">
                <a:latin typeface="Tahoma" pitchFamily="34" charset="0"/>
              </a:rPr>
              <a:t>, </a:t>
            </a:r>
            <a:r>
              <a:rPr lang="en-US" sz="2800" u="sng" smtClean="0">
                <a:solidFill>
                  <a:srgbClr val="FFFF00"/>
                </a:solidFill>
                <a:latin typeface="Tahoma" pitchFamily="34" charset="0"/>
              </a:rPr>
              <a:t>neutrons</a:t>
            </a:r>
            <a:r>
              <a:rPr lang="en-US" sz="2800" u="sng" smtClean="0">
                <a:latin typeface="Tahoma" pitchFamily="34" charset="0"/>
              </a:rPr>
              <a:t> </a:t>
            </a:r>
            <a:r>
              <a:rPr lang="en-US" sz="2800" smtClean="0">
                <a:latin typeface="Tahoma" pitchFamily="34" charset="0"/>
              </a:rPr>
              <a:t>and </a:t>
            </a:r>
            <a:r>
              <a:rPr lang="en-US" sz="2800" u="sng" smtClean="0">
                <a:solidFill>
                  <a:srgbClr val="FFFF00"/>
                </a:solidFill>
                <a:latin typeface="Tahoma" pitchFamily="34" charset="0"/>
              </a:rPr>
              <a:t>electrons</a:t>
            </a:r>
            <a:r>
              <a:rPr lang="en-US" sz="2800" smtClean="0">
                <a:latin typeface="Tahoma" pitchFamily="34" charset="0"/>
              </a:rPr>
              <a:t>.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latin typeface="Tahoma" pitchFamily="34" charset="0"/>
              </a:rPr>
              <a:t>These parts later form into atoms </a:t>
            </a:r>
          </a:p>
          <a:p>
            <a:pPr>
              <a:lnSpc>
                <a:spcPct val="80000"/>
              </a:lnSpc>
            </a:pPr>
            <a:endParaRPr lang="en-US" sz="2700" smtClean="0"/>
          </a:p>
          <a:p>
            <a:pPr>
              <a:lnSpc>
                <a:spcPct val="80000"/>
              </a:lnSpc>
            </a:pPr>
            <a:endParaRPr lang="en-US" sz="2700" smtClean="0"/>
          </a:p>
        </p:txBody>
      </p:sp>
      <p:pic>
        <p:nvPicPr>
          <p:cNvPr id="4099" name="Picture 6" descr="albert-einstein-e=mc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2098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at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5400" y="3733800"/>
            <a:ext cx="276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2743200" y="6096000"/>
            <a:ext cx="33528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u="sng" smtClean="0">
                <a:solidFill>
                  <a:srgbClr val="FFFF00"/>
                </a:solidFill>
              </a:rPr>
              <a:t>~ Several hundred thousand years</a:t>
            </a:r>
            <a:r>
              <a:rPr lang="en-US" u="sng" smtClean="0"/>
              <a:t> </a:t>
            </a:r>
            <a:r>
              <a:rPr lang="en-US" sz="3100" smtClean="0"/>
              <a:t>after Big Bang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24000"/>
            <a:ext cx="3962400" cy="5638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+mn-ea"/>
              </a:rPr>
              <a:t>ATOMS form </a:t>
            </a:r>
            <a:r>
              <a:rPr lang="en-US" dirty="0" smtClean="0">
                <a:latin typeface="Tahoma" pitchFamily="34" charset="0"/>
                <a:ea typeface="+mn-ea"/>
              </a:rPr>
              <a:t>(specifically 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+mn-ea"/>
              </a:rPr>
              <a:t>Hydrogen</a:t>
            </a:r>
            <a:r>
              <a:rPr lang="en-US" dirty="0" smtClean="0">
                <a:latin typeface="Tahoma" pitchFamily="34" charset="0"/>
                <a:ea typeface="+mn-ea"/>
              </a:rPr>
              <a:t> and its isotopes with a small amount of 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+mn-ea"/>
              </a:rPr>
              <a:t>Helium</a:t>
            </a:r>
            <a:r>
              <a:rPr lang="en-US" dirty="0" smtClean="0">
                <a:latin typeface="Tahoma" pitchFamily="34" charset="0"/>
                <a:ea typeface="+mn-ea"/>
              </a:rPr>
              <a:t>.)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ahoma" pitchFamily="34" charset="0"/>
                <a:ea typeface="+mn-ea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+mn-ea"/>
              </a:rPr>
              <a:t>early Universe </a:t>
            </a:r>
            <a:r>
              <a:rPr lang="en-US" dirty="0" smtClean="0">
                <a:latin typeface="Tahoma" pitchFamily="34" charset="0"/>
                <a:ea typeface="+mn-ea"/>
              </a:rPr>
              <a:t>was about 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+mn-ea"/>
              </a:rPr>
              <a:t>75% Hydrogen </a:t>
            </a:r>
            <a:r>
              <a:rPr lang="en-US" dirty="0" smtClean="0">
                <a:latin typeface="Tahoma" pitchFamily="34" charset="0"/>
                <a:ea typeface="+mn-ea"/>
              </a:rPr>
              <a:t>and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+mn-ea"/>
              </a:rPr>
              <a:t> 25% Helium</a:t>
            </a:r>
            <a:r>
              <a:rPr lang="en-US" dirty="0" smtClean="0">
                <a:latin typeface="Tahoma" pitchFamily="34" charset="0"/>
                <a:ea typeface="+mn-ea"/>
              </a:rPr>
              <a:t>.  It is still almost the same today.</a:t>
            </a:r>
          </a:p>
        </p:txBody>
      </p:sp>
      <p:pic>
        <p:nvPicPr>
          <p:cNvPr id="5123" name="Picture 4" descr="atom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520858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62000" y="-228600"/>
            <a:ext cx="6553200" cy="1905000"/>
          </a:xfrm>
        </p:spPr>
        <p:txBody>
          <a:bodyPr/>
          <a:lstStyle/>
          <a:p>
            <a:r>
              <a:rPr lang="en-US" sz="4800" u="sng" smtClean="0">
                <a:solidFill>
                  <a:srgbClr val="FFFF00"/>
                </a:solidFill>
              </a:rPr>
              <a:t>~200 to 400 million years</a:t>
            </a:r>
            <a:r>
              <a:rPr lang="en-US" sz="4800" smtClean="0">
                <a:solidFill>
                  <a:srgbClr val="FFFF00"/>
                </a:solidFill>
              </a:rPr>
              <a:t> </a:t>
            </a:r>
            <a:r>
              <a:rPr lang="en-US" smtClean="0"/>
              <a:t>after Big Bang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781800" y="1524000"/>
            <a:ext cx="2362200" cy="54864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1</a:t>
            </a:r>
            <a:r>
              <a:rPr lang="en-US" baseline="30000" smtClean="0">
                <a:solidFill>
                  <a:srgbClr val="FFFF00"/>
                </a:solidFill>
              </a:rPr>
              <a:t>st</a:t>
            </a:r>
            <a:r>
              <a:rPr lang="en-US" smtClean="0">
                <a:solidFill>
                  <a:srgbClr val="FFFF00"/>
                </a:solidFill>
              </a:rPr>
              <a:t> stars and galaxies form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6147" name="Picture 3" descr="490020730_1fda8004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3525"/>
            <a:ext cx="6705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~ 4.6 billion</a:t>
            </a:r>
            <a:r>
              <a:rPr lang="en-US" smtClean="0"/>
              <a:t> </a:t>
            </a:r>
            <a:r>
              <a:rPr lang="en-US" smtClean="0">
                <a:solidFill>
                  <a:srgbClr val="FFFF00"/>
                </a:solidFill>
              </a:rPr>
              <a:t>years</a:t>
            </a:r>
            <a:r>
              <a:rPr lang="en-US" smtClean="0"/>
              <a:t> ago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981200" cy="32004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Our Solar system forms</a:t>
            </a:r>
          </a:p>
        </p:txBody>
      </p:sp>
      <p:pic>
        <p:nvPicPr>
          <p:cNvPr id="7171" name="Picture 3" descr="Panel6SolarSyst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525" y="1524000"/>
            <a:ext cx="70850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Misconceptions about the Big Bang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there was no explosion; there was (and continues to be) an expansion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Rather than imagining a balloon popping and releasing its contents, imagine a balloon expanding: an infinitesimally small balloon expanding to the size of our current universe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we tend to image the singularity as a little fireball appearing somewhere in space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space began inside of the singularity. Prior to the singularity, </a:t>
            </a:r>
            <a:r>
              <a:rPr lang="en-US" i="1" dirty="0" smtClean="0">
                <a:ea typeface="+mn-ea"/>
              </a:rPr>
              <a:t>nothing</a:t>
            </a:r>
            <a:r>
              <a:rPr lang="en-US" dirty="0" smtClean="0">
                <a:ea typeface="+mn-ea"/>
              </a:rPr>
              <a:t> existed, not space, time, matter, or energy - nothing.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tom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2750"/>
            <a:ext cx="520858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5181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600" u="sng"/>
              <a:t>Big Bang Timeline – </a:t>
            </a:r>
            <a:r>
              <a:rPr lang="en-US" sz="3600" u="sng">
                <a:solidFill>
                  <a:srgbClr val="92D050"/>
                </a:solidFill>
              </a:rPr>
              <a:t>Include, label and color</a:t>
            </a:r>
            <a:endParaRPr lang="en-US" sz="3600" b="1" u="sng">
              <a:solidFill>
                <a:srgbClr val="92D050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sz="3600"/>
              <a:t>What happened</a:t>
            </a:r>
          </a:p>
          <a:p>
            <a:pPr>
              <a:buFont typeface="Calibri" pitchFamily="34" charset="0"/>
              <a:buAutoNum type="arabicPeriod"/>
            </a:pPr>
            <a:r>
              <a:rPr lang="en-US" sz="3600"/>
              <a:t>When each event (thing) happened</a:t>
            </a:r>
          </a:p>
          <a:p>
            <a:endParaRPr lang="en-US" sz="360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181600" y="363538"/>
            <a:ext cx="39624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/>
              <a:t>Big Bang – energy</a:t>
            </a:r>
          </a:p>
          <a:p>
            <a:pPr>
              <a:buFont typeface="Arial" pitchFamily="34" charset="0"/>
              <a:buChar char="•"/>
            </a:pPr>
            <a:r>
              <a:rPr lang="en-US" sz="3200"/>
              <a:t>Matter</a:t>
            </a:r>
          </a:p>
          <a:p>
            <a:pPr lvl="1">
              <a:buFont typeface="Arial" pitchFamily="34" charset="0"/>
              <a:buChar char="•"/>
            </a:pPr>
            <a:r>
              <a:rPr lang="en-US" sz="3200"/>
              <a:t>E=mc2</a:t>
            </a:r>
          </a:p>
          <a:p>
            <a:pPr lvl="2">
              <a:buFont typeface="Arial" pitchFamily="34" charset="0"/>
              <a:buChar char="•"/>
            </a:pPr>
            <a:r>
              <a:rPr lang="en-US" sz="3200"/>
              <a:t>protons</a:t>
            </a:r>
          </a:p>
          <a:p>
            <a:pPr lvl="2">
              <a:buFont typeface="Arial" pitchFamily="34" charset="0"/>
              <a:buChar char="•"/>
            </a:pPr>
            <a:r>
              <a:rPr lang="en-US" sz="3200"/>
              <a:t>Neutrons</a:t>
            </a:r>
          </a:p>
          <a:p>
            <a:pPr lvl="2">
              <a:buFont typeface="Arial" pitchFamily="34" charset="0"/>
              <a:buChar char="•"/>
            </a:pPr>
            <a:r>
              <a:rPr lang="en-US" sz="3200"/>
              <a:t>electrons</a:t>
            </a:r>
          </a:p>
          <a:p>
            <a:pPr>
              <a:buFont typeface="Arial" pitchFamily="34" charset="0"/>
              <a:buChar char="•"/>
            </a:pPr>
            <a:r>
              <a:rPr lang="en-US" sz="3200"/>
              <a:t>Atoms</a:t>
            </a:r>
          </a:p>
          <a:p>
            <a:pPr lvl="1">
              <a:buFont typeface="Arial" pitchFamily="34" charset="0"/>
              <a:buChar char="•"/>
            </a:pPr>
            <a:r>
              <a:rPr lang="en-US" sz="3200"/>
              <a:t>Hydrogen</a:t>
            </a:r>
          </a:p>
          <a:p>
            <a:pPr lvl="1">
              <a:buFont typeface="Arial" pitchFamily="34" charset="0"/>
              <a:buChar char="•"/>
            </a:pPr>
            <a:r>
              <a:rPr lang="en-US" sz="3200"/>
              <a:t>helium</a:t>
            </a:r>
          </a:p>
          <a:p>
            <a:pPr>
              <a:buFont typeface="Arial" pitchFamily="34" charset="0"/>
              <a:buChar char="•"/>
            </a:pPr>
            <a:r>
              <a:rPr lang="en-US" sz="3200"/>
              <a:t>Stars and galaxies</a:t>
            </a:r>
          </a:p>
          <a:p>
            <a:pPr>
              <a:buFont typeface="Arial" pitchFamily="34" charset="0"/>
              <a:buChar char="•"/>
            </a:pPr>
            <a:r>
              <a:rPr lang="en-US" sz="3200"/>
              <a:t>Our solar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3200"/>
              <a:t>Sun and all planets</a:t>
            </a:r>
          </a:p>
          <a:p>
            <a:pPr>
              <a:buFont typeface="Arial" pitchFamily="34" charset="0"/>
              <a:buChar char="•"/>
            </a:pPr>
            <a:r>
              <a:rPr lang="en-US" sz="3200"/>
              <a:t>Earth (present day</a:t>
            </a:r>
            <a:r>
              <a:rPr lang="en-US"/>
              <a:t>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91000" y="990600"/>
            <a:ext cx="990600" cy="838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FFFF00"/>
                </a:solidFill>
              </a:rPr>
              <a:t>Big Bang evidence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arenR"/>
            </a:pPr>
            <a:r>
              <a:rPr lang="en-US" smtClean="0"/>
              <a:t>Universal expansion and Hubble</a:t>
            </a:r>
            <a:r>
              <a:rPr lang="en-US" altLang="en-US" smtClean="0"/>
              <a:t>’</a:t>
            </a:r>
            <a:r>
              <a:rPr lang="en-US" smtClean="0"/>
              <a:t>s Law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smtClean="0"/>
              <a:t>3 degree background radiation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smtClean="0"/>
              <a:t>Quasars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smtClean="0"/>
              <a:t>Radioactive decay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smtClean="0"/>
              <a:t>Stellar formation and evolution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smtClean="0"/>
              <a:t>Speed of light and stellar distances</a:t>
            </a:r>
          </a:p>
          <a:p>
            <a:pPr marL="914400" lvl="1" indent="-514350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626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MS PGothic</vt:lpstr>
      <vt:lpstr>Arial</vt:lpstr>
      <vt:lpstr>Tahoma</vt:lpstr>
      <vt:lpstr>Office Theme</vt:lpstr>
      <vt:lpstr>The Big Bang Theory</vt:lpstr>
      <vt:lpstr>Time begins</vt:lpstr>
      <vt:lpstr> ~ 3 minutes after big bang</vt:lpstr>
      <vt:lpstr>~ Several hundred thousand years after Big Bang</vt:lpstr>
      <vt:lpstr>~200 to 400 million years after Big Bang</vt:lpstr>
      <vt:lpstr>~ 4.6 billion years ago</vt:lpstr>
      <vt:lpstr>Misconceptions about the Big Bang</vt:lpstr>
      <vt:lpstr>Slide 8</vt:lpstr>
      <vt:lpstr>Big Bang evidence</vt:lpstr>
      <vt:lpstr>1. Universal expansion and Hubble’s Law</vt:lpstr>
      <vt:lpstr>2. Back ground radiation</vt:lpstr>
      <vt:lpstr>3. Quasars - super large (solar system size) galactic cores that put out more light than whole galaxies</vt:lpstr>
      <vt:lpstr>4. Radioactive decay</vt:lpstr>
      <vt:lpstr>5. Stellar formation and evolution</vt:lpstr>
      <vt:lpstr>6. Speed of light and stellar distances</vt:lpstr>
      <vt:lpstr>LASTLY – we are pretty sure everything has a beginning, right?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Bang Theory</dc:title>
  <dc:creator>karpow</dc:creator>
  <cp:lastModifiedBy>Macy</cp:lastModifiedBy>
  <cp:revision>22</cp:revision>
  <dcterms:created xsi:type="dcterms:W3CDTF">2010-08-29T23:51:42Z</dcterms:created>
  <dcterms:modified xsi:type="dcterms:W3CDTF">2014-09-01T23:00:16Z</dcterms:modified>
</cp:coreProperties>
</file>