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jtalbot\Downloads\TheElements_64kb.m3u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chemteam.info/AtomicStructure/Greek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ezi.com/yvzpnneczway/john-dalton-atomic-theory-gas-experimen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eachertube.com/video/j-j-thomson-819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video.about.com/inventors/Profile-of-Niels-Bohr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of the atom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Scientists and their discoveries</a:t>
            </a:r>
            <a:endParaRPr lang="en-US" dirty="0"/>
          </a:p>
        </p:txBody>
      </p:sp>
      <p:pic>
        <p:nvPicPr>
          <p:cNvPr id="6" name="Kalim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0800" y="43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575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order to try to gain an idea of how small an </a:t>
            </a:r>
            <a:r>
              <a:rPr lang="en-US" dirty="0" smtClean="0"/>
              <a:t>atom </a:t>
            </a:r>
            <a:r>
              <a:rPr lang="en-US" dirty="0"/>
              <a:t>really is, you will complete the following </a:t>
            </a:r>
            <a:r>
              <a:rPr lang="en-US" dirty="0" smtClean="0"/>
              <a:t>activity</a:t>
            </a:r>
            <a:r>
              <a:rPr lang="en-US" dirty="0"/>
              <a:t>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Cut a strip of 11 in. paper in half.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Discard one half.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Cut the remaining piece in half.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Continue cutting the pieces in half and </a:t>
            </a:r>
            <a:r>
              <a:rPr lang="en-US" dirty="0" smtClean="0"/>
              <a:t>discarding </a:t>
            </a:r>
            <a:r>
              <a:rPr lang="en-US" dirty="0"/>
              <a:t>the strips as many times as you </a:t>
            </a:r>
          </a:p>
          <a:p>
            <a:pPr marL="0" indent="0">
              <a:buNone/>
            </a:pPr>
            <a:r>
              <a:rPr lang="en-US" dirty="0" smtClean="0"/>
              <a:t>      can</a:t>
            </a:r>
            <a:r>
              <a:rPr lang="en-US" dirty="0"/>
              <a:t>, counting the number of cuts you make</a:t>
            </a:r>
          </a:p>
        </p:txBody>
      </p:sp>
      <p:pic>
        <p:nvPicPr>
          <p:cNvPr id="5" name="Kalimb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8055.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0" y="63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How many cuts were you able to make?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 you think you could keep cutting the </a:t>
            </a:r>
            <a:r>
              <a:rPr lang="en-US" dirty="0" smtClean="0"/>
              <a:t>paper </a:t>
            </a:r>
            <a:r>
              <a:rPr lang="en-US" dirty="0"/>
              <a:t>forever?  Why or why not?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 would have to cut the paper in </a:t>
            </a:r>
            <a:r>
              <a:rPr lang="en-US" dirty="0" smtClean="0"/>
              <a:t>half </a:t>
            </a:r>
            <a:r>
              <a:rPr lang="en-US" dirty="0"/>
              <a:t>around 31 times to get to the size </a:t>
            </a:r>
          </a:p>
          <a:p>
            <a:pPr marL="0" indent="0">
              <a:buNone/>
            </a:pPr>
            <a:r>
              <a:rPr lang="en-US" dirty="0"/>
              <a:t>of any atom.</a:t>
            </a:r>
          </a:p>
        </p:txBody>
      </p:sp>
    </p:spTree>
    <p:extLst>
      <p:ext uri="{BB962C8B-B14F-4D97-AF65-F5344CB8AC3E}">
        <p14:creationId xmlns:p14="http://schemas.microsoft.com/office/powerpoint/2010/main" val="11950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19143"/>
            <a:ext cx="11569700" cy="11000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Protons </a:t>
            </a:r>
            <a:r>
              <a:rPr lang="en-US" dirty="0" smtClean="0"/>
              <a:t>(+)           </a:t>
            </a:r>
            <a:r>
              <a:rPr lang="en-US" dirty="0"/>
              <a:t>Neutrons             Electrons (-)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00" y="952423"/>
            <a:ext cx="33941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Protons- positively</a:t>
            </a:r>
          </a:p>
          <a:p>
            <a:r>
              <a:rPr lang="en-US" dirty="0"/>
              <a:t>charged particles</a:t>
            </a:r>
          </a:p>
          <a:p>
            <a:endParaRPr lang="en-US" dirty="0"/>
          </a:p>
          <a:p>
            <a:r>
              <a:rPr lang="en-US" dirty="0"/>
              <a:t>Make up part of the</a:t>
            </a:r>
          </a:p>
          <a:p>
            <a:r>
              <a:rPr lang="en-US" dirty="0"/>
              <a:t>nucleus of the atom</a:t>
            </a:r>
          </a:p>
          <a:p>
            <a:endParaRPr lang="en-US" dirty="0"/>
          </a:p>
          <a:p>
            <a:r>
              <a:rPr lang="en-US" dirty="0"/>
              <a:t>Identify the atom</a:t>
            </a:r>
          </a:p>
          <a:p>
            <a:endParaRPr lang="en-US" dirty="0"/>
          </a:p>
          <a:p>
            <a:r>
              <a:rPr lang="en-US" dirty="0"/>
              <a:t>Equal to the atomic </a:t>
            </a:r>
          </a:p>
          <a:p>
            <a:r>
              <a:rPr lang="en-US" dirty="0"/>
              <a:t>number of the atom</a:t>
            </a:r>
          </a:p>
          <a:p>
            <a:endParaRPr lang="en-US" dirty="0"/>
          </a:p>
          <a:p>
            <a:r>
              <a:rPr lang="en-US" dirty="0"/>
              <a:t>Contribute to the</a:t>
            </a:r>
          </a:p>
          <a:p>
            <a:r>
              <a:rPr lang="en-US" dirty="0"/>
              <a:t>atomic mass</a:t>
            </a:r>
          </a:p>
          <a:p>
            <a:endParaRPr lang="en-US" dirty="0"/>
          </a:p>
          <a:p>
            <a:r>
              <a:rPr lang="en-US" dirty="0"/>
              <a:t>Equal to the number of </a:t>
            </a:r>
          </a:p>
          <a:p>
            <a:r>
              <a:rPr lang="en-US" dirty="0"/>
              <a:t>electrons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3150" y="952423"/>
            <a:ext cx="3670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Neutrons- neutral</a:t>
            </a:r>
          </a:p>
          <a:p>
            <a:r>
              <a:rPr lang="en-US" dirty="0"/>
              <a:t>particles; have no</a:t>
            </a:r>
          </a:p>
          <a:p>
            <a:r>
              <a:rPr lang="en-US" dirty="0"/>
              <a:t>electric charge</a:t>
            </a:r>
          </a:p>
          <a:p>
            <a:endParaRPr lang="en-US" dirty="0"/>
          </a:p>
          <a:p>
            <a:r>
              <a:rPr lang="en-US" dirty="0"/>
              <a:t>Help make up the</a:t>
            </a:r>
          </a:p>
          <a:p>
            <a:r>
              <a:rPr lang="en-US" dirty="0"/>
              <a:t>nucleus of the</a:t>
            </a:r>
          </a:p>
          <a:p>
            <a:r>
              <a:rPr lang="en-US" dirty="0"/>
              <a:t>atom</a:t>
            </a:r>
          </a:p>
          <a:p>
            <a:endParaRPr lang="en-US" dirty="0"/>
          </a:p>
          <a:p>
            <a:r>
              <a:rPr lang="en-US" dirty="0"/>
              <a:t>Contribute to the</a:t>
            </a:r>
          </a:p>
          <a:p>
            <a:r>
              <a:rPr lang="en-US" dirty="0"/>
              <a:t>atomic mass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4157312"/>
            <a:ext cx="2235867" cy="223586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2100" y="8039100"/>
            <a:ext cx="3724308" cy="38735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80475" y="952423"/>
            <a:ext cx="29845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Electrons- negatively charged</a:t>
            </a:r>
          </a:p>
          <a:p>
            <a:r>
              <a:rPr lang="en-US" dirty="0"/>
              <a:t>particles</a:t>
            </a:r>
          </a:p>
          <a:p>
            <a:endParaRPr lang="en-US" dirty="0"/>
          </a:p>
          <a:p>
            <a:r>
              <a:rPr lang="en-US" dirty="0"/>
              <a:t>Found outside the nucleus of </a:t>
            </a:r>
            <a:r>
              <a:rPr lang="en-US" dirty="0" smtClean="0"/>
              <a:t>the </a:t>
            </a:r>
            <a:r>
              <a:rPr lang="en-US" dirty="0"/>
              <a:t>atom in electron </a:t>
            </a:r>
            <a:r>
              <a:rPr lang="en-US" dirty="0" smtClean="0"/>
              <a:t>orbits/levels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orbit/level can hold a </a:t>
            </a:r>
            <a:r>
              <a:rPr lang="en-US" dirty="0" smtClean="0"/>
              <a:t>maximum </a:t>
            </a:r>
            <a:r>
              <a:rPr lang="en-US" dirty="0"/>
              <a:t>number of electrons </a:t>
            </a:r>
          </a:p>
          <a:p>
            <a:endParaRPr lang="en-US" dirty="0"/>
          </a:p>
          <a:p>
            <a:r>
              <a:rPr lang="en-US" dirty="0"/>
              <a:t>1st = 2, 2nd = 8, 3rd = </a:t>
            </a:r>
            <a:r>
              <a:rPr lang="en-US" dirty="0" smtClean="0"/>
              <a:t>8</a:t>
            </a:r>
          </a:p>
          <a:p>
            <a:endParaRPr lang="en-US" dirty="0"/>
          </a:p>
          <a:p>
            <a:r>
              <a:rPr lang="en-US" dirty="0"/>
              <a:t>Equal to the number of</a:t>
            </a:r>
          </a:p>
          <a:p>
            <a:r>
              <a:rPr lang="en-US" dirty="0" smtClean="0"/>
              <a:t>Protons</a:t>
            </a:r>
          </a:p>
          <a:p>
            <a:endParaRPr lang="en-US" dirty="0"/>
          </a:p>
          <a:p>
            <a:r>
              <a:rPr lang="en-US" dirty="0"/>
              <a:t>Valence electrons- the</a:t>
            </a:r>
          </a:p>
          <a:p>
            <a:r>
              <a:rPr lang="en-US" dirty="0"/>
              <a:t>outermost electrons </a:t>
            </a:r>
            <a:r>
              <a:rPr lang="en-US" dirty="0" smtClean="0"/>
              <a:t>involved in </a:t>
            </a:r>
            <a:r>
              <a:rPr lang="en-US" dirty="0"/>
              <a:t>the formation of chemical </a:t>
            </a:r>
            <a:r>
              <a:rPr lang="en-US" dirty="0" smtClean="0"/>
              <a:t>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4457700" cy="4161284"/>
          </a:xfrm>
        </p:spPr>
        <p:txBody>
          <a:bodyPr>
            <a:noAutofit/>
          </a:bodyPr>
          <a:lstStyle/>
          <a:p>
            <a:r>
              <a:rPr lang="en-US" sz="2000" dirty="0"/>
              <a:t>Element- made up </a:t>
            </a:r>
            <a:r>
              <a:rPr lang="en-US" sz="2000" dirty="0" smtClean="0"/>
              <a:t>of one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kind </a:t>
            </a:r>
            <a:r>
              <a:rPr lang="en-US" sz="2000" dirty="0"/>
              <a:t>of atom </a:t>
            </a:r>
            <a:r>
              <a:rPr lang="en-US" sz="2000" dirty="0" smtClean="0"/>
              <a:t>that can’t </a:t>
            </a:r>
            <a:r>
              <a:rPr lang="en-US" sz="2000" dirty="0"/>
              <a:t>be </a:t>
            </a:r>
          </a:p>
          <a:p>
            <a:pPr marL="0" indent="0">
              <a:buNone/>
            </a:pPr>
            <a:r>
              <a:rPr lang="en-US" sz="2000" dirty="0" smtClean="0"/>
              <a:t>   broken </a:t>
            </a:r>
            <a:r>
              <a:rPr lang="en-US" sz="2000" dirty="0"/>
              <a:t>down into </a:t>
            </a:r>
            <a:r>
              <a:rPr lang="en-US" sz="2000" dirty="0" smtClean="0"/>
              <a:t>simpler  </a:t>
            </a:r>
          </a:p>
          <a:p>
            <a:pPr marL="0" indent="0">
              <a:buNone/>
            </a:pPr>
            <a:r>
              <a:rPr lang="en-US" sz="2000" dirty="0" smtClean="0"/>
              <a:t>   substances by </a:t>
            </a:r>
            <a:r>
              <a:rPr lang="en-US" sz="2000" dirty="0"/>
              <a:t>physical or </a:t>
            </a:r>
          </a:p>
          <a:p>
            <a:pPr marL="0" indent="0">
              <a:buNone/>
            </a:pPr>
            <a:r>
              <a:rPr lang="en-US" sz="2000" dirty="0" smtClean="0"/>
              <a:t>   chemical means</a:t>
            </a:r>
          </a:p>
          <a:p>
            <a:r>
              <a:rPr lang="en-US" sz="2000" dirty="0" smtClean="0"/>
              <a:t>90 </a:t>
            </a:r>
            <a:r>
              <a:rPr lang="en-US" sz="2000" dirty="0"/>
              <a:t>occur naturally on </a:t>
            </a:r>
            <a:r>
              <a:rPr lang="en-US" sz="2000" dirty="0" smtClean="0"/>
              <a:t>Earth</a:t>
            </a:r>
            <a:endParaRPr lang="en-US" sz="2000" dirty="0"/>
          </a:p>
          <a:p>
            <a:r>
              <a:rPr lang="en-US" sz="2000" dirty="0" smtClean="0"/>
              <a:t>25 </a:t>
            </a:r>
            <a:r>
              <a:rPr lang="en-US" sz="2000" dirty="0"/>
              <a:t>were synthesized </a:t>
            </a:r>
            <a:r>
              <a:rPr lang="en-US" sz="2000" dirty="0" smtClean="0"/>
              <a:t>(</a:t>
            </a:r>
            <a:r>
              <a:rPr lang="en-US" sz="2000" dirty="0"/>
              <a:t>made) by </a:t>
            </a:r>
            <a:r>
              <a:rPr lang="en-US" sz="2000" dirty="0" smtClean="0"/>
              <a:t>scientists</a:t>
            </a:r>
          </a:p>
          <a:p>
            <a:r>
              <a:rPr lang="en-US" sz="2000" dirty="0" smtClean="0"/>
              <a:t>Listen to the Elements Song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24" y="2186774"/>
            <a:ext cx="5776676" cy="3591726"/>
          </a:xfrm>
          <a:prstGeom prst="rect">
            <a:avLst/>
          </a:prstGeom>
        </p:spPr>
      </p:pic>
      <p:pic>
        <p:nvPicPr>
          <p:cNvPr id="7" name="TheElements_64kb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9500" y="5609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The Periodic Table Elements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Boxes in the periodic table contain a lot </a:t>
            </a:r>
            <a:r>
              <a:rPr lang="en-US" dirty="0" smtClean="0"/>
              <a:t>of information</a:t>
            </a:r>
            <a:r>
              <a:rPr lang="en-US" dirty="0"/>
              <a:t>.  To understand this information, it is </a:t>
            </a:r>
            <a:r>
              <a:rPr lang="en-US" dirty="0" smtClean="0"/>
              <a:t>necessary </a:t>
            </a:r>
            <a:r>
              <a:rPr lang="en-US" dirty="0"/>
              <a:t>to refer to the periodic </a:t>
            </a:r>
            <a:r>
              <a:rPr lang="en-US" dirty="0" smtClean="0"/>
              <a:t>table’s key.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00" y="2893016"/>
            <a:ext cx="2109399" cy="3462828"/>
          </a:xfrm>
          <a:prstGeom prst="rect">
            <a:avLst/>
          </a:prstGeom>
        </p:spPr>
      </p:pic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9829800" y="6397625"/>
            <a:ext cx="152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4356100" y="5930899"/>
            <a:ext cx="1219200" cy="1"/>
          </a:xfrm>
          <a:prstGeom prst="line">
            <a:avLst/>
          </a:prstGeom>
          <a:noFill/>
          <a:ln w="38100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4346264" y="5930899"/>
            <a:ext cx="1219200" cy="1"/>
          </a:xfrm>
          <a:prstGeom prst="line">
            <a:avLst/>
          </a:prstGeom>
          <a:noFill/>
          <a:ln w="38100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498" y="7847066"/>
            <a:ext cx="1639966" cy="231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264" y="3160241"/>
            <a:ext cx="1335140" cy="231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264" y="3890801"/>
            <a:ext cx="1335140" cy="231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264" y="4938909"/>
            <a:ext cx="1335140" cy="2316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81404" y="3059804"/>
            <a:ext cx="59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Atomic Number</a:t>
            </a:r>
          </a:p>
          <a:p>
            <a:endParaRPr lang="en-US" sz="2400" dirty="0" smtClean="0"/>
          </a:p>
          <a:p>
            <a:r>
              <a:rPr lang="en-US" sz="2400" dirty="0" smtClean="0"/>
              <a:t>Element Symbol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400" i="1" dirty="0">
                <a:latin typeface="Comic Sans MS" panose="030F0702030302020204" pitchFamily="66" charset="0"/>
              </a:rPr>
              <a:t>a capital letter or a capital followed by a lower case letter)</a:t>
            </a:r>
          </a:p>
          <a:p>
            <a:endParaRPr lang="en-US" sz="2400" dirty="0"/>
          </a:p>
          <a:p>
            <a:r>
              <a:rPr lang="en-US" sz="2400" dirty="0" smtClean="0"/>
              <a:t>Element Name</a:t>
            </a:r>
          </a:p>
          <a:p>
            <a:endParaRPr lang="en-US" sz="2400" dirty="0"/>
          </a:p>
          <a:p>
            <a:r>
              <a:rPr lang="en-US" sz="2400" dirty="0" smtClean="0"/>
              <a:t>Atomic Mass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1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 smtClean="0"/>
              <a:t>Atomic number and 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u="sng" dirty="0">
                <a:latin typeface="Comic Sans MS" panose="030F0702030302020204" pitchFamily="66" charset="0"/>
              </a:rPr>
              <a:t>Atomic number-</a:t>
            </a:r>
            <a:r>
              <a:rPr lang="en-US" altLang="en-US" sz="2400" dirty="0">
                <a:latin typeface="Comic Sans MS" panose="030F0702030302020204" pitchFamily="66" charset="0"/>
              </a:rPr>
              <a:t> the number of protons in the nucleus of an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atom equal </a:t>
            </a:r>
            <a:r>
              <a:rPr lang="en-US" altLang="en-US" sz="2400" dirty="0">
                <a:latin typeface="Comic Sans MS" panose="030F0702030302020204" pitchFamily="66" charset="0"/>
              </a:rPr>
              <a:t>to the number of electrons to make an atom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neutral.</a:t>
            </a:r>
          </a:p>
          <a:p>
            <a:pPr>
              <a:lnSpc>
                <a:spcPct val="80000"/>
              </a:lnSpc>
            </a:pP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Comic Sans MS" panose="030F0702030302020204" pitchFamily="66" charset="0"/>
              </a:rPr>
              <a:t>Protons are equal to electrons in a </a:t>
            </a:r>
            <a:r>
              <a:rPr lang="en-US" altLang="en-US" sz="2400" dirty="0">
                <a:latin typeface="Comic Sans MS" panose="030F0702030302020204" pitchFamily="66" charset="0"/>
              </a:rPr>
              <a:t>n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eutral atom. Protons are also the same as the atomic number of an element.</a:t>
            </a:r>
          </a:p>
          <a:p>
            <a:pPr>
              <a:lnSpc>
                <a:spcPct val="80000"/>
              </a:lnSpc>
            </a:pP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u="sng" dirty="0" smtClean="0">
                <a:latin typeface="Comic Sans MS" panose="030F0702030302020204" pitchFamily="66" charset="0"/>
              </a:rPr>
              <a:t>Atomic </a:t>
            </a:r>
            <a:r>
              <a:rPr lang="en-US" altLang="en-US" sz="2400" u="sng" dirty="0">
                <a:latin typeface="Comic Sans MS" panose="030F0702030302020204" pitchFamily="66" charset="0"/>
              </a:rPr>
              <a:t>mass-</a:t>
            </a:r>
            <a:r>
              <a:rPr lang="en-US" altLang="en-US" sz="2400" dirty="0">
                <a:latin typeface="Comic Sans MS" panose="030F0702030302020204" pitchFamily="66" charset="0"/>
              </a:rPr>
              <a:t> the total number of protons and neutrons in an atom’s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nucleus. Expressed </a:t>
            </a:r>
            <a:r>
              <a:rPr lang="en-US" altLang="en-US" sz="2400" dirty="0">
                <a:latin typeface="Comic Sans MS" panose="030F0702030302020204" pitchFamily="66" charset="0"/>
              </a:rPr>
              <a:t>in </a:t>
            </a:r>
            <a:r>
              <a:rPr lang="en-US" altLang="en-US" sz="2400" u="sng" dirty="0">
                <a:latin typeface="Comic Sans MS" panose="030F0702030302020204" pitchFamily="66" charset="0"/>
              </a:rPr>
              <a:t>A</a:t>
            </a:r>
            <a:r>
              <a:rPr lang="en-US" altLang="en-US" sz="2400" dirty="0">
                <a:latin typeface="Comic Sans MS" panose="030F0702030302020204" pitchFamily="66" charset="0"/>
              </a:rPr>
              <a:t>tomic </a:t>
            </a:r>
            <a:r>
              <a:rPr lang="en-US" altLang="en-US" sz="2400" u="sng" dirty="0">
                <a:latin typeface="Comic Sans MS" panose="030F0702030302020204" pitchFamily="66" charset="0"/>
              </a:rPr>
              <a:t>M</a:t>
            </a:r>
            <a:r>
              <a:rPr lang="en-US" altLang="en-US" sz="2400" dirty="0">
                <a:latin typeface="Comic Sans MS" panose="030F0702030302020204" pitchFamily="66" charset="0"/>
              </a:rPr>
              <a:t>ass </a:t>
            </a:r>
            <a:r>
              <a:rPr lang="en-US" altLang="en-US" sz="2400" u="sng" dirty="0">
                <a:latin typeface="Comic Sans MS" panose="030F0702030302020204" pitchFamily="66" charset="0"/>
              </a:rPr>
              <a:t>U</a:t>
            </a:r>
            <a:r>
              <a:rPr lang="en-US" altLang="en-US" sz="2400" dirty="0">
                <a:latin typeface="Comic Sans MS" panose="030F0702030302020204" pitchFamily="66" charset="0"/>
              </a:rPr>
              <a:t>nits (</a:t>
            </a:r>
            <a:r>
              <a:rPr lang="en-US" altLang="en-US" sz="2400" dirty="0" err="1">
                <a:latin typeface="Comic Sans MS" panose="030F0702030302020204" pitchFamily="66" charset="0"/>
              </a:rPr>
              <a:t>amu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Comic Sans MS" panose="030F0702030302020204" pitchFamily="66" charset="0"/>
              </a:rPr>
              <a:t>Atomic Mass minus the number of protons will give you the number of neutrons in a neutral atom.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770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Building atoms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442" y="2535632"/>
            <a:ext cx="7523116" cy="334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162" y="777073"/>
            <a:ext cx="219475" cy="1140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02" y="849952"/>
            <a:ext cx="1298956" cy="10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321446" y="3799375"/>
            <a:ext cx="1905000" cy="1752600"/>
          </a:xfrm>
          <a:prstGeom prst="ellipse">
            <a:avLst/>
          </a:prstGeom>
          <a:solidFill>
            <a:schemeClr val="accent1"/>
          </a:solidFill>
          <a:ln w="1270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8226"/>
            <a:ext cx="10820400" cy="1295400"/>
          </a:xfrm>
        </p:spPr>
        <p:txBody>
          <a:bodyPr/>
          <a:lstStyle/>
          <a:p>
            <a:pPr algn="ctr"/>
            <a:r>
              <a:rPr lang="en-US" dirty="0" smtClean="0"/>
              <a:t>Bohr electron diagrams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Oxygen (O) Atom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387" y="4121960"/>
            <a:ext cx="1255885" cy="11339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3632" y="2056295"/>
            <a:ext cx="5598972" cy="70663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Notice the two electrons in the first orbital/level and the six in the second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6156" y="3132666"/>
            <a:ext cx="2135774" cy="3086019"/>
          </a:xfrm>
        </p:spPr>
        <p:txBody>
          <a:bodyPr/>
          <a:lstStyle/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How many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more electrons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can fit in the 2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nd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orbital/ level?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800" y="1104900"/>
            <a:ext cx="10388600" cy="98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Comic Sans MS" panose="030F0702030302020204" pitchFamily="66" charset="0"/>
              </a:rPr>
              <a:t>Show </a:t>
            </a:r>
            <a:r>
              <a:rPr lang="en-US" altLang="en-US" sz="2400" dirty="0">
                <a:latin typeface="Comic Sans MS" panose="030F0702030302020204" pitchFamily="66" charset="0"/>
              </a:rPr>
              <a:t>ALL the electrons in an atom. Notice the 1 electron in the 1st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orbital. The </a:t>
            </a:r>
            <a:r>
              <a:rPr lang="en-US" altLang="en-US" sz="2400" dirty="0">
                <a:latin typeface="Comic Sans MS" panose="030F0702030302020204" pitchFamily="66" charset="0"/>
              </a:rPr>
              <a:t>rule is 2 in the first orbital, then 8, 8  = full and stable (unreactive)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32" y="7332714"/>
            <a:ext cx="1914310" cy="195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498" y="7504114"/>
            <a:ext cx="1079086" cy="1767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10" y="3177050"/>
            <a:ext cx="1079086" cy="1887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58" y="3249613"/>
            <a:ext cx="457240" cy="542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44" y="3881309"/>
            <a:ext cx="432854" cy="43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863" y="4281332"/>
            <a:ext cx="627942" cy="859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3271" y="3291513"/>
            <a:ext cx="574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=8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=8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=8</a:t>
            </a:r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3581" y="3505756"/>
            <a:ext cx="396274" cy="524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321" y="5408980"/>
            <a:ext cx="396274" cy="5425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860" y="2651555"/>
            <a:ext cx="396274" cy="5425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983" y="5447765"/>
            <a:ext cx="396274" cy="5425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193" y="6226646"/>
            <a:ext cx="396274" cy="5425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983" y="3456357"/>
            <a:ext cx="396274" cy="5425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0585" y="4891062"/>
            <a:ext cx="396274" cy="5425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5421" y="3496100"/>
            <a:ext cx="396274" cy="5425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842" y="7872967"/>
            <a:ext cx="1914310" cy="17679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1003" y="8388110"/>
            <a:ext cx="3517697" cy="3596952"/>
          </a:xfrm>
          <a:prstGeom prst="rect">
            <a:avLst/>
          </a:prstGeom>
        </p:spPr>
      </p:pic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552577" y="9001512"/>
            <a:ext cx="3505200" cy="3581400"/>
          </a:xfrm>
          <a:prstGeom prst="ellipse">
            <a:avLst/>
          </a:prstGeom>
          <a:noFill/>
          <a:ln w="1270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 flipH="1" flipV="1">
            <a:off x="6549983" y="8805958"/>
            <a:ext cx="2554400" cy="2501900"/>
          </a:xfrm>
          <a:prstGeom prst="ellipse">
            <a:avLst/>
          </a:prstGeom>
          <a:noFill/>
          <a:ln w="1270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5466378" y="8405125"/>
            <a:ext cx="3505200" cy="3581400"/>
          </a:xfrm>
          <a:prstGeom prst="ellipse">
            <a:avLst/>
          </a:prstGeom>
          <a:noFill/>
          <a:ln w="1270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869" y="2877199"/>
            <a:ext cx="3517697" cy="3596952"/>
          </a:xfrm>
          <a:prstGeom prst="rect">
            <a:avLst/>
          </a:prstGeom>
        </p:spPr>
      </p:pic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890955" y="8581692"/>
            <a:ext cx="3505200" cy="3581400"/>
          </a:xfrm>
          <a:prstGeom prst="ellipse">
            <a:avLst/>
          </a:prstGeom>
          <a:noFill/>
          <a:ln w="1270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818187" y="8211970"/>
            <a:ext cx="3505200" cy="3581400"/>
          </a:xfrm>
          <a:prstGeom prst="ellipse">
            <a:avLst/>
          </a:prstGeom>
          <a:noFill/>
          <a:ln w="1270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565810" y="9195094"/>
            <a:ext cx="3505200" cy="3581400"/>
          </a:xfrm>
          <a:prstGeom prst="ellipse">
            <a:avLst/>
          </a:prstGeom>
          <a:noFill/>
          <a:ln w="1270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820400" cy="1295400"/>
          </a:xfrm>
        </p:spPr>
        <p:txBody>
          <a:bodyPr/>
          <a:lstStyle/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Lewis Structure</a:t>
            </a:r>
            <a:br>
              <a:rPr lang="en-US" altLang="en-US" dirty="0">
                <a:latin typeface="Comic Sans MS" panose="030F0702030302020204" pitchFamily="66" charset="0"/>
              </a:rPr>
            </a:br>
            <a:r>
              <a:rPr lang="en-US" altLang="en-US" dirty="0">
                <a:latin typeface="Comic Sans MS" panose="030F0702030302020204" pitchFamily="66" charset="0"/>
              </a:rPr>
              <a:t>(Electron Dot Diagram)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83802"/>
            <a:ext cx="5308600" cy="167512"/>
          </a:xfrm>
        </p:spPr>
        <p:txBody>
          <a:bodyPr>
            <a:normAutofit fontScale="25000" lnSpcReduction="20000"/>
          </a:bodyPr>
          <a:lstStyle/>
          <a:p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77716"/>
            <a:ext cx="5311775" cy="3740969"/>
          </a:xfrm>
        </p:spPr>
        <p:txBody>
          <a:bodyPr/>
          <a:lstStyle/>
          <a:p>
            <a:r>
              <a:rPr lang="en-US" altLang="en-US" sz="2400" u="sng" dirty="0">
                <a:latin typeface="Comic Sans MS" panose="030F0702030302020204" pitchFamily="66" charset="0"/>
              </a:rPr>
              <a:t>Valence electrons-</a:t>
            </a:r>
            <a:r>
              <a:rPr lang="en-US" altLang="en-US" sz="2400" dirty="0">
                <a:latin typeface="Comic Sans MS" panose="030F0702030302020204" pitchFamily="66" charset="0"/>
              </a:rPr>
              <a:t> the electrons in the outermost shell that are responsible for how an atom will behave chemically </a:t>
            </a:r>
            <a:endParaRPr lang="en-US" altLang="en-US" sz="2400" dirty="0" smtClean="0">
              <a:latin typeface="Comic Sans MS" panose="030F0702030302020204" pitchFamily="66" charset="0"/>
            </a:endParaRPr>
          </a:p>
          <a:p>
            <a:r>
              <a:rPr lang="en-US" altLang="en-US" sz="2400" u="sng" dirty="0">
                <a:latin typeface="Comic Sans MS" panose="030F0702030302020204" pitchFamily="66" charset="0"/>
              </a:rPr>
              <a:t>Lewis Dot Structure-</a:t>
            </a:r>
            <a:r>
              <a:rPr lang="en-US" altLang="en-US" sz="2400" dirty="0">
                <a:latin typeface="Comic Sans MS" panose="030F0702030302020204" pitchFamily="66" charset="0"/>
              </a:rPr>
              <a:t> way of drawing ONLY the valence electrons of an atom </a:t>
            </a: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Element </a:t>
            </a:r>
            <a:r>
              <a:rPr lang="en-US" altLang="en-US" sz="2400" dirty="0">
                <a:latin typeface="Comic Sans MS" panose="030F0702030302020204" pitchFamily="66" charset="0"/>
              </a:rPr>
              <a:t>symbol surrounded by as many dots as there are valence electrons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3802"/>
            <a:ext cx="5334000" cy="16751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</a:pPr>
            <a:endParaRPr lang="en-US" altLang="en-US" sz="22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71362" y="2621197"/>
            <a:ext cx="1298561" cy="1298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684" y="2621197"/>
            <a:ext cx="1274174" cy="1548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476" y="2636438"/>
            <a:ext cx="1444877" cy="1268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326084" y="4529680"/>
            <a:ext cx="44390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How many valence electrons </a:t>
            </a:r>
            <a:endParaRPr lang="en-US" altLang="en-US" sz="2400" dirty="0" smtClean="0">
              <a:latin typeface="Comic Sans MS" panose="030F0702030302020204" pitchFamily="66" charset="0"/>
            </a:endParaRP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do </a:t>
            </a:r>
            <a:r>
              <a:rPr lang="en-US" altLang="en-US" sz="2400" dirty="0">
                <a:latin typeface="Comic Sans MS" panose="030F0702030302020204" pitchFamily="66" charset="0"/>
              </a:rPr>
              <a:t>each of these atoms have?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8215" y="97280"/>
            <a:ext cx="10820400" cy="1293028"/>
          </a:xfrm>
        </p:spPr>
        <p:txBody>
          <a:bodyPr/>
          <a:lstStyle/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Making an Electron Dot Diagram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58" y="2609976"/>
            <a:ext cx="944962" cy="1152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9264" y="2716666"/>
            <a:ext cx="926672" cy="938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76" y="2646555"/>
            <a:ext cx="938865" cy="107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937" y="2609976"/>
            <a:ext cx="1121761" cy="1152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915" y="2539866"/>
            <a:ext cx="1121761" cy="129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264" y="4637254"/>
            <a:ext cx="1121761" cy="137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108" y="4716509"/>
            <a:ext cx="1201016" cy="129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637254"/>
            <a:ext cx="1194920" cy="1402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332438" y="1364923"/>
            <a:ext cx="450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Write down the element’s symbol</a:t>
            </a:r>
          </a:p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 and place the first two dots on any</a:t>
            </a:r>
          </a:p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 side of the symbol.  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51482" y="1257028"/>
            <a:ext cx="4277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If this were an atom of an element</a:t>
            </a:r>
          </a:p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from group 1, you would just place the</a:t>
            </a:r>
          </a:p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one dot on any side of the element. 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92155" y="4425043"/>
            <a:ext cx="4171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Place the rest of the dots in either a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clockwise or counter clockwise manner around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the symbol, with no side receiving two dots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until each side gets one. </a:t>
            </a:r>
          </a:p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2526" y="7765875"/>
            <a:ext cx="646232" cy="5364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9825" y="2917851"/>
            <a:ext cx="646232" cy="53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6744" y="2888771"/>
            <a:ext cx="682811" cy="1091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1995" y="2888770"/>
            <a:ext cx="682811" cy="1091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5901" y="2895560"/>
            <a:ext cx="682811" cy="1091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8879" y="2890821"/>
            <a:ext cx="646232" cy="53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4651" y="4977962"/>
            <a:ext cx="682811" cy="1091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9770" y="4977962"/>
            <a:ext cx="682811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688173"/>
            <a:ext cx="8610600" cy="1293028"/>
          </a:xfrm>
        </p:spPr>
        <p:txBody>
          <a:bodyPr/>
          <a:lstStyle/>
          <a:p>
            <a:r>
              <a:rPr lang="en-US" dirty="0" smtClean="0"/>
              <a:t>The important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Who discovered the atom?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What is an atom?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What is the Periodic Table?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Why is it important to you?</a:t>
            </a:r>
          </a:p>
        </p:txBody>
      </p:sp>
    </p:spTree>
    <p:extLst>
      <p:ext uri="{BB962C8B-B14F-4D97-AF65-F5344CB8AC3E}">
        <p14:creationId xmlns:p14="http://schemas.microsoft.com/office/powerpoint/2010/main" val="12884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valence electrons does each element have…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5500" y="3352800"/>
            <a:ext cx="80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H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5018871"/>
            <a:ext cx="669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O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900" y="3352800"/>
            <a:ext cx="125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Ne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3900" y="4970442"/>
            <a:ext cx="139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Mg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97" y="3346697"/>
            <a:ext cx="164606" cy="164606"/>
          </a:xfrm>
          <a:prstGeom prst="rect">
            <a:avLst/>
          </a:prstGeom>
        </p:spPr>
      </p:pic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429000" y="2743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80" y="3721100"/>
            <a:ext cx="274342" cy="274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553" y="3091590"/>
            <a:ext cx="274344" cy="274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3100923"/>
            <a:ext cx="274344" cy="274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278" y="3516359"/>
            <a:ext cx="274344" cy="274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278" y="3914741"/>
            <a:ext cx="274344" cy="274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491" y="4313991"/>
            <a:ext cx="274344" cy="274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97" y="4297518"/>
            <a:ext cx="274344" cy="274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30" y="3502012"/>
            <a:ext cx="274344" cy="2743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30" y="3925567"/>
            <a:ext cx="274344" cy="2743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122" y="5179443"/>
            <a:ext cx="274344" cy="2743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148" y="5538454"/>
            <a:ext cx="274344" cy="2743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156" y="5538454"/>
            <a:ext cx="274344" cy="2743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008" y="4759635"/>
            <a:ext cx="274344" cy="2743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06" y="4744527"/>
            <a:ext cx="274344" cy="2743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128" y="5205740"/>
            <a:ext cx="274344" cy="2743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352" y="5575040"/>
            <a:ext cx="274344" cy="274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91" y="5944341"/>
            <a:ext cx="27434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Charged particle that typically results from a loss or gain of electrons</a:t>
            </a:r>
          </a:p>
          <a:p>
            <a:endParaRPr lang="en-US" dirty="0" smtClean="0"/>
          </a:p>
          <a:p>
            <a:r>
              <a:rPr lang="en-US" altLang="en-US" sz="2000" dirty="0">
                <a:latin typeface="Comic Sans MS" panose="030F0702030302020204" pitchFamily="66" charset="0"/>
              </a:rPr>
              <a:t>Two types:</a:t>
            </a:r>
          </a:p>
          <a:p>
            <a:pPr lvl="1"/>
            <a:r>
              <a:rPr lang="en-US" altLang="en-US" u="sng" dirty="0">
                <a:latin typeface="Comic Sans MS" panose="030F0702030302020204" pitchFamily="66" charset="0"/>
              </a:rPr>
              <a:t>Anion</a:t>
            </a:r>
            <a:r>
              <a:rPr lang="en-US" altLang="en-US" dirty="0">
                <a:latin typeface="Comic Sans MS" panose="030F0702030302020204" pitchFamily="66" charset="0"/>
              </a:rPr>
              <a:t> = negatively charged particle</a:t>
            </a:r>
          </a:p>
          <a:p>
            <a:pPr lvl="1"/>
            <a:r>
              <a:rPr lang="en-US" altLang="en-US" u="sng" dirty="0" err="1">
                <a:latin typeface="Comic Sans MS" panose="030F0702030302020204" pitchFamily="66" charset="0"/>
              </a:rPr>
              <a:t>Cation</a:t>
            </a:r>
            <a:r>
              <a:rPr lang="en-US" altLang="en-US" dirty="0">
                <a:latin typeface="Comic Sans MS" panose="030F0702030302020204" pitchFamily="66" charset="0"/>
              </a:rPr>
              <a:t> = </a:t>
            </a:r>
            <a:r>
              <a:rPr lang="en-US" altLang="en-US" dirty="0" smtClean="0">
                <a:latin typeface="Comic Sans MS" panose="030F0702030302020204" pitchFamily="66" charset="0"/>
              </a:rPr>
              <a:t>positively </a:t>
            </a:r>
            <a:r>
              <a:rPr lang="en-US" altLang="en-US" dirty="0">
                <a:latin typeface="Comic Sans MS" panose="030F0702030302020204" pitchFamily="66" charset="0"/>
              </a:rPr>
              <a:t>charged </a:t>
            </a:r>
            <a:r>
              <a:rPr lang="en-US" altLang="en-US" dirty="0" smtClean="0">
                <a:latin typeface="Comic Sans MS" panose="030F0702030302020204" pitchFamily="66" charset="0"/>
              </a:rPr>
              <a:t>particle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86075"/>
            <a:ext cx="4762500" cy="30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4102100"/>
            <a:ext cx="14928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Be aware that the atomic and atomic mass are not </a:t>
            </a:r>
          </a:p>
          <a:p>
            <a:pPr algn="ctr"/>
            <a:r>
              <a:rPr lang="en-US" altLang="en-US" dirty="0">
                <a:latin typeface="Comic Sans MS" panose="030F0702030302020204" pitchFamily="66" charset="0"/>
              </a:rPr>
              <a:t>impacted by the loss or gain of electrons.</a:t>
            </a:r>
          </a:p>
        </p:txBody>
      </p:sp>
    </p:spTree>
    <p:extLst>
      <p:ext uri="{BB962C8B-B14F-4D97-AF65-F5344CB8AC3E}">
        <p14:creationId xmlns:p14="http://schemas.microsoft.com/office/powerpoint/2010/main" val="37791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u="sng" dirty="0">
                <a:latin typeface="Comic Sans MS" panose="030F0702030302020204" pitchFamily="66" charset="0"/>
              </a:rPr>
              <a:t>Isotopes-</a:t>
            </a:r>
            <a:r>
              <a:rPr lang="en-US" altLang="en-US" sz="2000" dirty="0">
                <a:latin typeface="Comic Sans MS" panose="030F0702030302020204" pitchFamily="66" charset="0"/>
              </a:rPr>
              <a:t> atoms that have the same number of protons, but have different numbers of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neutrons. </a:t>
            </a:r>
            <a:r>
              <a:rPr lang="en-US" altLang="en-US" sz="2000" dirty="0">
                <a:latin typeface="Comic Sans MS" panose="030F0702030302020204" pitchFamily="66" charset="0"/>
              </a:rPr>
              <a:t>Recall that the atomic mass is the number of neutrons and protons in an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atom so the atomic mass will change.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endParaRPr lang="en-US" altLang="en-US" sz="20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7" y="3155950"/>
            <a:ext cx="3209925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31" y="3155950"/>
            <a:ext cx="228600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4499" y="3357757"/>
            <a:ext cx="1841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Notice each isotope of helium has the same number of protons but different number of neutrons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6553" y="3357757"/>
            <a:ext cx="201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Carbon 12 and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Carbon 14 have the same number of protons  but a different number of neutrons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764373"/>
            <a:ext cx="10566400" cy="1293028"/>
          </a:xfrm>
        </p:spPr>
        <p:txBody>
          <a:bodyPr/>
          <a:lstStyle/>
          <a:p>
            <a:pPr algn="ctr"/>
            <a:r>
              <a:rPr lang="en-US" dirty="0" smtClean="0"/>
              <a:t>The periodic table of elements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400" y="2870639"/>
            <a:ext cx="7518400" cy="3576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44600" y="1714500"/>
            <a:ext cx="1675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u="sng" dirty="0">
                <a:latin typeface="Comic Sans MS" panose="030F0702030302020204" pitchFamily="66" charset="0"/>
              </a:rPr>
              <a:t>Periodic Table of Elements</a:t>
            </a:r>
            <a:r>
              <a:rPr lang="en-US" altLang="en-US" dirty="0">
                <a:latin typeface="Comic Sans MS" panose="030F0702030302020204" pitchFamily="66" charset="0"/>
              </a:rPr>
              <a:t> – a table of the elements, arranged by atomic number, that shows 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r>
              <a:rPr lang="en-US" altLang="en-US" dirty="0" smtClean="0">
                <a:latin typeface="Comic Sans MS" panose="030F0702030302020204" pitchFamily="66" charset="0"/>
              </a:rPr>
              <a:t>the </a:t>
            </a:r>
            <a:r>
              <a:rPr lang="en-US" altLang="en-US" dirty="0">
                <a:latin typeface="Comic Sans MS" panose="030F0702030302020204" pitchFamily="66" charset="0"/>
              </a:rPr>
              <a:t>patterns in their properties; based on the periodic law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8610600" cy="1293028"/>
          </a:xfrm>
        </p:spPr>
        <p:txBody>
          <a:bodyPr/>
          <a:lstStyle/>
          <a:p>
            <a:pPr algn="l"/>
            <a:r>
              <a:rPr lang="en-US" altLang="en-US" dirty="0">
                <a:latin typeface="Comic Sans MS" panose="030F0702030302020204" pitchFamily="66" charset="0"/>
              </a:rPr>
              <a:t>Dmitri Mendeleev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Comic Sans MS" panose="030F0702030302020204" pitchFamily="66" charset="0"/>
              </a:rPr>
              <a:t>In the 1860’s he devised a 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periodic </a:t>
            </a:r>
            <a:r>
              <a:rPr lang="en-US" altLang="en-US" sz="2000" dirty="0">
                <a:latin typeface="Comic Sans MS" panose="030F0702030302020204" pitchFamily="66" charset="0"/>
              </a:rPr>
              <a:t>table where the 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elements </a:t>
            </a:r>
            <a:r>
              <a:rPr lang="en-US" altLang="en-US" sz="2000" dirty="0">
                <a:latin typeface="Comic Sans MS" panose="030F0702030302020204" pitchFamily="66" charset="0"/>
              </a:rPr>
              <a:t>were ordered by 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their </a:t>
            </a:r>
            <a:r>
              <a:rPr lang="en-US" altLang="en-US" sz="2000" dirty="0">
                <a:latin typeface="Comic Sans MS" panose="030F0702030302020204" pitchFamily="66" charset="0"/>
              </a:rPr>
              <a:t>atomic masses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Comic Sans MS" panose="030F0702030302020204" pitchFamily="66" charset="0"/>
              </a:rPr>
              <a:t>He did this by grouping 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elements </a:t>
            </a:r>
            <a:r>
              <a:rPr lang="en-US" altLang="en-US" sz="2000" dirty="0">
                <a:latin typeface="Comic Sans MS" panose="030F0702030302020204" pitchFamily="66" charset="0"/>
              </a:rPr>
              <a:t>together according 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to </a:t>
            </a:r>
            <a:r>
              <a:rPr lang="en-US" altLang="en-US" sz="2000" dirty="0">
                <a:latin typeface="Comic Sans MS" panose="030F0702030302020204" pitchFamily="66" charset="0"/>
              </a:rPr>
              <a:t>their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similarities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054" y="1254760"/>
            <a:ext cx="6328196" cy="5029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837" y="4744329"/>
            <a:ext cx="4188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Why do you think there are question 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r>
              <a:rPr lang="en-US" altLang="en-US" dirty="0" smtClean="0">
                <a:latin typeface="Comic Sans MS" panose="030F0702030302020204" pitchFamily="66" charset="0"/>
              </a:rPr>
              <a:t>marks in his periodic table??</a:t>
            </a:r>
            <a:endParaRPr lang="en-US" alt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3 Classes of Elements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Metals	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>
          <a:xfrm>
            <a:off x="685799" y="2904564"/>
            <a:ext cx="3456432" cy="38264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1800" b="1" u="sng" dirty="0">
                <a:latin typeface="Comic Sans MS" panose="030F0702030302020204" pitchFamily="66" charset="0"/>
              </a:rPr>
              <a:t>Location</a:t>
            </a:r>
            <a:r>
              <a:rPr lang="en-US" altLang="en-US" sz="1800" dirty="0"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Comic Sans MS" panose="030F0702030302020204" pitchFamily="66" charset="0"/>
              </a:rPr>
              <a:t>Found on the left of the zigzag line/staircase on the periodic table (exception </a:t>
            </a:r>
            <a:r>
              <a:rPr lang="en-US" altLang="en-US" sz="18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1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Hydrogen)</a:t>
            </a:r>
          </a:p>
          <a:p>
            <a:pPr>
              <a:lnSpc>
                <a:spcPct val="80000"/>
              </a:lnSpc>
            </a:pPr>
            <a:r>
              <a:rPr lang="en-US" altLang="en-US" sz="1800" b="1" u="sng" dirty="0" smtClean="0">
                <a:latin typeface="Comic Sans MS" panose="030F0702030302020204" pitchFamily="66" charset="0"/>
              </a:rPr>
              <a:t>Chemical </a:t>
            </a:r>
            <a:r>
              <a:rPr lang="en-US" altLang="en-US" sz="1800" b="1" u="sng" dirty="0">
                <a:latin typeface="Comic Sans MS" panose="030F0702030302020204" pitchFamily="66" charset="0"/>
              </a:rPr>
              <a:t>Properties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Comic Sans MS" panose="030F0702030302020204" pitchFamily="66" charset="0"/>
              </a:rPr>
              <a:t>Have few electrons in their outer energy level, thus lose electrons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easily</a:t>
            </a:r>
          </a:p>
          <a:p>
            <a:pPr>
              <a:lnSpc>
                <a:spcPct val="80000"/>
              </a:lnSpc>
            </a:pPr>
            <a:r>
              <a:rPr lang="en-US" altLang="en-US" sz="1800" b="1" u="sng" dirty="0" smtClean="0">
                <a:latin typeface="Comic Sans MS" panose="030F0702030302020204" pitchFamily="66" charset="0"/>
              </a:rPr>
              <a:t>Physical </a:t>
            </a:r>
            <a:r>
              <a:rPr lang="en-US" altLang="en-US" sz="1800" b="1" u="sng" dirty="0">
                <a:latin typeface="Comic Sans MS" panose="030F0702030302020204" pitchFamily="66" charset="0"/>
              </a:rPr>
              <a:t>Properties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Comic Sans MS" panose="030F0702030302020204" pitchFamily="66" charset="0"/>
              </a:rPr>
              <a:t>Ductile, good conductors, malleable, shiny, most are solid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at </a:t>
            </a:r>
            <a:r>
              <a:rPr lang="en-US" altLang="en-US" sz="1800" dirty="0">
                <a:latin typeface="Comic Sans MS" panose="030F0702030302020204" pitchFamily="66" charset="0"/>
              </a:rPr>
              <a:t>room temperature</a:t>
            </a:r>
            <a:endParaRPr lang="en-US" altLang="en-US" sz="18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Non-Metals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826932"/>
          </a:xfrm>
        </p:spPr>
        <p:txBody>
          <a:bodyPr>
            <a:normAutofit/>
          </a:bodyPr>
          <a:lstStyle/>
          <a:p>
            <a:r>
              <a:rPr lang="en-US" altLang="en-US" sz="1600" b="1" u="sng" dirty="0">
                <a:latin typeface="Comic Sans MS" panose="030F0702030302020204" pitchFamily="66" charset="0"/>
              </a:rPr>
              <a:t>Location</a:t>
            </a: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altLang="en-US" sz="1600" dirty="0">
                <a:latin typeface="Comic Sans MS" panose="030F0702030302020204" pitchFamily="66" charset="0"/>
              </a:rPr>
              <a:t>Most found to the right of the zigzag line/staircase on the periodic table</a:t>
            </a:r>
          </a:p>
          <a:p>
            <a:r>
              <a:rPr lang="en-US" altLang="en-US" sz="1600" b="1" u="sng" dirty="0" smtClean="0">
                <a:latin typeface="Comic Sans MS" panose="030F0702030302020204" pitchFamily="66" charset="0"/>
              </a:rPr>
              <a:t>Chemical </a:t>
            </a:r>
            <a:r>
              <a:rPr lang="en-US" altLang="en-US" sz="1600" b="1" u="sng" dirty="0">
                <a:latin typeface="Comic Sans MS" panose="030F0702030302020204" pitchFamily="66" charset="0"/>
              </a:rPr>
              <a:t>Properties</a:t>
            </a: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endParaRPr lang="en-US" altLang="en-US" sz="1600" b="1" dirty="0">
              <a:latin typeface="Comic Sans MS" panose="030F0702030302020204" pitchFamily="66" charset="0"/>
            </a:endParaRPr>
          </a:p>
          <a:p>
            <a:r>
              <a:rPr lang="en-US" altLang="en-US" sz="1600" dirty="0">
                <a:latin typeface="Comic Sans MS" panose="030F0702030302020204" pitchFamily="66" charset="0"/>
              </a:rPr>
              <a:t>Most have almost full outer energy levels, thus they tend to gain electrons;  some have completely full outer level</a:t>
            </a:r>
          </a:p>
          <a:p>
            <a:r>
              <a:rPr lang="en-US" altLang="en-US" sz="1600" b="1" u="sng" dirty="0" smtClean="0">
                <a:latin typeface="Comic Sans MS" panose="030F0702030302020204" pitchFamily="66" charset="0"/>
              </a:rPr>
              <a:t>Physical </a:t>
            </a:r>
            <a:r>
              <a:rPr lang="en-US" altLang="en-US" sz="1600" b="1" u="sng" dirty="0">
                <a:latin typeface="Comic Sans MS" panose="030F0702030302020204" pitchFamily="66" charset="0"/>
              </a:rPr>
              <a:t>Properties</a:t>
            </a: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altLang="en-US" sz="1600" dirty="0">
                <a:latin typeface="Comic Sans MS" panose="030F0702030302020204" pitchFamily="66" charset="0"/>
              </a:rPr>
              <a:t>Not ductile or malleable, not shiny, poor conductors, most are solid, but some are gas at room temperature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>
          <a:xfrm>
            <a:off x="8051801" y="2904564"/>
            <a:ext cx="3456432" cy="36994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b="1" u="sng" dirty="0">
                <a:latin typeface="Comic Sans MS" panose="030F0702030302020204" pitchFamily="66" charset="0"/>
              </a:rPr>
              <a:t>Location</a:t>
            </a: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1600" dirty="0">
                <a:latin typeface="Comic Sans MS" panose="030F0702030302020204" pitchFamily="66" charset="0"/>
              </a:rPr>
              <a:t>Border the zigzag line/staircase on the periodic table</a:t>
            </a:r>
          </a:p>
          <a:p>
            <a:pPr>
              <a:lnSpc>
                <a:spcPct val="80000"/>
              </a:lnSpc>
            </a:pPr>
            <a:r>
              <a:rPr lang="en-US" altLang="en-US" sz="1600" b="1" u="sng" dirty="0" smtClean="0">
                <a:latin typeface="Comic Sans MS" panose="030F0702030302020204" pitchFamily="66" charset="0"/>
              </a:rPr>
              <a:t>Chemical </a:t>
            </a:r>
            <a:r>
              <a:rPr lang="en-US" altLang="en-US" sz="1600" b="1" u="sng" dirty="0">
                <a:latin typeface="Comic Sans MS" panose="030F0702030302020204" pitchFamily="66" charset="0"/>
              </a:rPr>
              <a:t>Properties </a:t>
            </a:r>
          </a:p>
          <a:p>
            <a:pPr>
              <a:lnSpc>
                <a:spcPct val="80000"/>
              </a:lnSpc>
            </a:pPr>
            <a:r>
              <a:rPr lang="en-US" altLang="en-US" sz="1600" dirty="0">
                <a:latin typeface="Comic Sans MS" panose="030F0702030302020204" pitchFamily="66" charset="0"/>
              </a:rPr>
              <a:t>Most atoms have ½ (≈) complete set of electrons in outer level</a:t>
            </a:r>
          </a:p>
          <a:p>
            <a:pPr>
              <a:lnSpc>
                <a:spcPct val="80000"/>
              </a:lnSpc>
            </a:pPr>
            <a:r>
              <a:rPr lang="en-US" altLang="en-US" sz="1600" b="1" u="sng" dirty="0" smtClean="0">
                <a:latin typeface="Comic Sans MS" panose="030F0702030302020204" pitchFamily="66" charset="0"/>
              </a:rPr>
              <a:t>Physical </a:t>
            </a:r>
            <a:r>
              <a:rPr lang="en-US" altLang="en-US" sz="1600" b="1" u="sng" dirty="0">
                <a:latin typeface="Comic Sans MS" panose="030F0702030302020204" pitchFamily="66" charset="0"/>
              </a:rPr>
              <a:t>Properties</a:t>
            </a:r>
          </a:p>
          <a:p>
            <a:pPr>
              <a:lnSpc>
                <a:spcPct val="80000"/>
              </a:lnSpc>
            </a:pPr>
            <a:r>
              <a:rPr lang="en-US" altLang="en-US" sz="1600" dirty="0">
                <a:latin typeface="Comic Sans MS" panose="030F0702030302020204" pitchFamily="66" charset="0"/>
              </a:rPr>
              <a:t>have properties of both metals and non-metals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Important Features of the Periodic Table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u="sng" dirty="0">
                <a:latin typeface="Comic Sans MS" panose="030F0702030302020204" pitchFamily="66" charset="0"/>
              </a:rPr>
              <a:t>Period-</a:t>
            </a:r>
            <a:r>
              <a:rPr lang="en-US" altLang="en-US" dirty="0">
                <a:latin typeface="Comic Sans MS" panose="030F0702030302020204" pitchFamily="66" charset="0"/>
              </a:rPr>
              <a:t> each horizontal row of elements on the periodic table</a:t>
            </a:r>
            <a:endParaRPr lang="en-US" altLang="en-US" sz="8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Seven periods on a periodic table (numbered from the top down)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Atomic numbers and atomic masses increase as you move from the left to the right in a period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All atoms of the elements in the same period have the same number of orbitals/levels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All atoms of the elements in a specific period have that respective number of orbitals/levels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Example </a:t>
            </a:r>
          </a:p>
          <a:p>
            <a:pPr lvl="2" algn="ctr">
              <a:lnSpc>
                <a:spcPct val="80000"/>
              </a:lnSpc>
            </a:pPr>
            <a:r>
              <a:rPr lang="en-US" altLang="en-US" dirty="0">
                <a:latin typeface="Comic Sans MS" panose="030F0702030302020204" pitchFamily="66" charset="0"/>
              </a:rPr>
              <a:t>Period 1 = 1 orbital</a:t>
            </a:r>
          </a:p>
          <a:p>
            <a:pPr lvl="2" algn="ctr">
              <a:lnSpc>
                <a:spcPct val="80000"/>
              </a:lnSpc>
            </a:pPr>
            <a:r>
              <a:rPr lang="en-US" altLang="en-US" dirty="0">
                <a:latin typeface="Comic Sans MS" panose="030F0702030302020204" pitchFamily="66" charset="0"/>
              </a:rPr>
              <a:t>Period 2 = 2 orbitals</a:t>
            </a:r>
          </a:p>
          <a:p>
            <a:pPr lvl="2" algn="ctr">
              <a:lnSpc>
                <a:spcPct val="80000"/>
              </a:lnSpc>
            </a:pPr>
            <a:r>
              <a:rPr lang="en-US" altLang="en-US" dirty="0">
                <a:latin typeface="Comic Sans MS" panose="030F0702030302020204" pitchFamily="66" charset="0"/>
              </a:rPr>
              <a:t>Period 3 = 3 orbitals</a:t>
            </a:r>
          </a:p>
          <a:p>
            <a:pPr lvl="2" algn="ctr">
              <a:lnSpc>
                <a:spcPct val="80000"/>
              </a:lnSpc>
            </a:pPr>
            <a:r>
              <a:rPr lang="en-US" altLang="en-US" dirty="0">
                <a:latin typeface="Comic Sans MS" panose="030F0702030302020204" pitchFamily="66" charset="0"/>
              </a:rPr>
              <a:t>Etc…</a:t>
            </a:r>
          </a:p>
          <a:p>
            <a:pPr marL="0" indent="0" algn="ctr">
              <a:buNone/>
            </a:pPr>
            <a:endParaRPr lang="en-US" altLang="en-US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2400" b="1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Important Features of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u="sng" dirty="0">
                <a:latin typeface="Comic Sans MS" panose="030F0702030302020204" pitchFamily="66" charset="0"/>
              </a:rPr>
              <a:t>Group-</a:t>
            </a:r>
            <a:r>
              <a:rPr lang="en-US" altLang="en-US" sz="2000" dirty="0">
                <a:latin typeface="Comic Sans MS" panose="030F0702030302020204" pitchFamily="66" charset="0"/>
              </a:rPr>
              <a:t> each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column </a:t>
            </a:r>
            <a:r>
              <a:rPr lang="en-US" altLang="en-US" sz="2000" dirty="0">
                <a:latin typeface="Comic Sans MS" panose="030F0702030302020204" pitchFamily="66" charset="0"/>
              </a:rPr>
              <a:t>of elements on the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periodic table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Eighteen groups on the periodic table (numbered from left to right)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Atomic numbers and atomic masses increase as you move from the top down in a group (family)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Atoms of elements in the same group have the same number of electrons in the outer orbitals of their atoms (known as valence electrons) </a:t>
            </a:r>
          </a:p>
          <a:p>
            <a:pPr lvl="1">
              <a:lnSpc>
                <a:spcPct val="80000"/>
              </a:lnSpc>
            </a:pPr>
            <a:r>
              <a:rPr lang="en-US" altLang="en-US" b="1" u="sng" dirty="0">
                <a:latin typeface="Comic Sans MS" panose="030F0702030302020204" pitchFamily="66" charset="0"/>
              </a:rPr>
              <a:t>Exceptions</a:t>
            </a:r>
            <a:r>
              <a:rPr lang="en-US" altLang="en-US" dirty="0">
                <a:latin typeface="Comic Sans MS" panose="030F0702030302020204" pitchFamily="66" charset="0"/>
              </a:rPr>
              <a:t>:  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latin typeface="Comic Sans MS" panose="030F0702030302020204" pitchFamily="66" charset="0"/>
              </a:rPr>
              <a:t>Transition elements (3-12) 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latin typeface="Comic Sans MS" panose="030F0702030302020204" pitchFamily="66" charset="0"/>
              </a:rPr>
              <a:t>Helium (actually has 2 valence electrons)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Elements in groups usually have similar physical and chemical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Determining the Number of Valence Electrons by Using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*Atoms of elements in Groups 1 and 2 have the same number of valence electrons as their group number.</a:t>
            </a:r>
          </a:p>
          <a:p>
            <a:endParaRPr lang="en-US" altLang="en-US" sz="2000" dirty="0">
              <a:latin typeface="Comic Sans MS" panose="030F0702030302020204" pitchFamily="66" charset="0"/>
            </a:endParaRPr>
          </a:p>
          <a:p>
            <a:r>
              <a:rPr lang="en-US" altLang="en-US" sz="2000" dirty="0">
                <a:latin typeface="Comic Sans MS" panose="030F0702030302020204" pitchFamily="66" charset="0"/>
              </a:rPr>
              <a:t>*Atoms of elements in Group 3-12 do not have a general rule relating their valence electrons to their group number.  However, they typically have between 1 or 2 valence electrons.</a:t>
            </a:r>
          </a:p>
          <a:p>
            <a:endParaRPr lang="en-US" altLang="en-US" sz="2000" dirty="0">
              <a:latin typeface="Comic Sans MS" panose="030F0702030302020204" pitchFamily="66" charset="0"/>
            </a:endParaRPr>
          </a:p>
          <a:p>
            <a:r>
              <a:rPr lang="en-US" altLang="en-US" sz="2000" dirty="0">
                <a:latin typeface="Comic Sans MS" panose="030F0702030302020204" pitchFamily="66" charset="0"/>
              </a:rPr>
              <a:t>*Atoms of elements in Groups 13-18 have 10 fewer valence electrons than their group number.  (</a:t>
            </a:r>
            <a:r>
              <a:rPr lang="en-US" altLang="en-US" sz="2000" i="1" u="sng" dirty="0">
                <a:latin typeface="Comic Sans MS" panose="030F0702030302020204" pitchFamily="66" charset="0"/>
              </a:rPr>
              <a:t>Exception</a:t>
            </a:r>
            <a:r>
              <a:rPr lang="en-US" altLang="en-US" sz="2000" i="1" dirty="0">
                <a:latin typeface="Comic Sans MS" panose="030F0702030302020204" pitchFamily="66" charset="0"/>
              </a:rPr>
              <a:t> - helium atoms have only 2 valence electrons, even though they are in group 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Democritus</a:t>
            </a:r>
            <a:br>
              <a:rPr lang="en-US" dirty="0"/>
            </a:br>
            <a:r>
              <a:rPr lang="en-US" dirty="0"/>
              <a:t>(460 BC </a:t>
            </a:r>
            <a:r>
              <a:rPr lang="en-US" dirty="0" smtClean="0"/>
              <a:t>~ </a:t>
            </a:r>
            <a:r>
              <a:rPr lang="en-US" dirty="0"/>
              <a:t>370 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89000"/>
            <a:ext cx="4660900" cy="5329685"/>
          </a:xfrm>
        </p:spPr>
        <p:txBody>
          <a:bodyPr>
            <a:normAutofit/>
          </a:bodyPr>
          <a:lstStyle/>
          <a:p>
            <a:r>
              <a:rPr lang="en-US" dirty="0"/>
              <a:t>Proposed an Atomic Theory</a:t>
            </a:r>
          </a:p>
          <a:p>
            <a:pPr marL="0" indent="0">
              <a:buNone/>
            </a:pPr>
            <a:r>
              <a:rPr lang="en-US" dirty="0"/>
              <a:t>which states that all atoms</a:t>
            </a:r>
          </a:p>
          <a:p>
            <a:pPr marL="0" indent="0">
              <a:buNone/>
            </a:pPr>
            <a:r>
              <a:rPr lang="en-US" dirty="0"/>
              <a:t>are small, hard, indivisible and </a:t>
            </a:r>
          </a:p>
          <a:p>
            <a:pPr marL="0" indent="0">
              <a:buNone/>
            </a:pPr>
            <a:r>
              <a:rPr lang="en-US" dirty="0"/>
              <a:t>indestructible particles made</a:t>
            </a:r>
          </a:p>
          <a:p>
            <a:pPr marL="0" indent="0">
              <a:buNone/>
            </a:pPr>
            <a:r>
              <a:rPr lang="en-US" dirty="0"/>
              <a:t>of a single material formed </a:t>
            </a:r>
          </a:p>
          <a:p>
            <a:pPr marL="0" indent="0">
              <a:buNone/>
            </a:pPr>
            <a:r>
              <a:rPr lang="en-US" dirty="0"/>
              <a:t>into different shapes and </a:t>
            </a:r>
          </a:p>
          <a:p>
            <a:pPr marL="0" indent="0">
              <a:buNone/>
            </a:pPr>
            <a:r>
              <a:rPr lang="en-US" dirty="0"/>
              <a:t>sizes.  </a:t>
            </a:r>
          </a:p>
          <a:p>
            <a:endParaRPr lang="en-US" dirty="0"/>
          </a:p>
          <a:p>
            <a:r>
              <a:rPr lang="en-US" dirty="0"/>
              <a:t>Aristotle did not support his </a:t>
            </a:r>
          </a:p>
          <a:p>
            <a:pPr marL="0" indent="0">
              <a:buNone/>
            </a:pPr>
            <a:r>
              <a:rPr lang="en-US" dirty="0"/>
              <a:t>atomic </a:t>
            </a:r>
            <a:r>
              <a:rPr lang="en-US" dirty="0" smtClean="0"/>
              <a:t>theory</a:t>
            </a:r>
          </a:p>
          <a:p>
            <a:pPr marL="0" indent="0">
              <a:buNone/>
            </a:pPr>
            <a:r>
              <a:rPr lang="en-US" dirty="0" smtClean="0">
                <a:hlinkClick r:id="rId2" tooltip="Follow this link to learn more about Democritus"/>
              </a:rPr>
              <a:t>http://www.chemteam.info/AtomicStructure/Greeks.html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87" y="2436812"/>
            <a:ext cx="27908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Dalton</a:t>
            </a:r>
            <a:br>
              <a:rPr lang="en-US" dirty="0"/>
            </a:br>
            <a:r>
              <a:rPr lang="en-US" dirty="0"/>
              <a:t>(1766 </a:t>
            </a:r>
            <a:r>
              <a:rPr lang="en-US" dirty="0" smtClean="0"/>
              <a:t>~1844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647700"/>
            <a:ext cx="7785100" cy="5583685"/>
          </a:xfrm>
        </p:spPr>
        <p:txBody>
          <a:bodyPr>
            <a:normAutofit/>
          </a:bodyPr>
          <a:lstStyle/>
          <a:p>
            <a:r>
              <a:rPr lang="en-US" dirty="0"/>
              <a:t>In 1803, proposed an Atomic </a:t>
            </a:r>
            <a:r>
              <a:rPr lang="en-US" dirty="0" smtClean="0"/>
              <a:t>Theory </a:t>
            </a:r>
            <a:r>
              <a:rPr lang="en-US" dirty="0"/>
              <a:t>which states:</a:t>
            </a:r>
          </a:p>
          <a:p>
            <a:pPr marL="0" indent="0">
              <a:buNone/>
            </a:pPr>
            <a:r>
              <a:rPr lang="en-US" dirty="0" smtClean="0"/>
              <a:t>   All </a:t>
            </a:r>
            <a:r>
              <a:rPr lang="en-US" dirty="0"/>
              <a:t>substances are made of </a:t>
            </a:r>
            <a:r>
              <a:rPr lang="en-US" dirty="0" smtClean="0"/>
              <a:t>atoms</a:t>
            </a:r>
            <a:r>
              <a:rPr lang="en-US" dirty="0"/>
              <a:t>; atoms </a:t>
            </a:r>
            <a:r>
              <a:rPr lang="en-US" dirty="0" smtClean="0"/>
              <a:t>are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small particles </a:t>
            </a:r>
            <a:r>
              <a:rPr lang="en-US" dirty="0"/>
              <a:t>that cannot </a:t>
            </a:r>
            <a:r>
              <a:rPr lang="en-US" dirty="0" smtClean="0"/>
              <a:t>be created</a:t>
            </a:r>
            <a:r>
              <a:rPr lang="en-US" dirty="0"/>
              <a:t>, divided,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   destroyed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Atoms of the same element </a:t>
            </a:r>
            <a:r>
              <a:rPr lang="en-US" dirty="0" smtClean="0"/>
              <a:t>are </a:t>
            </a:r>
            <a:r>
              <a:rPr lang="en-US" dirty="0"/>
              <a:t>exactly alike,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atoms of </a:t>
            </a:r>
            <a:r>
              <a:rPr lang="en-US" dirty="0"/>
              <a:t>different elements are </a:t>
            </a:r>
            <a:r>
              <a:rPr lang="en-US" dirty="0" smtClean="0"/>
              <a:t>different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Atoms join with other atoms </a:t>
            </a:r>
            <a:r>
              <a:rPr lang="en-US" dirty="0" smtClean="0"/>
              <a:t>to </a:t>
            </a:r>
            <a:r>
              <a:rPr lang="en-US" dirty="0"/>
              <a:t>make new substances</a:t>
            </a:r>
          </a:p>
          <a:p>
            <a:endParaRPr lang="en-US" dirty="0"/>
          </a:p>
          <a:p>
            <a:r>
              <a:rPr lang="en-US" dirty="0"/>
              <a:t>Calculated the atomic weights of </a:t>
            </a:r>
            <a:r>
              <a:rPr lang="en-US" dirty="0" smtClean="0"/>
              <a:t> </a:t>
            </a:r>
            <a:r>
              <a:rPr lang="en-US" dirty="0"/>
              <a:t>various </a:t>
            </a:r>
            <a:r>
              <a:rPr lang="en-US" dirty="0" smtClean="0"/>
              <a:t>elements</a:t>
            </a:r>
          </a:p>
          <a:p>
            <a:r>
              <a:rPr lang="en-US" dirty="0" smtClean="0">
                <a:hlinkClick r:id="rId2"/>
              </a:rPr>
              <a:t>https://prezi.com/yvzpnneczway/john-dalton-atomic-theory-gas-experiments/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61" y="2870056"/>
            <a:ext cx="2705478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J.J. Thomson</a:t>
            </a:r>
            <a:br>
              <a:rPr lang="en-US" dirty="0"/>
            </a:br>
            <a:r>
              <a:rPr lang="en-US" dirty="0"/>
              <a:t>(1856 </a:t>
            </a:r>
            <a:r>
              <a:rPr lang="en-US" dirty="0" smtClean="0"/>
              <a:t>~ </a:t>
            </a:r>
            <a:r>
              <a:rPr lang="en-US" dirty="0"/>
              <a:t>1940)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2600"/>
            <a:ext cx="7518400" cy="57360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Proved that an atom can </a:t>
            </a:r>
            <a:r>
              <a:rPr lang="en-US" dirty="0" smtClean="0"/>
              <a:t>be divided </a:t>
            </a:r>
            <a:r>
              <a:rPr lang="en-US" dirty="0"/>
              <a:t>into smaller parts</a:t>
            </a:r>
          </a:p>
          <a:p>
            <a:endParaRPr lang="en-US" dirty="0"/>
          </a:p>
          <a:p>
            <a:r>
              <a:rPr lang="en-US" dirty="0"/>
              <a:t>Discovered electrons</a:t>
            </a:r>
          </a:p>
          <a:p>
            <a:endParaRPr lang="en-US" dirty="0"/>
          </a:p>
          <a:p>
            <a:r>
              <a:rPr lang="en-US" dirty="0"/>
              <a:t>Stated that the atom is neutral</a:t>
            </a:r>
          </a:p>
          <a:p>
            <a:endParaRPr lang="en-US" dirty="0"/>
          </a:p>
          <a:p>
            <a:r>
              <a:rPr lang="en-US" dirty="0"/>
              <a:t>In 1897, proposed the Plum </a:t>
            </a:r>
            <a:r>
              <a:rPr lang="en-US" dirty="0" smtClean="0"/>
              <a:t>Pudding </a:t>
            </a:r>
            <a:r>
              <a:rPr lang="en-US" dirty="0"/>
              <a:t>Model which states that </a:t>
            </a:r>
            <a:r>
              <a:rPr lang="en-US" dirty="0" smtClean="0"/>
              <a:t>atoms </a:t>
            </a:r>
            <a:r>
              <a:rPr lang="en-US" dirty="0"/>
              <a:t>mostly consist of </a:t>
            </a:r>
            <a:r>
              <a:rPr lang="en-US" dirty="0" smtClean="0"/>
              <a:t>positively </a:t>
            </a:r>
            <a:r>
              <a:rPr lang="en-US" dirty="0"/>
              <a:t>charged material with </a:t>
            </a:r>
            <a:r>
              <a:rPr lang="en-US" dirty="0" smtClean="0"/>
              <a:t>negatively </a:t>
            </a:r>
            <a:r>
              <a:rPr lang="en-US" dirty="0"/>
              <a:t>charged particles </a:t>
            </a:r>
            <a:r>
              <a:rPr lang="en-US" dirty="0" smtClean="0"/>
              <a:t>(electrons) located </a:t>
            </a:r>
            <a:r>
              <a:rPr lang="en-US" dirty="0"/>
              <a:t>throughout </a:t>
            </a:r>
            <a:r>
              <a:rPr lang="en-US" dirty="0" smtClean="0"/>
              <a:t>the </a:t>
            </a:r>
            <a:r>
              <a:rPr lang="en-US" dirty="0"/>
              <a:t>positive material</a:t>
            </a:r>
          </a:p>
          <a:p>
            <a:endParaRPr lang="en-US" dirty="0"/>
          </a:p>
          <a:p>
            <a:r>
              <a:rPr lang="en-US" dirty="0"/>
              <a:t>Won a Nobel </a:t>
            </a:r>
            <a:r>
              <a:rPr lang="en-US" dirty="0" smtClean="0"/>
              <a:t>Prize</a:t>
            </a:r>
          </a:p>
          <a:p>
            <a:r>
              <a:rPr lang="en-US" dirty="0" smtClean="0"/>
              <a:t>Watch this video about JJ Thomson</a:t>
            </a:r>
          </a:p>
          <a:p>
            <a:r>
              <a:rPr lang="en-US" dirty="0" smtClean="0">
                <a:hlinkClick r:id="rId2"/>
              </a:rPr>
              <a:t>http://www.teachertube.com/video/j-j-thomson-81901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5390487"/>
            <a:ext cx="3492931" cy="86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16" y="2057401"/>
            <a:ext cx="2820584" cy="29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Niels Bohr</a:t>
            </a:r>
            <a:br>
              <a:rPr lang="en-US" dirty="0"/>
            </a:br>
            <a:r>
              <a:rPr lang="en-US" dirty="0"/>
              <a:t>(1885 </a:t>
            </a:r>
            <a:r>
              <a:rPr lang="en-US" dirty="0" smtClean="0"/>
              <a:t>~ </a:t>
            </a:r>
            <a:r>
              <a:rPr lang="en-US" dirty="0"/>
              <a:t>1962)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44500"/>
            <a:ext cx="8851900" cy="5812285"/>
          </a:xfrm>
        </p:spPr>
        <p:txBody>
          <a:bodyPr>
            <a:normAutofit/>
          </a:bodyPr>
          <a:lstStyle/>
          <a:p>
            <a:r>
              <a:rPr lang="en-US" dirty="0"/>
              <a:t>In 1913, proposed the Bohr </a:t>
            </a:r>
            <a:r>
              <a:rPr lang="en-US" dirty="0" smtClean="0"/>
              <a:t>Model</a:t>
            </a:r>
            <a:r>
              <a:rPr lang="en-US" dirty="0"/>
              <a:t>, which suggests that </a:t>
            </a:r>
          </a:p>
          <a:p>
            <a:pPr marL="0" indent="0">
              <a:buNone/>
            </a:pPr>
            <a:r>
              <a:rPr lang="en-US" dirty="0"/>
              <a:t>electrons travel around the </a:t>
            </a:r>
            <a:r>
              <a:rPr lang="en-US" dirty="0" smtClean="0"/>
              <a:t>nucleus </a:t>
            </a:r>
            <a:r>
              <a:rPr lang="en-US" dirty="0"/>
              <a:t>of an atom in orbits or </a:t>
            </a:r>
          </a:p>
          <a:p>
            <a:pPr marL="0" indent="0">
              <a:buNone/>
            </a:pPr>
            <a:r>
              <a:rPr lang="en-US" dirty="0"/>
              <a:t>definite paths.  Additionally, the </a:t>
            </a:r>
            <a:r>
              <a:rPr lang="en-US" dirty="0" smtClean="0"/>
              <a:t>electrons </a:t>
            </a:r>
            <a:r>
              <a:rPr lang="en-US" dirty="0"/>
              <a:t>can jump from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path </a:t>
            </a:r>
            <a:r>
              <a:rPr lang="en-US" dirty="0" smtClean="0"/>
              <a:t>in </a:t>
            </a:r>
            <a:r>
              <a:rPr lang="en-US" dirty="0"/>
              <a:t>one level to a path in another </a:t>
            </a:r>
            <a:r>
              <a:rPr lang="en-US" dirty="0" smtClean="0"/>
              <a:t>level </a:t>
            </a:r>
            <a:r>
              <a:rPr lang="en-US" dirty="0"/>
              <a:t>(depending on their energy)</a:t>
            </a:r>
          </a:p>
          <a:p>
            <a:endParaRPr lang="en-US" dirty="0"/>
          </a:p>
          <a:p>
            <a:r>
              <a:rPr lang="en-US" dirty="0"/>
              <a:t>Won a Nobel Prize </a:t>
            </a:r>
          </a:p>
          <a:p>
            <a:endParaRPr lang="en-US" dirty="0"/>
          </a:p>
          <a:p>
            <a:r>
              <a:rPr lang="en-US" dirty="0"/>
              <a:t>Worked with Ernest </a:t>
            </a:r>
            <a:r>
              <a:rPr lang="en-US" dirty="0" smtClean="0"/>
              <a:t>Rutherford</a:t>
            </a:r>
          </a:p>
          <a:p>
            <a:endParaRPr lang="en-US" dirty="0" smtClean="0"/>
          </a:p>
          <a:p>
            <a:r>
              <a:rPr lang="en-US" dirty="0" smtClean="0"/>
              <a:t>Watch the following video</a:t>
            </a:r>
            <a:endParaRPr lang="en-US" dirty="0"/>
          </a:p>
          <a:p>
            <a:r>
              <a:rPr lang="en-US" dirty="0" smtClean="0">
                <a:hlinkClick r:id="rId2"/>
              </a:rPr>
              <a:t>http://video.about.com/inventors/Profile-of-Niels-Bohr.htm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8650" y="2611966"/>
            <a:ext cx="2165350" cy="28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Matter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Anything that has mass and takes </a:t>
            </a:r>
            <a:r>
              <a:rPr lang="en-US" sz="3600" dirty="0" smtClean="0"/>
              <a:t>up space </a:t>
            </a:r>
            <a:r>
              <a:rPr lang="en-US" sz="3600" dirty="0"/>
              <a:t>(volume</a:t>
            </a:r>
            <a:r>
              <a:rPr lang="en-US" sz="3600" dirty="0" smtClean="0"/>
              <a:t>)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Can </a:t>
            </a:r>
            <a:r>
              <a:rPr lang="en-US" sz="3600" dirty="0"/>
              <a:t>you think of anything that would not be considered matter?</a:t>
            </a:r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Examples:</a:t>
            </a:r>
          </a:p>
          <a:p>
            <a:pPr marL="0" indent="0">
              <a:buNone/>
            </a:pPr>
            <a:r>
              <a:rPr lang="en-US" sz="3100" dirty="0" smtClean="0"/>
              <a:t>A </a:t>
            </a:r>
            <a:r>
              <a:rPr lang="en-US" sz="3100" dirty="0"/>
              <a:t>brick has mass and takes up space </a:t>
            </a:r>
            <a:endParaRPr lang="en-US" sz="3100" dirty="0" smtClean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 smtClean="0"/>
              <a:t>A </a:t>
            </a:r>
            <a:r>
              <a:rPr lang="en-US" sz="3100" dirty="0"/>
              <a:t>desk has mass and takes up </a:t>
            </a:r>
            <a:r>
              <a:rPr lang="en-US" sz="3100" dirty="0" smtClean="0"/>
              <a:t>space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 smtClean="0"/>
              <a:t>A </a:t>
            </a:r>
            <a:r>
              <a:rPr lang="en-US" sz="3100" dirty="0"/>
              <a:t>pencil has mass and takes up </a:t>
            </a:r>
            <a:r>
              <a:rPr lang="en-US" sz="3100" dirty="0" smtClean="0"/>
              <a:t>space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 smtClean="0"/>
              <a:t>Air </a:t>
            </a:r>
            <a:r>
              <a:rPr lang="en-US" sz="3100" dirty="0"/>
              <a:t>has mass and takes up </a:t>
            </a:r>
            <a:r>
              <a:rPr lang="en-US" sz="3100" dirty="0" smtClean="0"/>
              <a:t>space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29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Atoms- smallest </a:t>
            </a:r>
            <a:r>
              <a:rPr lang="en-US" dirty="0" smtClean="0"/>
              <a:t>possible unit </a:t>
            </a:r>
            <a:r>
              <a:rPr lang="en-US" dirty="0"/>
              <a:t>into which matter </a:t>
            </a:r>
            <a:r>
              <a:rPr lang="en-US" dirty="0" smtClean="0"/>
              <a:t>can be </a:t>
            </a:r>
            <a:r>
              <a:rPr lang="en-US" dirty="0"/>
              <a:t>divided, while still </a:t>
            </a:r>
            <a:r>
              <a:rPr lang="en-US" dirty="0" smtClean="0"/>
              <a:t>maintaining </a:t>
            </a:r>
            <a:r>
              <a:rPr lang="en-US" dirty="0"/>
              <a:t>its properties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Made up of Protons, Neutrons, and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 are so small </a:t>
            </a:r>
            <a:r>
              <a:rPr lang="en-US" dirty="0" smtClean="0"/>
              <a:t>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3400"/>
            <a:ext cx="10820400" cy="4737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stack of 50,000 </a:t>
            </a:r>
            <a:r>
              <a:rPr lang="en-US" dirty="0" smtClean="0"/>
              <a:t>aluminum atoms </a:t>
            </a:r>
            <a:r>
              <a:rPr lang="en-US" dirty="0"/>
              <a:t>= the thickness of a </a:t>
            </a:r>
            <a:r>
              <a:rPr lang="en-US" dirty="0" smtClean="0"/>
              <a:t>sheet </a:t>
            </a:r>
            <a:r>
              <a:rPr lang="en-US" dirty="0"/>
              <a:t>of aluminum foil from </a:t>
            </a:r>
            <a:r>
              <a:rPr lang="en-US" dirty="0" smtClean="0"/>
              <a:t>your </a:t>
            </a:r>
            <a:r>
              <a:rPr lang="en-US" dirty="0"/>
              <a:t>kitchen.</a:t>
            </a:r>
          </a:p>
          <a:p>
            <a:endParaRPr lang="en-US" dirty="0"/>
          </a:p>
          <a:p>
            <a:r>
              <a:rPr lang="en-US" dirty="0"/>
              <a:t>If you could enlarge a penny </a:t>
            </a:r>
            <a:r>
              <a:rPr lang="en-US" dirty="0" smtClean="0"/>
              <a:t>until </a:t>
            </a:r>
            <a:r>
              <a:rPr lang="en-US" dirty="0"/>
              <a:t>it was as wide as the US, </a:t>
            </a:r>
            <a:r>
              <a:rPr lang="en-US" dirty="0" smtClean="0"/>
              <a:t>each </a:t>
            </a:r>
            <a:r>
              <a:rPr lang="en-US" dirty="0"/>
              <a:t>of its atoms would be </a:t>
            </a:r>
            <a:r>
              <a:rPr lang="en-US" dirty="0" smtClean="0"/>
              <a:t>only </a:t>
            </a:r>
            <a:r>
              <a:rPr lang="en-US" dirty="0"/>
              <a:t>about 3 cm in diameter </a:t>
            </a:r>
            <a:r>
              <a:rPr lang="en-US" dirty="0" smtClean="0"/>
              <a:t>about </a:t>
            </a:r>
            <a:r>
              <a:rPr lang="en-US" dirty="0"/>
              <a:t>the size of a </a:t>
            </a:r>
            <a:r>
              <a:rPr lang="en-US" dirty="0" smtClean="0"/>
              <a:t>ping-pong </a:t>
            </a:r>
            <a:r>
              <a:rPr lang="en-US" dirty="0"/>
              <a:t>ball </a:t>
            </a:r>
          </a:p>
          <a:p>
            <a:endParaRPr lang="en-US" dirty="0"/>
          </a:p>
          <a:p>
            <a:r>
              <a:rPr lang="en-US" dirty="0"/>
              <a:t>Human hair is about 1 million </a:t>
            </a:r>
            <a:r>
              <a:rPr lang="en-US" dirty="0" smtClean="0"/>
              <a:t>carbon </a:t>
            </a:r>
            <a:r>
              <a:rPr lang="en-US" dirty="0"/>
              <a:t>atoms wide. </a:t>
            </a:r>
          </a:p>
          <a:p>
            <a:endParaRPr lang="en-US" dirty="0"/>
          </a:p>
          <a:p>
            <a:r>
              <a:rPr lang="en-US" dirty="0"/>
              <a:t>Typical human cell contains </a:t>
            </a:r>
            <a:r>
              <a:rPr lang="en-US" dirty="0" smtClean="0"/>
              <a:t>roughly </a:t>
            </a:r>
            <a:r>
              <a:rPr lang="en-US" dirty="0"/>
              <a:t>1 trillion atoms.</a:t>
            </a:r>
          </a:p>
          <a:p>
            <a:endParaRPr lang="en-US" dirty="0"/>
          </a:p>
          <a:p>
            <a:r>
              <a:rPr lang="en-US" dirty="0"/>
              <a:t>A speck of dust might contain </a:t>
            </a:r>
            <a:r>
              <a:rPr lang="en-US" dirty="0" smtClean="0"/>
              <a:t>3x1012 </a:t>
            </a:r>
            <a:r>
              <a:rPr lang="en-US" dirty="0"/>
              <a:t>(3 trillion) atoms. </a:t>
            </a:r>
          </a:p>
          <a:p>
            <a:endParaRPr lang="en-US" dirty="0"/>
          </a:p>
          <a:p>
            <a:r>
              <a:rPr lang="en-US" dirty="0"/>
              <a:t>It would take you around 500 </a:t>
            </a:r>
            <a:r>
              <a:rPr lang="en-US" dirty="0" smtClean="0"/>
              <a:t>years </a:t>
            </a:r>
            <a:r>
              <a:rPr lang="en-US" dirty="0"/>
              <a:t>to count the number of </a:t>
            </a:r>
            <a:r>
              <a:rPr lang="en-US" dirty="0" smtClean="0"/>
              <a:t>atoms </a:t>
            </a:r>
            <a:r>
              <a:rPr lang="en-US" dirty="0"/>
              <a:t>in a grain of salt.</a:t>
            </a:r>
          </a:p>
        </p:txBody>
      </p:sp>
    </p:spTree>
    <p:extLst>
      <p:ext uri="{BB962C8B-B14F-4D97-AF65-F5344CB8AC3E}">
        <p14:creationId xmlns:p14="http://schemas.microsoft.com/office/powerpoint/2010/main" val="13764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577</TotalTime>
  <Words>1776</Words>
  <Application>Microsoft Office PowerPoint</Application>
  <PresentationFormat>Widescreen</PresentationFormat>
  <Paragraphs>290</Paragraphs>
  <Slides>28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Comic Sans MS</vt:lpstr>
      <vt:lpstr>Wingdings</vt:lpstr>
      <vt:lpstr>Vapor Trail</vt:lpstr>
      <vt:lpstr>The history of the atom</vt:lpstr>
      <vt:lpstr>The important questions…</vt:lpstr>
      <vt:lpstr>Democritus (460 BC ~ 370 BC)</vt:lpstr>
      <vt:lpstr>John Dalton (1766 ~1844)</vt:lpstr>
      <vt:lpstr>J.J. Thomson (1856 ~ 1940)</vt:lpstr>
      <vt:lpstr>Niels Bohr (1885 ~ 1962)</vt:lpstr>
      <vt:lpstr>Matter</vt:lpstr>
      <vt:lpstr>Atoms</vt:lpstr>
      <vt:lpstr>Atoms are so small that…</vt:lpstr>
      <vt:lpstr>Let’s Experiment</vt:lpstr>
      <vt:lpstr>results</vt:lpstr>
      <vt:lpstr>Protons (+)           Neutrons             Electrons (-)</vt:lpstr>
      <vt:lpstr>Elements</vt:lpstr>
      <vt:lpstr>The Periodic Table Elements</vt:lpstr>
      <vt:lpstr>Atomic number and atomic mass</vt:lpstr>
      <vt:lpstr>Building atoms</vt:lpstr>
      <vt:lpstr>Bohr electron diagrams</vt:lpstr>
      <vt:lpstr>Lewis Structure (Electron Dot Diagram)</vt:lpstr>
      <vt:lpstr>Making an Electron Dot Diagram</vt:lpstr>
      <vt:lpstr>Check for understanding</vt:lpstr>
      <vt:lpstr>ions</vt:lpstr>
      <vt:lpstr>Isotopes</vt:lpstr>
      <vt:lpstr>The periodic table of elements</vt:lpstr>
      <vt:lpstr>Dmitri Mendeleev</vt:lpstr>
      <vt:lpstr>3 Classes of Elements</vt:lpstr>
      <vt:lpstr>Important Features of the Periodic Table</vt:lpstr>
      <vt:lpstr>Important Features of the Periodic Table</vt:lpstr>
      <vt:lpstr>Determining the Number of Valence Electrons by Using the Periodic Table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atom</dc:title>
  <dc:creator>Amy J Talbot</dc:creator>
  <cp:lastModifiedBy>Amy J Talbot</cp:lastModifiedBy>
  <cp:revision>68</cp:revision>
  <dcterms:created xsi:type="dcterms:W3CDTF">2015-07-21T13:51:35Z</dcterms:created>
  <dcterms:modified xsi:type="dcterms:W3CDTF">2015-07-24T13:33:07Z</dcterms:modified>
</cp:coreProperties>
</file>