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Default Extension="wav" ContentType="audio/wav"/>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415" r:id="rId2"/>
    <p:sldId id="264" r:id="rId3"/>
    <p:sldId id="366" r:id="rId4"/>
    <p:sldId id="270" r:id="rId5"/>
    <p:sldId id="269" r:id="rId6"/>
    <p:sldId id="267" r:id="rId7"/>
    <p:sldId id="268" r:id="rId8"/>
    <p:sldId id="265" r:id="rId9"/>
    <p:sldId id="271" r:id="rId10"/>
    <p:sldId id="266" r:id="rId11"/>
    <p:sldId id="277" r:id="rId12"/>
    <p:sldId id="274" r:id="rId13"/>
    <p:sldId id="275" r:id="rId14"/>
    <p:sldId id="273" r:id="rId15"/>
    <p:sldId id="405" r:id="rId16"/>
    <p:sldId id="276" r:id="rId17"/>
    <p:sldId id="279" r:id="rId18"/>
    <p:sldId id="285" r:id="rId19"/>
    <p:sldId id="283" r:id="rId20"/>
    <p:sldId id="280" r:id="rId21"/>
    <p:sldId id="282" r:id="rId22"/>
    <p:sldId id="284" r:id="rId23"/>
    <p:sldId id="281" r:id="rId24"/>
    <p:sldId id="286" r:id="rId25"/>
    <p:sldId id="368" r:id="rId26"/>
    <p:sldId id="367" r:id="rId27"/>
    <p:sldId id="287" r:id="rId28"/>
    <p:sldId id="289" r:id="rId29"/>
    <p:sldId id="290" r:id="rId30"/>
    <p:sldId id="291" r:id="rId31"/>
    <p:sldId id="369" r:id="rId32"/>
    <p:sldId id="294" r:id="rId33"/>
    <p:sldId id="293" r:id="rId34"/>
    <p:sldId id="295" r:id="rId35"/>
    <p:sldId id="297" r:id="rId36"/>
    <p:sldId id="296" r:id="rId37"/>
    <p:sldId id="298" r:id="rId38"/>
    <p:sldId id="299" r:id="rId39"/>
    <p:sldId id="304" r:id="rId40"/>
    <p:sldId id="305" r:id="rId41"/>
    <p:sldId id="306" r:id="rId42"/>
    <p:sldId id="307" r:id="rId43"/>
    <p:sldId id="300" r:id="rId44"/>
    <p:sldId id="316" r:id="rId45"/>
    <p:sldId id="329" r:id="rId46"/>
    <p:sldId id="374" r:id="rId47"/>
    <p:sldId id="396" r:id="rId48"/>
    <p:sldId id="397" r:id="rId49"/>
    <p:sldId id="384" r:id="rId50"/>
    <p:sldId id="393" r:id="rId51"/>
    <p:sldId id="395" r:id="rId52"/>
    <p:sldId id="394" r:id="rId53"/>
    <p:sldId id="385" r:id="rId54"/>
    <p:sldId id="386" r:id="rId55"/>
    <p:sldId id="387" r:id="rId56"/>
    <p:sldId id="388" r:id="rId57"/>
    <p:sldId id="389" r:id="rId58"/>
    <p:sldId id="413" r:id="rId59"/>
    <p:sldId id="390" r:id="rId60"/>
    <p:sldId id="391" r:id="rId61"/>
    <p:sldId id="414" r:id="rId62"/>
    <p:sldId id="379" r:id="rId63"/>
    <p:sldId id="412" r:id="rId64"/>
    <p:sldId id="416"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00CC"/>
    <a:srgbClr val="0066FF"/>
    <a:srgbClr val="66FFFF"/>
    <a:srgbClr val="066DEA"/>
    <a:srgbClr val="CC0000"/>
    <a:srgbClr val="055FCD"/>
    <a:srgbClr val="D1FFFA"/>
    <a:srgbClr val="EBFAFF"/>
    <a:srgbClr val="06B4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00" autoAdjust="0"/>
    <p:restoredTop sz="94660"/>
  </p:normalViewPr>
  <p:slideViewPr>
    <p:cSldViewPr>
      <p:cViewPr>
        <p:scale>
          <a:sx n="100" d="100"/>
          <a:sy n="100" d="100"/>
        </p:scale>
        <p:origin x="-498"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48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161E57-E10D-4EFF-A746-349A436840ED}" type="datetimeFigureOut">
              <a:rPr lang="en-US" smtClean="0"/>
              <a:pPr/>
              <a:t>4/24/2013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F6E217-5E7F-4584-8AE1-2B6B8CCF455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0A4D17-21ED-481F-A9C1-6F926FD743F1}" type="slidenum">
              <a:rPr lang="en-US" smtClean="0"/>
              <a:pPr/>
              <a:t>39</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0A4D17-21ED-481F-A9C1-6F926FD743F1}" type="slidenum">
              <a:rPr lang="en-US" smtClean="0"/>
              <a:pPr/>
              <a:t>40</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0A4D17-21ED-481F-A9C1-6F926FD743F1}" type="slidenum">
              <a:rPr lang="en-US" smtClean="0"/>
              <a:pPr/>
              <a:t>41</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70A4D17-21ED-481F-A9C1-6F926FD743F1}" type="slidenum">
              <a:rPr lang="en-US" smtClean="0"/>
              <a:pPr/>
              <a:t>42</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F6E217-5E7F-4584-8AE1-2B6B8CCF455A}"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64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F6E217-5E7F-4584-8AE1-2B6B8CCF455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1169C-C8CE-42F7-9C5E-230791B15B4F}" type="datetimeFigureOut">
              <a:rPr lang="en-US" smtClean="0"/>
              <a:pPr/>
              <a:t>4/24/2013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88F89-5513-4079-A996-615C7033BE6F}"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31169C-C8CE-42F7-9C5E-230791B15B4F}" type="datetimeFigureOut">
              <a:rPr lang="en-US" smtClean="0"/>
              <a:pPr/>
              <a:t>4/24/2013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088F89-5513-4079-A996-615C7033BE6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13" Type="http://schemas.openxmlformats.org/officeDocument/2006/relationships/slide" Target="slide2.xml"/><Relationship Id="rId18" Type="http://schemas.openxmlformats.org/officeDocument/2006/relationships/hyperlink" Target="http://www.survivingchem.com/" TargetMode="External"/><Relationship Id="rId3" Type="http://schemas.openxmlformats.org/officeDocument/2006/relationships/slide" Target="slide3.xml"/><Relationship Id="rId21" Type="http://schemas.openxmlformats.org/officeDocument/2006/relationships/hyperlink" Target="http://www.teacherspayteachers.com/Store/E3chemistry" TargetMode="External"/><Relationship Id="rId7" Type="http://schemas.openxmlformats.org/officeDocument/2006/relationships/slide" Target="slide45.xml"/><Relationship Id="rId12" Type="http://schemas.openxmlformats.org/officeDocument/2006/relationships/image" Target="../media/image5.jpeg"/><Relationship Id="rId1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slide" Target="slide63.xml"/><Relationship Id="rId20" Type="http://schemas.openxmlformats.org/officeDocument/2006/relationships/hyperlink" Target="http://www.teachersnotebook.com/shop/E3Chemistry" TargetMode="Externa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image" Target="../media/image4.jpeg"/><Relationship Id="rId5" Type="http://schemas.openxmlformats.org/officeDocument/2006/relationships/slide" Target="slide43.xml"/><Relationship Id="rId15" Type="http://schemas.openxmlformats.org/officeDocument/2006/relationships/slide" Target="slide49.xml"/><Relationship Id="rId10" Type="http://schemas.openxmlformats.org/officeDocument/2006/relationships/image" Target="../media/image3.jpeg"/><Relationship Id="rId19" Type="http://schemas.openxmlformats.org/officeDocument/2006/relationships/hyperlink" Target="http://www.e3chemistry.com/" TargetMode="External"/><Relationship Id="rId4" Type="http://schemas.openxmlformats.org/officeDocument/2006/relationships/slide" Target="slide25.xml"/><Relationship Id="rId9" Type="http://schemas.openxmlformats.org/officeDocument/2006/relationships/image" Target="../media/image2.jpeg"/><Relationship Id="rId14" Type="http://schemas.openxmlformats.org/officeDocument/2006/relationships/slide" Target="slide46.xml"/></Relationships>
</file>

<file path=ppt/slides/_rels/slide10.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9.xml"/><Relationship Id="rId7" Type="http://schemas.openxmlformats.org/officeDocument/2006/relationships/slide" Target="slide4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10" Type="http://schemas.openxmlformats.org/officeDocument/2006/relationships/image" Target="../media/image13.jpeg"/><Relationship Id="rId4" Type="http://schemas.openxmlformats.org/officeDocument/2006/relationships/slide" Target="slide3.xml"/><Relationship Id="rId9" Type="http://schemas.openxmlformats.org/officeDocument/2006/relationships/slide" Target="slide1.xml"/></Relationships>
</file>

<file path=ppt/slides/_rels/slide1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0.xml"/><Relationship Id="rId7" Type="http://schemas.openxmlformats.org/officeDocument/2006/relationships/slide" Target="slide4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44.xml"/><Relationship Id="rId11" Type="http://schemas.openxmlformats.org/officeDocument/2006/relationships/slide" Target="slide55.xml"/><Relationship Id="rId5" Type="http://schemas.openxmlformats.org/officeDocument/2006/relationships/slide" Target="slide25.xml"/><Relationship Id="rId10" Type="http://schemas.openxmlformats.org/officeDocument/2006/relationships/image" Target="../media/image14.jpeg"/><Relationship Id="rId4" Type="http://schemas.openxmlformats.org/officeDocument/2006/relationships/slide" Target="slide3.xml"/><Relationship Id="rId9" Type="http://schemas.openxmlformats.org/officeDocument/2006/relationships/slide" Target="slide1.xml"/></Relationships>
</file>

<file path=ppt/slides/_rels/slide1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5.jpeg"/><Relationship Id="rId7" Type="http://schemas.openxmlformats.org/officeDocument/2006/relationships/slide" Target="slide4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1.xml"/><Relationship Id="rId9" Type="http://schemas.openxmlformats.org/officeDocument/2006/relationships/slide" Target="slide45.xml"/></Relationships>
</file>

<file path=ppt/slides/_rels/slide1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6.jpeg"/><Relationship Id="rId7" Type="http://schemas.openxmlformats.org/officeDocument/2006/relationships/slide" Target="slide4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2.xml"/><Relationship Id="rId9" Type="http://schemas.openxmlformats.org/officeDocument/2006/relationships/slide" Target="slide45.xml"/></Relationships>
</file>

<file path=ppt/slides/_rels/slide1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3.xml"/><Relationship Id="rId7" Type="http://schemas.openxmlformats.org/officeDocument/2006/relationships/slide" Target="slide4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1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16.xml"/><Relationship Id="rId7" Type="http://schemas.openxmlformats.org/officeDocument/2006/relationships/slide" Target="slide4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4.xml"/><Relationship Id="rId9" Type="http://schemas.openxmlformats.org/officeDocument/2006/relationships/slide" Target="slide45.xml"/></Relationships>
</file>

<file path=ppt/slides/_rels/slide16.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5.xml"/><Relationship Id="rId7" Type="http://schemas.openxmlformats.org/officeDocument/2006/relationships/slide" Target="slide4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1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7.jpeg"/><Relationship Id="rId7" Type="http://schemas.openxmlformats.org/officeDocument/2006/relationships/slide" Target="slide4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6.xml"/><Relationship Id="rId9" Type="http://schemas.openxmlformats.org/officeDocument/2006/relationships/slide" Target="slide45.xml"/></Relationships>
</file>

<file path=ppt/slides/_rels/slide1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8.jpeg"/><Relationship Id="rId7" Type="http://schemas.openxmlformats.org/officeDocument/2006/relationships/slide" Target="slide4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7.xml"/><Relationship Id="rId9" Type="http://schemas.openxmlformats.org/officeDocument/2006/relationships/slide" Target="slide45.xml"/></Relationships>
</file>

<file path=ppt/slides/_rels/slide1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18.xml"/><Relationship Id="rId7" Type="http://schemas.openxmlformats.org/officeDocument/2006/relationships/slide" Target="slide4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xml"/><Relationship Id="rId7" Type="http://schemas.openxmlformats.org/officeDocument/2006/relationships/slide" Target="slide4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9.jpeg"/><Relationship Id="rId7" Type="http://schemas.openxmlformats.org/officeDocument/2006/relationships/slide" Target="slide4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9.xml"/><Relationship Id="rId9" Type="http://schemas.openxmlformats.org/officeDocument/2006/relationships/slide" Target="slide45.xml"/></Relationships>
</file>

<file path=ppt/slides/_rels/slide2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0.jpeg"/><Relationship Id="rId7" Type="http://schemas.openxmlformats.org/officeDocument/2006/relationships/slide" Target="slide4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6.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20.xml"/><Relationship Id="rId9" Type="http://schemas.openxmlformats.org/officeDocument/2006/relationships/slide" Target="slide45.xml"/></Relationships>
</file>

<file path=ppt/slides/_rels/slide2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1.png"/><Relationship Id="rId7" Type="http://schemas.openxmlformats.org/officeDocument/2006/relationships/slide" Target="slide4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21.xml"/><Relationship Id="rId9" Type="http://schemas.openxmlformats.org/officeDocument/2006/relationships/slide" Target="slide45.xml"/></Relationships>
</file>

<file path=ppt/slides/_rels/slide23.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22.png"/><Relationship Id="rId7" Type="http://schemas.openxmlformats.org/officeDocument/2006/relationships/slide" Target="slide2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22.xml"/><Relationship Id="rId10" Type="http://schemas.openxmlformats.org/officeDocument/2006/relationships/slide" Target="slide45.xml"/><Relationship Id="rId4" Type="http://schemas.openxmlformats.org/officeDocument/2006/relationships/image" Target="../media/image23.png"/><Relationship Id="rId9" Type="http://schemas.openxmlformats.org/officeDocument/2006/relationships/slide" Target="slide43.xml"/></Relationships>
</file>

<file path=ppt/slides/_rels/slide24.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24.jpeg"/><Relationship Id="rId7"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23.xml"/><Relationship Id="rId10" Type="http://schemas.openxmlformats.org/officeDocument/2006/relationships/slide" Target="slide45.xml"/><Relationship Id="rId4" Type="http://schemas.openxmlformats.org/officeDocument/2006/relationships/image" Target="../media/image25.jpeg"/><Relationship Id="rId9" Type="http://schemas.openxmlformats.org/officeDocument/2006/relationships/slide" Target="slide43.xml"/></Relationships>
</file>

<file path=ppt/slides/_rels/slide25.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35.xml"/><Relationship Id="rId18" Type="http://schemas.openxmlformats.org/officeDocument/2006/relationships/slide" Target="slide47.xml"/><Relationship Id="rId26" Type="http://schemas.openxmlformats.org/officeDocument/2006/relationships/slide" Target="slide51.xml"/><Relationship Id="rId3" Type="http://schemas.openxmlformats.org/officeDocument/2006/relationships/slide" Target="slide26.xml"/><Relationship Id="rId21" Type="http://schemas.openxmlformats.org/officeDocument/2006/relationships/slide" Target="slide25.xml"/><Relationship Id="rId7" Type="http://schemas.openxmlformats.org/officeDocument/2006/relationships/slide" Target="slide31.xml"/><Relationship Id="rId12" Type="http://schemas.openxmlformats.org/officeDocument/2006/relationships/slide" Target="slide41.xml"/><Relationship Id="rId17" Type="http://schemas.openxmlformats.org/officeDocument/2006/relationships/slide" Target="slide48.xml"/><Relationship Id="rId25" Type="http://schemas.openxmlformats.org/officeDocument/2006/relationships/slide" Target="slide1.xml"/><Relationship Id="rId2" Type="http://schemas.openxmlformats.org/officeDocument/2006/relationships/notesSlide" Target="../notesSlides/notesSlide25.xml"/><Relationship Id="rId16" Type="http://schemas.openxmlformats.org/officeDocument/2006/relationships/slide" Target="slide37.xml"/><Relationship Id="rId20"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9.xml"/><Relationship Id="rId11" Type="http://schemas.openxmlformats.org/officeDocument/2006/relationships/slide" Target="slide39.xml"/><Relationship Id="rId24" Type="http://schemas.openxmlformats.org/officeDocument/2006/relationships/slide" Target="slide45.xml"/><Relationship Id="rId5" Type="http://schemas.openxmlformats.org/officeDocument/2006/relationships/slide" Target="slide28.xml"/><Relationship Id="rId15" Type="http://schemas.openxmlformats.org/officeDocument/2006/relationships/slide" Target="slide30.xml"/><Relationship Id="rId23" Type="http://schemas.openxmlformats.org/officeDocument/2006/relationships/slide" Target="slide43.xml"/><Relationship Id="rId10" Type="http://schemas.openxmlformats.org/officeDocument/2006/relationships/slide" Target="slide38.xml"/><Relationship Id="rId19" Type="http://schemas.openxmlformats.org/officeDocument/2006/relationships/slide" Target="slide24.xml"/><Relationship Id="rId4" Type="http://schemas.openxmlformats.org/officeDocument/2006/relationships/slide" Target="slide27.xml"/><Relationship Id="rId9" Type="http://schemas.openxmlformats.org/officeDocument/2006/relationships/slide" Target="slide36.xml"/><Relationship Id="rId14" Type="http://schemas.openxmlformats.org/officeDocument/2006/relationships/slide" Target="slide33.xml"/><Relationship Id="rId22" Type="http://schemas.openxmlformats.org/officeDocument/2006/relationships/slide" Target="slide44.xml"/></Relationships>
</file>

<file path=ppt/slides/_rels/slide2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25.xml"/><Relationship Id="rId7" Type="http://schemas.openxmlformats.org/officeDocument/2006/relationships/slide" Target="slide4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4.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6.jpeg"/><Relationship Id="rId7" Type="http://schemas.openxmlformats.org/officeDocument/2006/relationships/slide" Target="slide4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26.xml"/><Relationship Id="rId9" Type="http://schemas.openxmlformats.org/officeDocument/2006/relationships/slide" Target="slide45.xml"/></Relationships>
</file>

<file path=ppt/slides/_rels/slide2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7.jpeg"/><Relationship Id="rId7" Type="http://schemas.openxmlformats.org/officeDocument/2006/relationships/slide" Target="slide4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27.xml"/><Relationship Id="rId9" Type="http://schemas.openxmlformats.org/officeDocument/2006/relationships/slide" Target="slide45.xml"/></Relationships>
</file>

<file path=ppt/slides/_rels/slide29.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28.jpeg"/><Relationship Id="rId7" Type="http://schemas.openxmlformats.org/officeDocument/2006/relationships/slide" Target="slide4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28.xml"/><Relationship Id="rId9" Type="http://schemas.openxmlformats.org/officeDocument/2006/relationships/slide" Target="slide45.xm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8.xml"/><Relationship Id="rId18" Type="http://schemas.openxmlformats.org/officeDocument/2006/relationships/slide" Target="slide12.xml"/><Relationship Id="rId26" Type="http://schemas.openxmlformats.org/officeDocument/2006/relationships/slide" Target="slide1.xml"/><Relationship Id="rId3" Type="http://schemas.openxmlformats.org/officeDocument/2006/relationships/slide" Target="slide4.xml"/><Relationship Id="rId21"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20.xml"/><Relationship Id="rId17" Type="http://schemas.openxmlformats.org/officeDocument/2006/relationships/slide" Target="slide15.xml"/><Relationship Id="rId25" Type="http://schemas.openxmlformats.org/officeDocument/2006/relationships/slide" Target="slide45.xml"/><Relationship Id="rId2" Type="http://schemas.openxmlformats.org/officeDocument/2006/relationships/notesSlide" Target="../notesSlides/notesSlide3.xml"/><Relationship Id="rId16" Type="http://schemas.openxmlformats.org/officeDocument/2006/relationships/slide" Target="slide14.xml"/><Relationship Id="rId20"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7.xml"/><Relationship Id="rId24" Type="http://schemas.openxmlformats.org/officeDocument/2006/relationships/slide" Target="slide43.xml"/><Relationship Id="rId5" Type="http://schemas.openxmlformats.org/officeDocument/2006/relationships/slide" Target="slide6.xml"/><Relationship Id="rId15" Type="http://schemas.openxmlformats.org/officeDocument/2006/relationships/slide" Target="slide23.xml"/><Relationship Id="rId23" Type="http://schemas.openxmlformats.org/officeDocument/2006/relationships/slide" Target="slide44.xml"/><Relationship Id="rId10" Type="http://schemas.openxmlformats.org/officeDocument/2006/relationships/slide" Target="slide16.xml"/><Relationship Id="rId19" Type="http://schemas.openxmlformats.org/officeDocument/2006/relationships/slide" Target="slide8.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21.xml"/><Relationship Id="rId22" Type="http://schemas.openxmlformats.org/officeDocument/2006/relationships/slide" Target="slide25.xml"/><Relationship Id="rId27" Type="http://schemas.openxmlformats.org/officeDocument/2006/relationships/slide" Target="slide50.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slide" Target="slide43.xml"/><Relationship Id="rId3" Type="http://schemas.openxmlformats.org/officeDocument/2006/relationships/image" Target="../media/image29.gif"/><Relationship Id="rId7" Type="http://schemas.openxmlformats.org/officeDocument/2006/relationships/image" Target="../media/image33.png"/><Relationship Id="rId12" Type="http://schemas.openxmlformats.org/officeDocument/2006/relationships/slide" Target="slide4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slide" Target="slide25.xml"/><Relationship Id="rId5" Type="http://schemas.openxmlformats.org/officeDocument/2006/relationships/image" Target="../media/image31.gif"/><Relationship Id="rId15" Type="http://schemas.openxmlformats.org/officeDocument/2006/relationships/slide" Target="slide1.xml"/><Relationship Id="rId10" Type="http://schemas.openxmlformats.org/officeDocument/2006/relationships/slide" Target="slide3.xml"/><Relationship Id="rId4" Type="http://schemas.openxmlformats.org/officeDocument/2006/relationships/image" Target="../media/image30.gif"/><Relationship Id="rId9" Type="http://schemas.openxmlformats.org/officeDocument/2006/relationships/slide" Target="slide29.xml"/><Relationship Id="rId14" Type="http://schemas.openxmlformats.org/officeDocument/2006/relationships/slide" Target="slide45.xml"/></Relationships>
</file>

<file path=ppt/slides/_rels/slide31.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0.xml"/><Relationship Id="rId7" Type="http://schemas.openxmlformats.org/officeDocument/2006/relationships/slide" Target="slide4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10" Type="http://schemas.openxmlformats.org/officeDocument/2006/relationships/slide" Target="slide57.xml"/><Relationship Id="rId4" Type="http://schemas.openxmlformats.org/officeDocument/2006/relationships/slide" Target="slide3.xml"/><Relationship Id="rId9" Type="http://schemas.openxmlformats.org/officeDocument/2006/relationships/slide" Target="slide1.xml"/></Relationships>
</file>

<file path=ppt/slides/_rels/slide32.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1.xml"/><Relationship Id="rId7" Type="http://schemas.openxmlformats.org/officeDocument/2006/relationships/slide" Target="slide4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3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35.png"/><Relationship Id="rId7" Type="http://schemas.openxmlformats.org/officeDocument/2006/relationships/slide" Target="slide4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8.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2.xml"/><Relationship Id="rId9" Type="http://schemas.openxmlformats.org/officeDocument/2006/relationships/slide" Target="slide45.xml"/></Relationships>
</file>

<file path=ppt/slides/_rels/slide3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36.png"/><Relationship Id="rId7" Type="http://schemas.openxmlformats.org/officeDocument/2006/relationships/slide" Target="slide44.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3.xml"/><Relationship Id="rId9" Type="http://schemas.openxmlformats.org/officeDocument/2006/relationships/slide" Target="slide45.xml"/></Relationships>
</file>

<file path=ppt/slides/_rels/slide35.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image" Target="../media/image31.gif"/><Relationship Id="rId7" Type="http://schemas.openxmlformats.org/officeDocument/2006/relationships/slide" Target="slide25.xml"/><Relationship Id="rId12" Type="http://schemas.openxmlformats.org/officeDocument/2006/relationships/slide" Target="slide5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34.xml"/><Relationship Id="rId10" Type="http://schemas.openxmlformats.org/officeDocument/2006/relationships/slide" Target="slide45.xml"/><Relationship Id="rId4" Type="http://schemas.openxmlformats.org/officeDocument/2006/relationships/image" Target="../media/image30.gif"/><Relationship Id="rId9" Type="http://schemas.openxmlformats.org/officeDocument/2006/relationships/slide" Target="slide43.xml"/></Relationships>
</file>

<file path=ppt/slides/_rels/slide36.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48.xml"/><Relationship Id="rId7" Type="http://schemas.openxmlformats.org/officeDocument/2006/relationships/slide" Target="slide44.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5.xml"/><Relationship Id="rId9" Type="http://schemas.openxmlformats.org/officeDocument/2006/relationships/slide" Target="slide45.xml"/></Relationships>
</file>

<file path=ppt/slides/_rels/slide3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37.png"/><Relationship Id="rId7" Type="http://schemas.openxmlformats.org/officeDocument/2006/relationships/slide" Target="slide4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60.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6.xml"/><Relationship Id="rId9" Type="http://schemas.openxmlformats.org/officeDocument/2006/relationships/slide" Target="slide45.xml"/></Relationships>
</file>

<file path=ppt/slides/_rels/slide38.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37.xml"/><Relationship Id="rId7" Type="http://schemas.openxmlformats.org/officeDocument/2006/relationships/slide" Target="slide4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39.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audio" Target="../media/audio1.wav"/><Relationship Id="rId7" Type="http://schemas.openxmlformats.org/officeDocument/2006/relationships/slide" Target="slide4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8.xml"/><Relationship Id="rId9" Type="http://schemas.openxmlformats.org/officeDocument/2006/relationships/slide" Target="slide45.xml"/></Relationships>
</file>

<file path=ppt/slides/_rels/slide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5.xml"/><Relationship Id="rId7" Type="http://schemas.openxmlformats.org/officeDocument/2006/relationships/slide" Target="slide4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4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audio" Target="../media/audio1.wav"/><Relationship Id="rId7" Type="http://schemas.openxmlformats.org/officeDocument/2006/relationships/slide" Target="slide4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9.xml"/><Relationship Id="rId9" Type="http://schemas.openxmlformats.org/officeDocument/2006/relationships/slide" Target="slide45.xml"/></Relationships>
</file>

<file path=ppt/slides/_rels/slide4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audio" Target="../media/audio1.wav"/><Relationship Id="rId7" Type="http://schemas.openxmlformats.org/officeDocument/2006/relationships/slide" Target="slide44.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61.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40.xml"/><Relationship Id="rId9" Type="http://schemas.openxmlformats.org/officeDocument/2006/relationships/slide" Target="slide45.xml"/></Relationships>
</file>

<file path=ppt/slides/_rels/slide4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audio" Target="../media/audio1.wav"/><Relationship Id="rId7" Type="http://schemas.openxmlformats.org/officeDocument/2006/relationships/slide" Target="slide44.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41.xml"/><Relationship Id="rId9" Type="http://schemas.openxmlformats.org/officeDocument/2006/relationships/slide" Target="slide45.xml"/></Relationships>
</file>

<file path=ppt/slides/_rels/slide4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37.xml"/><Relationship Id="rId7" Type="http://schemas.openxmlformats.org/officeDocument/2006/relationships/slide" Target="slide44.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hyperlink" Target="http://www.teacherspayteachers.com/Product/Matter-and-Energy-Easy-to-Copy-Interactive-PowerPoint-notes-for-HS-chemistry" TargetMode="Externa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42.xml"/><Relationship Id="rId9" Type="http://schemas.openxmlformats.org/officeDocument/2006/relationships/slide" Target="slide45.xml"/></Relationships>
</file>

<file path=ppt/slides/_rels/slide44.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52.xml"/><Relationship Id="rId7" Type="http://schemas.openxmlformats.org/officeDocument/2006/relationships/slide" Target="slide25.xml"/><Relationship Id="rId12" Type="http://schemas.openxmlformats.org/officeDocument/2006/relationships/hyperlink" Target="http://www.teacherspayteachers.com/Product/Matter-and-Energy-Easy-to-Copy-Interactive-PowerPoint-notes-for-HS-chemistry"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49.xml"/><Relationship Id="rId10" Type="http://schemas.openxmlformats.org/officeDocument/2006/relationships/slide" Target="slide45.xml"/><Relationship Id="rId4" Type="http://schemas.openxmlformats.org/officeDocument/2006/relationships/slide" Target="slide54.xml"/><Relationship Id="rId9" Type="http://schemas.openxmlformats.org/officeDocument/2006/relationships/slide" Target="slide43.xml"/></Relationships>
</file>

<file path=ppt/slides/_rels/slide4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45.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44.xml"/><Relationship Id="rId4" Type="http://schemas.openxmlformats.org/officeDocument/2006/relationships/slide" Target="slide25.xml"/><Relationship Id="rId9" Type="http://schemas.openxmlformats.org/officeDocument/2006/relationships/hyperlink" Target="http://www.teacherspayteachers.com/Product/Matter-and-Energy-Easy-to-Copy-Interactive-PowerPoint-notes-for-HS-chemistry" TargetMode="External"/></Relationships>
</file>

<file path=ppt/slides/_rels/slide46.xml.rels><?xml version="1.0" encoding="UTF-8" standalone="yes"?>
<Relationships xmlns="http://schemas.openxmlformats.org/package/2006/relationships"><Relationship Id="rId8" Type="http://schemas.openxmlformats.org/officeDocument/2006/relationships/slide" Target="slide1.xml"/><Relationship Id="rId13" Type="http://schemas.openxmlformats.org/officeDocument/2006/relationships/hyperlink" Target="http://www.teachersnotebook.com/product/E3Chemistry/matter-and-energy-organized-and-engaging-worksheets-for-high-school-chemistry" TargetMode="External"/><Relationship Id="rId3" Type="http://schemas.openxmlformats.org/officeDocument/2006/relationships/slide" Target="slide3.xml"/><Relationship Id="rId7" Type="http://schemas.openxmlformats.org/officeDocument/2006/relationships/slide" Target="slide45.xml"/><Relationship Id="rId12" Type="http://schemas.openxmlformats.org/officeDocument/2006/relationships/hyperlink" Target="http://www.teacherspayteachers.com/Product/Matter-and-Energy-Engaging-Multiple-Choice-Question-Sets-for-HS-Chemistry"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slide" Target="slide43.xml"/><Relationship Id="rId11" Type="http://schemas.openxmlformats.org/officeDocument/2006/relationships/hyperlink" Target="http://www.teachersnotebook.com/product/E3Chemistry/matter-and-energy-engaging-amp-easy-to-learn-guided-study-notes-for-hs-chemistry" TargetMode="External"/><Relationship Id="rId5" Type="http://schemas.openxmlformats.org/officeDocument/2006/relationships/slide" Target="slide44.xml"/><Relationship Id="rId10" Type="http://schemas.openxmlformats.org/officeDocument/2006/relationships/hyperlink" Target="http://www.teacherspayteachers.com/Product/Matter-and-Energy-Organized-and-Engaging-Worksheets-for-High-School-Chemistry" TargetMode="External"/><Relationship Id="rId4" Type="http://schemas.openxmlformats.org/officeDocument/2006/relationships/slide" Target="slide25.xml"/><Relationship Id="rId9" Type="http://schemas.openxmlformats.org/officeDocument/2006/relationships/hyperlink" Target="http://www.teacherspayteachers.com/Product/Matter-and-Energy-Engaging-Easy-to-learn-Guided-Study-notes-for-HS-Chemistry" TargetMode="External"/><Relationship Id="rId14" Type="http://schemas.openxmlformats.org/officeDocument/2006/relationships/hyperlink" Target="http://www.teachersnotebook.com/product/E3Chemistry/matter-and-energy-engaging-multiple-choice-question-sets-for-hs-chemistry" TargetMode="External"/></Relationships>
</file>

<file path=ppt/slides/_rels/slide47.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48.xml"/><Relationship Id="rId7" Type="http://schemas.openxmlformats.org/officeDocument/2006/relationships/slide" Target="slide43.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48.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47.xml"/><Relationship Id="rId7" Type="http://schemas.openxmlformats.org/officeDocument/2006/relationships/slide" Target="slide25.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36.xml"/><Relationship Id="rId10" Type="http://schemas.openxmlformats.org/officeDocument/2006/relationships/slide" Target="slide45.xml"/><Relationship Id="rId4" Type="http://schemas.openxmlformats.org/officeDocument/2006/relationships/slide" Target="slide64.xml"/><Relationship Id="rId9" Type="http://schemas.openxmlformats.org/officeDocument/2006/relationships/slide" Target="slide43.xml"/></Relationships>
</file>

<file path=ppt/slides/_rels/slide49.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50.xml"/><Relationship Id="rId7" Type="http://schemas.openxmlformats.org/officeDocument/2006/relationships/slide" Target="slide4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7.jpeg"/><Relationship Id="rId7" Type="http://schemas.openxmlformats.org/officeDocument/2006/relationships/slide" Target="slide3.xml"/><Relationship Id="rId12"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45.xml"/><Relationship Id="rId5" Type="http://schemas.openxmlformats.org/officeDocument/2006/relationships/slide" Target="slide6.xml"/><Relationship Id="rId10" Type="http://schemas.openxmlformats.org/officeDocument/2006/relationships/slide" Target="slide43.xml"/><Relationship Id="rId4" Type="http://schemas.openxmlformats.org/officeDocument/2006/relationships/image" Target="../media/image8.jpeg"/><Relationship Id="rId9" Type="http://schemas.openxmlformats.org/officeDocument/2006/relationships/slide" Target="slide44.xml"/></Relationships>
</file>

<file path=ppt/slides/_rels/slide5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2.xml"/><Relationship Id="rId7" Type="http://schemas.openxmlformats.org/officeDocument/2006/relationships/slide" Target="slide44.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38.png"/><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6.xml"/><Relationship Id="rId9" Type="http://schemas.openxmlformats.org/officeDocument/2006/relationships/slide" Target="slide45.xml"/></Relationships>
</file>

<file path=ppt/slides/_rels/slide51.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image" Target="../media/image41.jpeg"/><Relationship Id="rId3" Type="http://schemas.openxmlformats.org/officeDocument/2006/relationships/slide" Target="slide57.xml"/><Relationship Id="rId7" Type="http://schemas.openxmlformats.org/officeDocument/2006/relationships/slide" Target="slide44.xml"/><Relationship Id="rId12" Type="http://schemas.openxmlformats.org/officeDocument/2006/relationships/image" Target="../media/image40.jpe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image" Target="../media/image39.jpeg"/><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6.xml"/><Relationship Id="rId9" Type="http://schemas.openxmlformats.org/officeDocument/2006/relationships/slide" Target="slide45.xml"/><Relationship Id="rId14" Type="http://schemas.openxmlformats.org/officeDocument/2006/relationships/image" Target="../media/image42.png"/></Relationships>
</file>

<file path=ppt/slides/_rels/slide52.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50.xml"/><Relationship Id="rId7" Type="http://schemas.openxmlformats.org/officeDocument/2006/relationships/slide" Target="slide25.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53.xml"/><Relationship Id="rId10" Type="http://schemas.openxmlformats.org/officeDocument/2006/relationships/slide" Target="slide45.xml"/><Relationship Id="rId4" Type="http://schemas.openxmlformats.org/officeDocument/2006/relationships/slide" Target="slide6.xml"/><Relationship Id="rId9" Type="http://schemas.openxmlformats.org/officeDocument/2006/relationships/slide" Target="slide43.xml"/></Relationships>
</file>

<file path=ppt/slides/_rels/slide53.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0.xml"/><Relationship Id="rId7" Type="http://schemas.openxmlformats.org/officeDocument/2006/relationships/slide" Target="slide44.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2.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7.xml"/><Relationship Id="rId9" Type="http://schemas.openxmlformats.org/officeDocument/2006/relationships/slide" Target="slide45.xml"/></Relationships>
</file>

<file path=ppt/slides/_rels/slide54.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0.xml"/><Relationship Id="rId7" Type="http://schemas.openxmlformats.org/officeDocument/2006/relationships/slide" Target="slide44.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3.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8.xml"/><Relationship Id="rId9" Type="http://schemas.openxmlformats.org/officeDocument/2006/relationships/slide" Target="slide45.xml"/></Relationships>
</file>

<file path=ppt/slides/_rels/slide55.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0.xml"/><Relationship Id="rId7" Type="http://schemas.openxmlformats.org/officeDocument/2006/relationships/slide" Target="slide44.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4.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11.xml"/><Relationship Id="rId9" Type="http://schemas.openxmlformats.org/officeDocument/2006/relationships/slide" Target="slide45.xml"/></Relationships>
</file>

<file path=ppt/slides/_rels/slide56.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50.xml"/><Relationship Id="rId7" Type="http://schemas.openxmlformats.org/officeDocument/2006/relationships/slide" Target="slide25.xml"/><Relationship Id="rId12" Type="http://schemas.openxmlformats.org/officeDocument/2006/relationships/slide" Target="slide55.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21.xml"/><Relationship Id="rId10" Type="http://schemas.openxmlformats.org/officeDocument/2006/relationships/slide" Target="slide45.xml"/><Relationship Id="rId4" Type="http://schemas.openxmlformats.org/officeDocument/2006/relationships/image" Target="../media/image38.png"/><Relationship Id="rId9" Type="http://schemas.openxmlformats.org/officeDocument/2006/relationships/slide" Target="slide43.xml"/></Relationships>
</file>

<file path=ppt/slides/_rels/slide57.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1.xml"/><Relationship Id="rId7" Type="http://schemas.openxmlformats.org/officeDocument/2006/relationships/slide" Target="slide44.xm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6.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1.xml"/><Relationship Id="rId9" Type="http://schemas.openxmlformats.org/officeDocument/2006/relationships/slide" Target="slide45.xml"/></Relationships>
</file>

<file path=ppt/slides/_rels/slide58.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1.xml"/><Relationship Id="rId7" Type="http://schemas.openxmlformats.org/officeDocument/2006/relationships/slide" Target="slide44.xml"/><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6.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3.xml"/><Relationship Id="rId9" Type="http://schemas.openxmlformats.org/officeDocument/2006/relationships/slide" Target="slide45.xml"/></Relationships>
</file>

<file path=ppt/slides/_rels/slide59.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1.xml"/><Relationship Id="rId3" Type="http://schemas.openxmlformats.org/officeDocument/2006/relationships/slide" Target="slide51.xml"/><Relationship Id="rId7" Type="http://schemas.openxmlformats.org/officeDocument/2006/relationships/slide" Target="slide35.xml"/><Relationship Id="rId12" Type="http://schemas.openxmlformats.org/officeDocument/2006/relationships/slide" Target="slide45.xm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41.jpeg"/><Relationship Id="rId11" Type="http://schemas.openxmlformats.org/officeDocument/2006/relationships/slide" Target="slide43.xml"/><Relationship Id="rId5" Type="http://schemas.openxmlformats.org/officeDocument/2006/relationships/image" Target="../media/image40.jpeg"/><Relationship Id="rId10" Type="http://schemas.openxmlformats.org/officeDocument/2006/relationships/slide" Target="slide44.xml"/><Relationship Id="rId4" Type="http://schemas.openxmlformats.org/officeDocument/2006/relationships/image" Target="../media/image39.jpeg"/><Relationship Id="rId9" Type="http://schemas.openxmlformats.org/officeDocument/2006/relationships/slide" Target="slide25.xml"/><Relationship Id="rId14" Type="http://schemas.openxmlformats.org/officeDocument/2006/relationships/slide" Target="slide57.xml"/></Relationships>
</file>

<file path=ppt/slides/_rels/slide6.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45.xml"/><Relationship Id="rId3" Type="http://schemas.openxmlformats.org/officeDocument/2006/relationships/image" Target="../media/image7.jpeg"/><Relationship Id="rId7" Type="http://schemas.openxmlformats.org/officeDocument/2006/relationships/slide" Target="slide7.xml"/><Relationship Id="rId12" Type="http://schemas.openxmlformats.org/officeDocument/2006/relationships/slide" Target="slide4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62.xml"/><Relationship Id="rId11" Type="http://schemas.openxmlformats.org/officeDocument/2006/relationships/slide" Target="slide44.xml"/><Relationship Id="rId5" Type="http://schemas.openxmlformats.org/officeDocument/2006/relationships/image" Target="../media/image1.jpeg"/><Relationship Id="rId15" Type="http://schemas.openxmlformats.org/officeDocument/2006/relationships/slide" Target="slide52.xml"/><Relationship Id="rId10" Type="http://schemas.openxmlformats.org/officeDocument/2006/relationships/slide" Target="slide25.xml"/><Relationship Id="rId4" Type="http://schemas.openxmlformats.org/officeDocument/2006/relationships/image" Target="../media/image9.jpeg"/><Relationship Id="rId9" Type="http://schemas.openxmlformats.org/officeDocument/2006/relationships/slide" Target="slide3.xml"/><Relationship Id="rId14" Type="http://schemas.openxmlformats.org/officeDocument/2006/relationships/slide" Target="slide1.xml"/></Relationships>
</file>

<file path=ppt/slides/_rels/slide60.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slide" Target="slide51.xml"/><Relationship Id="rId7" Type="http://schemas.openxmlformats.org/officeDocument/2006/relationships/slide" Target="slide44.xml"/><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59.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37.xml"/><Relationship Id="rId9" Type="http://schemas.openxmlformats.org/officeDocument/2006/relationships/slide" Target="slide45.xml"/></Relationships>
</file>

<file path=ppt/slides/_rels/slide61.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42.png"/><Relationship Id="rId7" Type="http://schemas.openxmlformats.org/officeDocument/2006/relationships/slide" Target="slide44.xml"/><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41.xml"/><Relationship Id="rId9" Type="http://schemas.openxmlformats.org/officeDocument/2006/relationships/slide" Target="slide45.xml"/></Relationships>
</file>

<file path=ppt/slides/_rels/slide62.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43.png"/><Relationship Id="rId7" Type="http://schemas.openxmlformats.org/officeDocument/2006/relationships/slide" Target="slide44.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6.xml"/><Relationship Id="rId9" Type="http://schemas.openxmlformats.org/officeDocument/2006/relationships/slide" Target="slide45.xml"/></Relationships>
</file>

<file path=ppt/slides/_rels/slide63.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62.xml"/><Relationship Id="rId7" Type="http://schemas.openxmlformats.org/officeDocument/2006/relationships/slide" Target="slide43.xm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10" Type="http://schemas.openxmlformats.org/officeDocument/2006/relationships/hyperlink" Target="mailto:e3chemistry@gmail.com" TargetMode="External"/><Relationship Id="rId4" Type="http://schemas.openxmlformats.org/officeDocument/2006/relationships/slide" Target="slide3.xml"/><Relationship Id="rId9" Type="http://schemas.openxmlformats.org/officeDocument/2006/relationships/slide" Target="slide1.xml"/></Relationships>
</file>

<file path=ppt/slides/_rels/slide64.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47.xml"/><Relationship Id="rId7" Type="http://schemas.openxmlformats.org/officeDocument/2006/relationships/slide" Target="slide43.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10" Type="http://schemas.openxmlformats.org/officeDocument/2006/relationships/slide" Target="slide48.xml"/><Relationship Id="rId4" Type="http://schemas.openxmlformats.org/officeDocument/2006/relationships/slide" Target="slide3.xml"/><Relationship Id="rId9"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image" Target="../media/image8.jpeg"/><Relationship Id="rId3" Type="http://schemas.openxmlformats.org/officeDocument/2006/relationships/image" Target="../media/image10.jpeg"/><Relationship Id="rId7" Type="http://schemas.openxmlformats.org/officeDocument/2006/relationships/slide" Target="slide25.xml"/><Relationship Id="rId12" Type="http://schemas.openxmlformats.org/officeDocument/2006/relationships/slide" Target="slide5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xml"/><Relationship Id="rId5" Type="http://schemas.openxmlformats.org/officeDocument/2006/relationships/slide" Target="slide6.xml"/><Relationship Id="rId10" Type="http://schemas.openxmlformats.org/officeDocument/2006/relationships/slide" Target="slide45.xml"/><Relationship Id="rId4" Type="http://schemas.openxmlformats.org/officeDocument/2006/relationships/image" Target="../media/image11.jpeg"/><Relationship Id="rId9" Type="http://schemas.openxmlformats.org/officeDocument/2006/relationships/slide" Target="slide43.xml"/></Relationships>
</file>

<file path=ppt/slides/_rels/slide8.xml.rels><?xml version="1.0" encoding="UTF-8" standalone="yes"?>
<Relationships xmlns="http://schemas.openxmlformats.org/package/2006/relationships"><Relationship Id="rId8" Type="http://schemas.openxmlformats.org/officeDocument/2006/relationships/slide" Target="slide45.xml"/><Relationship Id="rId3" Type="http://schemas.openxmlformats.org/officeDocument/2006/relationships/slide" Target="slide7.xml"/><Relationship Id="rId7" Type="http://schemas.openxmlformats.org/officeDocument/2006/relationships/slide" Target="slide4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44.xml"/><Relationship Id="rId5" Type="http://schemas.openxmlformats.org/officeDocument/2006/relationships/slide" Target="slide25.xml"/><Relationship Id="rId10" Type="http://schemas.openxmlformats.org/officeDocument/2006/relationships/slide" Target="slide54.xml"/><Relationship Id="rId4" Type="http://schemas.openxmlformats.org/officeDocument/2006/relationships/slide" Target="slide3.xml"/><Relationship Id="rId9" Type="http://schemas.openxmlformats.org/officeDocument/2006/relationships/slide" Target="slide1.xml"/></Relationships>
</file>

<file path=ppt/slides/_rels/slide9.xml.rels><?xml version="1.0" encoding="UTF-8" standalone="yes"?>
<Relationships xmlns="http://schemas.openxmlformats.org/package/2006/relationships"><Relationship Id="rId8" Type="http://schemas.openxmlformats.org/officeDocument/2006/relationships/slide" Target="slide43.xml"/><Relationship Id="rId3" Type="http://schemas.openxmlformats.org/officeDocument/2006/relationships/image" Target="../media/image12.jpeg"/><Relationship Id="rId7" Type="http://schemas.openxmlformats.org/officeDocument/2006/relationships/slide" Target="slide4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3.xml"/><Relationship Id="rId10" Type="http://schemas.openxmlformats.org/officeDocument/2006/relationships/slide" Target="slide1.xml"/><Relationship Id="rId4" Type="http://schemas.openxmlformats.org/officeDocument/2006/relationships/slide" Target="slide8.xml"/><Relationship Id="rId9" Type="http://schemas.openxmlformats.org/officeDocument/2006/relationships/slide" Target="slide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457200"/>
            <a:ext cx="8069597" cy="18872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80000"/>
              </a:lnSpc>
            </a:pPr>
            <a:r>
              <a:rPr lang="en-US" sz="7200" b="1" cap="none" spc="0" dirty="0" smtClean="0">
                <a:ln w="11430"/>
                <a:solidFill>
                  <a:srgbClr val="0099FF"/>
                </a:solidFill>
                <a:effectLst>
                  <a:outerShdw blurRad="50800" dist="39000" dir="5460000" algn="tl">
                    <a:srgbClr val="000000">
                      <a:alpha val="38000"/>
                    </a:srgbClr>
                  </a:outerShdw>
                </a:effectLst>
              </a:rPr>
              <a:t>Topic 1</a:t>
            </a:r>
          </a:p>
          <a:p>
            <a:pPr algn="ctr">
              <a:lnSpc>
                <a:spcPct val="80000"/>
              </a:lnSpc>
            </a:pPr>
            <a:r>
              <a:rPr lang="en-US" sz="7200" b="1" dirty="0" smtClean="0">
                <a:ln w="1905"/>
                <a:solidFill>
                  <a:srgbClr val="00B0F0"/>
                </a:solidFill>
                <a:effectLst>
                  <a:innerShdw blurRad="69850" dist="43180" dir="5400000">
                    <a:srgbClr val="000000">
                      <a:alpha val="65000"/>
                    </a:srgbClr>
                  </a:innerShdw>
                </a:effectLst>
              </a:rPr>
              <a:t> Matter and Energy</a:t>
            </a:r>
            <a:endParaRPr lang="en-US" sz="7200" b="1" dirty="0">
              <a:ln w="1905"/>
              <a:solidFill>
                <a:srgbClr val="00B0F0"/>
              </a:solidFill>
              <a:effectLst>
                <a:innerShdw blurRad="69850" dist="43180" dir="5400000">
                  <a:srgbClr val="000000">
                    <a:alpha val="65000"/>
                  </a:srgbClr>
                </a:innerShdw>
              </a:effectLst>
            </a:endParaRPr>
          </a:p>
        </p:txBody>
      </p:sp>
      <p:sp>
        <p:nvSpPr>
          <p:cNvPr id="6" name="TextBox 5"/>
          <p:cNvSpPr txBox="1"/>
          <p:nvPr/>
        </p:nvSpPr>
        <p:spPr>
          <a:xfrm>
            <a:off x="0" y="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p>
        </p:txBody>
      </p:sp>
      <p:sp>
        <p:nvSpPr>
          <p:cNvPr id="8" name="TextBox 7"/>
          <p:cNvSpPr txBox="1"/>
          <p:nvPr/>
        </p:nvSpPr>
        <p:spPr>
          <a:xfrm>
            <a:off x="0" y="64008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endParaRPr lang="en-US" dirty="0">
              <a:solidFill>
                <a:srgbClr val="00B0F0"/>
              </a:solidFill>
            </a:endParaRPr>
          </a:p>
        </p:txBody>
      </p:sp>
      <p:sp>
        <p:nvSpPr>
          <p:cNvPr id="9" name="TextBox 8"/>
          <p:cNvSpPr txBox="1"/>
          <p:nvPr/>
        </p:nvSpPr>
        <p:spPr>
          <a:xfrm>
            <a:off x="0" y="304800"/>
            <a:ext cx="304800" cy="6096000"/>
          </a:xfrm>
          <a:prstGeom prst="rect">
            <a:avLst/>
          </a:prstGeom>
          <a:solidFill>
            <a:srgbClr val="00B0F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00" dirty="0"/>
          </a:p>
          <a:p>
            <a:endParaRPr lang="en-US" sz="200" dirty="0" smtClean="0"/>
          </a:p>
          <a:p>
            <a:endParaRPr lang="en-US" sz="200" dirty="0"/>
          </a:p>
          <a:p>
            <a:endParaRPr lang="en-US" sz="200" dirty="0" smtClean="0"/>
          </a:p>
          <a:p>
            <a:endParaRPr lang="en-US" sz="200" dirty="0"/>
          </a:p>
        </p:txBody>
      </p:sp>
      <p:sp>
        <p:nvSpPr>
          <p:cNvPr id="10" name="TextBox 9"/>
          <p:cNvSpPr txBox="1"/>
          <p:nvPr/>
        </p:nvSpPr>
        <p:spPr>
          <a:xfrm>
            <a:off x="8839200" y="381000"/>
            <a:ext cx="304800" cy="601980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00" dirty="0"/>
          </a:p>
          <a:p>
            <a:endParaRPr lang="en-US" sz="200" dirty="0" smtClean="0"/>
          </a:p>
          <a:p>
            <a:endParaRPr lang="en-US" sz="200" dirty="0"/>
          </a:p>
          <a:p>
            <a:endParaRPr lang="en-US" sz="200" dirty="0" smtClean="0"/>
          </a:p>
          <a:p>
            <a:endParaRPr lang="en-US" sz="200" dirty="0"/>
          </a:p>
        </p:txBody>
      </p:sp>
      <p:sp>
        <p:nvSpPr>
          <p:cNvPr id="15" name="TextBox 14">
            <a:hlinkClick r:id="rId3" action="ppaction://hlinksldjump"/>
          </p:cNvPr>
          <p:cNvSpPr txBox="1"/>
          <p:nvPr/>
        </p:nvSpPr>
        <p:spPr>
          <a:xfrm>
            <a:off x="1524000" y="2838510"/>
            <a:ext cx="7620000" cy="4924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 1.  Classifications of Matter</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a:hlinkClick r:id="rId4" action="ppaction://hlinksldjump"/>
          </p:cNvPr>
          <p:cNvSpPr txBox="1"/>
          <p:nvPr/>
        </p:nvSpPr>
        <p:spPr>
          <a:xfrm>
            <a:off x="1524000" y="3524310"/>
            <a:ext cx="7620000" cy="4924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 2.  Phases and Changes of Matter</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7" name="TextBox 16">
            <a:hlinkClick r:id="rId5" action="ppaction://hlinksldjump"/>
          </p:cNvPr>
          <p:cNvSpPr txBox="1"/>
          <p:nvPr/>
        </p:nvSpPr>
        <p:spPr>
          <a:xfrm>
            <a:off x="1524000" y="4286310"/>
            <a:ext cx="7620000" cy="4924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 3:  Heat and Heat Calculations </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a:hlinkClick r:id="rId6" action="ppaction://hlinksldjump"/>
          </p:cNvPr>
          <p:cNvSpPr txBox="1"/>
          <p:nvPr/>
        </p:nvSpPr>
        <p:spPr>
          <a:xfrm>
            <a:off x="1524000" y="5070157"/>
            <a:ext cx="7620000" cy="4924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 4:  Characteristics of Gases and Gas Laws</a:t>
            </a:r>
            <a:endParaRPr lang="en-US"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9" name="TextBox 18">
            <a:hlinkClick r:id="rId7" action="ppaction://hlinksldjump"/>
          </p:cNvPr>
          <p:cNvSpPr txBox="1"/>
          <p:nvPr/>
        </p:nvSpPr>
        <p:spPr>
          <a:xfrm>
            <a:off x="1524000" y="5810310"/>
            <a:ext cx="7620000" cy="492443"/>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Lesson 5: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Physical and Chemical Properties of Matter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7" name="Picture 26" descr="gold.jpg">
            <a:hlinkClick r:id="rId3" action="ppaction://hlinksldjump"/>
          </p:cNvPr>
          <p:cNvPicPr>
            <a:picLocks noChangeAspect="1"/>
          </p:cNvPicPr>
          <p:nvPr/>
        </p:nvPicPr>
        <p:blipFill>
          <a:blip r:embed="rId8" cstate="print"/>
          <a:stretch>
            <a:fillRect/>
          </a:stretch>
        </p:blipFill>
        <p:spPr>
          <a:xfrm>
            <a:off x="609600" y="2838510"/>
            <a:ext cx="838200" cy="513687"/>
          </a:xfrm>
          <a:prstGeom prst="rect">
            <a:avLst/>
          </a:prstGeom>
        </p:spPr>
      </p:pic>
      <p:pic>
        <p:nvPicPr>
          <p:cNvPr id="29" name="Picture 28" descr="fire_and_brimstone.jpg">
            <a:hlinkClick r:id="rId5" action="ppaction://hlinksldjump"/>
          </p:cNvPr>
          <p:cNvPicPr>
            <a:picLocks noChangeAspect="1"/>
          </p:cNvPicPr>
          <p:nvPr/>
        </p:nvPicPr>
        <p:blipFill>
          <a:blip r:embed="rId9" cstate="print"/>
          <a:stretch>
            <a:fillRect/>
          </a:stretch>
        </p:blipFill>
        <p:spPr>
          <a:xfrm>
            <a:off x="609600" y="4267200"/>
            <a:ext cx="812800" cy="609600"/>
          </a:xfrm>
          <a:prstGeom prst="rect">
            <a:avLst/>
          </a:prstGeom>
        </p:spPr>
      </p:pic>
      <p:pic>
        <p:nvPicPr>
          <p:cNvPr id="30" name="Picture 29" descr="gas.jpg">
            <a:hlinkClick r:id="rId6" action="ppaction://hlinksldjump"/>
          </p:cNvPr>
          <p:cNvPicPr>
            <a:picLocks noChangeAspect="1"/>
          </p:cNvPicPr>
          <p:nvPr/>
        </p:nvPicPr>
        <p:blipFill>
          <a:blip r:embed="rId10" cstate="print"/>
          <a:stretch>
            <a:fillRect/>
          </a:stretch>
        </p:blipFill>
        <p:spPr>
          <a:xfrm>
            <a:off x="609601" y="5029201"/>
            <a:ext cx="838199" cy="609599"/>
          </a:xfrm>
          <a:prstGeom prst="rect">
            <a:avLst/>
          </a:prstGeom>
        </p:spPr>
      </p:pic>
      <p:pic>
        <p:nvPicPr>
          <p:cNvPr id="31" name="Picture 30" descr="rusted-beetle.jpg">
            <a:hlinkClick r:id="rId7" action="ppaction://hlinksldjump"/>
          </p:cNvPr>
          <p:cNvPicPr>
            <a:picLocks noChangeAspect="1"/>
          </p:cNvPicPr>
          <p:nvPr/>
        </p:nvPicPr>
        <p:blipFill>
          <a:blip r:embed="rId11" cstate="print"/>
          <a:stretch>
            <a:fillRect/>
          </a:stretch>
        </p:blipFill>
        <p:spPr>
          <a:xfrm>
            <a:off x="609600" y="5791200"/>
            <a:ext cx="838200" cy="533400"/>
          </a:xfrm>
          <a:prstGeom prst="rect">
            <a:avLst/>
          </a:prstGeom>
        </p:spPr>
      </p:pic>
      <p:pic>
        <p:nvPicPr>
          <p:cNvPr id="33" name="Picture 32" descr="greenland_ice_cap_is_melting.jpg">
            <a:hlinkClick r:id="rId4" action="ppaction://hlinksldjump"/>
          </p:cNvPr>
          <p:cNvPicPr>
            <a:picLocks noChangeAspect="1"/>
          </p:cNvPicPr>
          <p:nvPr/>
        </p:nvPicPr>
        <p:blipFill>
          <a:blip r:embed="rId12" cstate="print"/>
          <a:stretch>
            <a:fillRect/>
          </a:stretch>
        </p:blipFill>
        <p:spPr>
          <a:xfrm>
            <a:off x="609600" y="3524310"/>
            <a:ext cx="833438" cy="566737"/>
          </a:xfrm>
          <a:prstGeom prst="rect">
            <a:avLst/>
          </a:prstGeom>
        </p:spPr>
      </p:pic>
      <p:sp>
        <p:nvSpPr>
          <p:cNvPr id="20" name="TextBox 19"/>
          <p:cNvSpPr txBox="1"/>
          <p:nvPr/>
        </p:nvSpPr>
        <p:spPr>
          <a:xfrm>
            <a:off x="8839200" y="304800"/>
            <a:ext cx="304800" cy="6096000"/>
          </a:xfrm>
          <a:prstGeom prst="rect">
            <a:avLst/>
          </a:prstGeom>
          <a:solidFill>
            <a:srgbClr val="00B0F0"/>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sz="200" dirty="0"/>
          </a:p>
          <a:p>
            <a:endParaRPr lang="en-US" sz="200" dirty="0" smtClean="0"/>
          </a:p>
          <a:p>
            <a:endParaRPr lang="en-US" sz="200" dirty="0"/>
          </a:p>
          <a:p>
            <a:endParaRPr lang="en-US" sz="200" dirty="0" smtClean="0"/>
          </a:p>
          <a:p>
            <a:endParaRPr lang="en-US" sz="200" dirty="0"/>
          </a:p>
        </p:txBody>
      </p:sp>
      <p:sp>
        <p:nvSpPr>
          <p:cNvPr id="34" name="TextBox 33">
            <a:hlinkClick r:id="rId13" action="ppaction://hlinksldjump"/>
          </p:cNvPr>
          <p:cNvSpPr txBox="1"/>
          <p:nvPr/>
        </p:nvSpPr>
        <p:spPr>
          <a:xfrm>
            <a:off x="1524000" y="2362200"/>
            <a:ext cx="3048000" cy="400110"/>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Introduction to chemistry </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5" name="TextBox 34"/>
          <p:cNvSpPr txBox="1"/>
          <p:nvPr/>
        </p:nvSpPr>
        <p:spPr>
          <a:xfrm>
            <a:off x="8873951" y="609601"/>
            <a:ext cx="346249" cy="57149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36" name="TextBox 35">
            <a:hlinkClick r:id="rId14" action="ppaction://hlinksldjump"/>
          </p:cNvPr>
          <p:cNvSpPr txBox="1"/>
          <p:nvPr/>
        </p:nvSpPr>
        <p:spPr>
          <a:xfrm>
            <a:off x="4495800" y="2362200"/>
            <a:ext cx="2514600" cy="400110"/>
          </a:xfrm>
          <a:prstGeom prst="rect">
            <a:avLst/>
          </a:prstGeom>
          <a:noFill/>
        </p:spPr>
        <p:txBody>
          <a:bodyPr wrap="square" rtlCol="0">
            <a:spAutoFit/>
          </a:bodyPr>
          <a:lstStyle/>
          <a:p>
            <a:r>
              <a:rPr lang="en-US" sz="2000" b="1" dirty="0" smtClean="0">
                <a:ln w="1905"/>
                <a:solidFill>
                  <a:srgbClr val="066DEA"/>
                </a:solidFill>
                <a:effectLst>
                  <a:innerShdw blurRad="69850" dist="43180" dir="5400000">
                    <a:srgbClr val="000000">
                      <a:alpha val="65000"/>
                    </a:srgbClr>
                  </a:innerShdw>
                </a:effectLst>
              </a:rPr>
              <a:t>Practice Problem Sets</a:t>
            </a:r>
            <a:endParaRPr lang="en-US" sz="2000" dirty="0">
              <a:solidFill>
                <a:srgbClr val="066DEA"/>
              </a:solidFill>
            </a:endParaRPr>
          </a:p>
        </p:txBody>
      </p:sp>
      <p:sp>
        <p:nvSpPr>
          <p:cNvPr id="37" name="TextBox 36">
            <a:hlinkClick r:id="rId15" action="ppaction://hlinksldjump"/>
          </p:cNvPr>
          <p:cNvSpPr txBox="1"/>
          <p:nvPr/>
        </p:nvSpPr>
        <p:spPr>
          <a:xfrm>
            <a:off x="7162800" y="2362200"/>
            <a:ext cx="1600200" cy="400110"/>
          </a:xfrm>
          <a:prstGeom prst="rect">
            <a:avLst/>
          </a:prstGeom>
          <a:noFill/>
        </p:spPr>
        <p:txBody>
          <a:bodyPr wrap="square" rtlCol="0">
            <a:spAutoFit/>
          </a:bodyPr>
          <a:lstStyle/>
          <a:p>
            <a:r>
              <a:rPr lang="en-US" sz="2000" b="1" dirty="0" smtClean="0">
                <a:ln w="1905"/>
                <a:solidFill>
                  <a:srgbClr val="0000CC"/>
                </a:solidFill>
                <a:effectLst>
                  <a:innerShdw blurRad="69850" dist="43180" dir="5400000">
                    <a:srgbClr val="000000">
                      <a:alpha val="65000"/>
                    </a:srgbClr>
                  </a:innerShdw>
                </a:effectLst>
              </a:rPr>
              <a:t>PoPuP Quiz</a:t>
            </a:r>
            <a:endParaRPr lang="en-US" sz="2000" dirty="0">
              <a:solidFill>
                <a:srgbClr val="0000CC"/>
              </a:solidFill>
            </a:endParaRPr>
          </a:p>
        </p:txBody>
      </p:sp>
      <p:sp>
        <p:nvSpPr>
          <p:cNvPr id="22" name="TextBox 21">
            <a:hlinkClick r:id="rId16" action="ppaction://hlinksldjump"/>
          </p:cNvPr>
          <p:cNvSpPr txBox="1"/>
          <p:nvPr/>
        </p:nvSpPr>
        <p:spPr>
          <a:xfrm>
            <a:off x="1981200" y="6477000"/>
            <a:ext cx="14478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Important  info</a:t>
            </a:r>
            <a:endParaRPr lang="en-US" sz="1400" dirty="0"/>
          </a:p>
        </p:txBody>
      </p:sp>
      <p:sp>
        <p:nvSpPr>
          <p:cNvPr id="24" name="Rectangle 23"/>
          <p:cNvSpPr/>
          <p:nvPr/>
        </p:nvSpPr>
        <p:spPr>
          <a:xfrm>
            <a:off x="304800" y="381000"/>
            <a:ext cx="85344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cap="all"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rPr>
              <a:t> Interactive  				              By</a:t>
            </a:r>
          </a:p>
          <a:p>
            <a:r>
              <a:rPr lang="en-US" sz="2800" b="1" cap="all"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rPr>
              <a:t> Chemistry					     E3 Scholastic</a:t>
            </a:r>
          </a:p>
          <a:p>
            <a:r>
              <a:rPr lang="en-US" sz="2800" b="1" cap="all"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rPr>
              <a:t> Notes					     </a:t>
            </a:r>
            <a:r>
              <a:rPr lang="en-US" sz="2800" b="1" cap="all"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rPr>
              <a:t>Publishing</a:t>
            </a:r>
            <a:endParaRPr lang="en-US" sz="2800" b="1" cap="all" dirty="0" smtClean="0">
              <a:ln w="9000" cmpd="sng">
                <a:solidFill>
                  <a:schemeClr val="accent4">
                    <a:shade val="50000"/>
                    <a:satMod val="120000"/>
                  </a:schemeClr>
                </a:solidFill>
                <a:prstDash val="solid"/>
              </a:ln>
              <a:solidFill>
                <a:srgbClr val="0066FF"/>
              </a:solidFill>
              <a:effectLst>
                <a:reflection blurRad="12700" stA="28000" endPos="45000" dist="1000" dir="5400000" sy="-100000" algn="bl" rotWithShape="0"/>
              </a:effectLst>
            </a:endParaRPr>
          </a:p>
          <a:p>
            <a:r>
              <a:rPr lang="en-US" dirty="0" smtClean="0">
                <a:solidFill>
                  <a:schemeClr val="tx1"/>
                </a:solidFill>
              </a:rPr>
              <a:t>  </a:t>
            </a:r>
            <a:r>
              <a:rPr lang="en-US" sz="1400" dirty="0" smtClean="0">
                <a:solidFill>
                  <a:schemeClr val="tx1"/>
                </a:solidFill>
              </a:rPr>
              <a:t>(NYS: The Physical Setting Curriculum)        </a:t>
            </a:r>
            <a:endParaRPr lang="en-US" dirty="0">
              <a:solidFill>
                <a:schemeClr val="tx1"/>
              </a:solidFill>
            </a:endParaRPr>
          </a:p>
        </p:txBody>
      </p:sp>
      <p:pic>
        <p:nvPicPr>
          <p:cNvPr id="25" name="Picture 2" descr="https://si0.twimg.com/profile_images/3100190631/d7ff358fa7a83447e2fe21d12b05c86c.jpeg"/>
          <p:cNvPicPr>
            <a:picLocks noChangeAspect="1" noChangeArrowheads="1"/>
          </p:cNvPicPr>
          <p:nvPr/>
        </p:nvPicPr>
        <p:blipFill>
          <a:blip r:embed="rId17" cstate="print"/>
          <a:srcRect/>
          <a:stretch>
            <a:fillRect/>
          </a:stretch>
        </p:blipFill>
        <p:spPr bwMode="auto">
          <a:xfrm>
            <a:off x="3429000" y="457200"/>
            <a:ext cx="2057400" cy="2133600"/>
          </a:xfrm>
          <a:prstGeom prst="rect">
            <a:avLst/>
          </a:prstGeom>
          <a:noFill/>
        </p:spPr>
      </p:pic>
      <p:sp>
        <p:nvSpPr>
          <p:cNvPr id="26" name="Rectangle 25"/>
          <p:cNvSpPr/>
          <p:nvPr/>
        </p:nvSpPr>
        <p:spPr>
          <a:xfrm>
            <a:off x="304800" y="2743200"/>
            <a:ext cx="8534400" cy="3657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r>
              <a:rPr lang="en-US" dirty="0" smtClean="0"/>
              <a:t>                                              Thanks for previewing my notes.</a:t>
            </a:r>
          </a:p>
          <a:p>
            <a:r>
              <a:rPr lang="en-US" dirty="0" smtClean="0"/>
              <a:t>                                                 </a:t>
            </a:r>
            <a:r>
              <a:rPr lang="en-US" sz="2400" dirty="0" smtClean="0"/>
              <a:t>   </a:t>
            </a:r>
            <a:r>
              <a:rPr lang="en-US" sz="1600" dirty="0" smtClean="0"/>
              <a:t>Please visit my sites for more.</a:t>
            </a:r>
          </a:p>
          <a:p>
            <a:endParaRPr lang="en-US" sz="1600" dirty="0" smtClean="0"/>
          </a:p>
          <a:p>
            <a:endParaRPr lang="en-US" sz="1600" dirty="0" smtClean="0"/>
          </a:p>
          <a:p>
            <a:pPr algn="ctr"/>
            <a:endParaRPr lang="en-US" sz="2400" dirty="0" smtClean="0"/>
          </a:p>
          <a:p>
            <a:pPr algn="ctr"/>
            <a:endParaRPr lang="en-US" sz="2400" dirty="0" smtClean="0"/>
          </a:p>
          <a:p>
            <a:pPr algn="ctr"/>
            <a:endParaRPr lang="en-US" sz="2400" dirty="0" smtClean="0"/>
          </a:p>
          <a:p>
            <a:pPr algn="ctr"/>
            <a:endParaRPr lang="en-US" sz="2400" dirty="0" smtClean="0"/>
          </a:p>
        </p:txBody>
      </p:sp>
      <p:sp>
        <p:nvSpPr>
          <p:cNvPr id="28" name="TextBox 27"/>
          <p:cNvSpPr txBox="1"/>
          <p:nvPr/>
        </p:nvSpPr>
        <p:spPr>
          <a:xfrm>
            <a:off x="6019800" y="6477000"/>
            <a:ext cx="14478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Click  to  Restore</a:t>
            </a:r>
            <a:endParaRPr lang="en-US" sz="1400" dirty="0"/>
          </a:p>
        </p:txBody>
      </p:sp>
      <p:sp>
        <p:nvSpPr>
          <p:cNvPr id="32" name="TextBox 31">
            <a:hlinkClick r:id="rId18"/>
          </p:cNvPr>
          <p:cNvSpPr txBox="1"/>
          <p:nvPr/>
        </p:nvSpPr>
        <p:spPr>
          <a:xfrm>
            <a:off x="457200" y="4953001"/>
            <a:ext cx="2133600" cy="338554"/>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smtClean="0"/>
              <a:t>   SurvivingChem.com</a:t>
            </a:r>
            <a:endParaRPr lang="en-US" sz="1600" dirty="0"/>
          </a:p>
        </p:txBody>
      </p:sp>
      <p:sp>
        <p:nvSpPr>
          <p:cNvPr id="38" name="TextBox 37">
            <a:hlinkClick r:id="rId19"/>
          </p:cNvPr>
          <p:cNvSpPr txBox="1"/>
          <p:nvPr/>
        </p:nvSpPr>
        <p:spPr>
          <a:xfrm>
            <a:off x="457200" y="5634336"/>
            <a:ext cx="2133600" cy="338554"/>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E3Chemistry.com</a:t>
            </a:r>
            <a:endParaRPr lang="en-US" dirty="0" smtClean="0"/>
          </a:p>
        </p:txBody>
      </p:sp>
      <p:sp>
        <p:nvSpPr>
          <p:cNvPr id="39" name="TextBox 38"/>
          <p:cNvSpPr txBox="1"/>
          <p:nvPr/>
        </p:nvSpPr>
        <p:spPr>
          <a:xfrm>
            <a:off x="457200" y="4265713"/>
            <a:ext cx="2438400" cy="553998"/>
          </a:xfrm>
          <a:prstGeom prst="rect">
            <a:avLst/>
          </a:prstGeom>
          <a:noFill/>
        </p:spPr>
        <p:txBody>
          <a:bodyPr wrap="square" rtlCol="0">
            <a:spAutoFit/>
          </a:bodyPr>
          <a:lstStyle/>
          <a:p>
            <a:r>
              <a:rPr lang="en-US" sz="1400" dirty="0" smtClean="0">
                <a:solidFill>
                  <a:schemeClr val="bg1"/>
                </a:solidFill>
              </a:rPr>
              <a:t>For </a:t>
            </a:r>
            <a:r>
              <a:rPr lang="en-US" sz="1600" b="1" dirty="0" smtClean="0">
                <a:solidFill>
                  <a:schemeClr val="bg1"/>
                </a:solidFill>
              </a:rPr>
              <a:t> Books </a:t>
            </a:r>
            <a:r>
              <a:rPr lang="en-US" sz="1400" dirty="0" smtClean="0">
                <a:solidFill>
                  <a:schemeClr val="bg1"/>
                </a:solidFill>
              </a:rPr>
              <a:t>of Test Preps         and Instructional Materials  </a:t>
            </a:r>
            <a:endParaRPr lang="en-US" sz="1400" dirty="0">
              <a:solidFill>
                <a:schemeClr val="bg1"/>
              </a:solidFill>
            </a:endParaRPr>
          </a:p>
        </p:txBody>
      </p:sp>
      <p:sp>
        <p:nvSpPr>
          <p:cNvPr id="40" name="TextBox 39"/>
          <p:cNvSpPr txBox="1"/>
          <p:nvPr/>
        </p:nvSpPr>
        <p:spPr>
          <a:xfrm>
            <a:off x="6096000" y="4296491"/>
            <a:ext cx="2590800" cy="523220"/>
          </a:xfrm>
          <a:prstGeom prst="rect">
            <a:avLst/>
          </a:prstGeom>
          <a:noFill/>
        </p:spPr>
        <p:txBody>
          <a:bodyPr wrap="square" rtlCol="0">
            <a:spAutoFit/>
          </a:bodyPr>
          <a:lstStyle/>
          <a:p>
            <a:r>
              <a:rPr lang="en-US" sz="1400" dirty="0" smtClean="0">
                <a:solidFill>
                  <a:schemeClr val="bg1"/>
                </a:solidFill>
              </a:rPr>
              <a:t>For </a:t>
            </a:r>
            <a:r>
              <a:rPr lang="en-US" sz="1400" b="1" dirty="0" smtClean="0">
                <a:solidFill>
                  <a:schemeClr val="bg1"/>
                </a:solidFill>
              </a:rPr>
              <a:t>Digital Downloads </a:t>
            </a:r>
            <a:r>
              <a:rPr lang="en-US" sz="1400" dirty="0" smtClean="0">
                <a:solidFill>
                  <a:schemeClr val="bg1"/>
                </a:solidFill>
              </a:rPr>
              <a:t>of Test Preps and Instructional Materials</a:t>
            </a:r>
            <a:endParaRPr lang="en-US" dirty="0"/>
          </a:p>
        </p:txBody>
      </p:sp>
      <p:sp>
        <p:nvSpPr>
          <p:cNvPr id="41" name="TextBox 40">
            <a:hlinkClick r:id="rId20"/>
          </p:cNvPr>
          <p:cNvSpPr txBox="1"/>
          <p:nvPr/>
        </p:nvSpPr>
        <p:spPr>
          <a:xfrm>
            <a:off x="6172200" y="5638801"/>
            <a:ext cx="2362200" cy="338554"/>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smtClean="0"/>
              <a:t>Teachers Notebook Shop</a:t>
            </a:r>
            <a:endParaRPr lang="en-US" sz="1600" dirty="0"/>
          </a:p>
        </p:txBody>
      </p:sp>
      <p:sp>
        <p:nvSpPr>
          <p:cNvPr id="42" name="TextBox 41">
            <a:hlinkClick r:id="rId21"/>
          </p:cNvPr>
          <p:cNvSpPr txBox="1"/>
          <p:nvPr/>
        </p:nvSpPr>
        <p:spPr>
          <a:xfrm>
            <a:off x="6172200" y="4953001"/>
            <a:ext cx="2362200" cy="338554"/>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600" dirty="0" smtClean="0"/>
              <a:t>               TpT Store</a:t>
            </a:r>
            <a:endParaRPr lang="en-US" sz="1600" dirty="0"/>
          </a:p>
        </p:txBody>
      </p:sp>
      <p:sp>
        <p:nvSpPr>
          <p:cNvPr id="43" name="TextBox 42"/>
          <p:cNvSpPr txBox="1"/>
          <p:nvPr/>
        </p:nvSpPr>
        <p:spPr>
          <a:xfrm>
            <a:off x="4038600" y="6477000"/>
            <a:ext cx="14478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t>    Click  to  Topic</a:t>
            </a:r>
            <a:endParaRPr lang="en-US" sz="1400" dirty="0"/>
          </a:p>
        </p:txBody>
      </p:sp>
    </p:spTree>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3000"/>
                                        <p:tgtEl>
                                          <p:spTgt spid="25"/>
                                        </p:tgtEl>
                                      </p:cBhvr>
                                    </p:animEffect>
                                    <p:set>
                                      <p:cBhvr>
                                        <p:cTn id="7" dur="1" fill="hold">
                                          <p:stCondLst>
                                            <p:cond delay="2999"/>
                                          </p:stCondLst>
                                        </p:cTn>
                                        <p:tgtEl>
                                          <p:spTgt spid="25"/>
                                        </p:tgtEl>
                                        <p:attrNameLst>
                                          <p:attrName>style.visibility</p:attrName>
                                        </p:attrNameLst>
                                      </p:cBhvr>
                                      <p:to>
                                        <p:strVal val="hidden"/>
                                      </p:to>
                                    </p:set>
                                  </p:childTnLst>
                                </p:cTn>
                              </p:par>
                              <p:par>
                                <p:cTn id="8" presetID="20" presetClass="exit" presetSubtype="0" fill="hold" grpId="0" nodeType="withEffect">
                                  <p:stCondLst>
                                    <p:cond delay="0"/>
                                  </p:stCondLst>
                                  <p:childTnLst>
                                    <p:animEffect transition="out" filter="wedge">
                                      <p:cBhvr>
                                        <p:cTn id="9" dur="3000"/>
                                        <p:tgtEl>
                                          <p:spTgt spid="24"/>
                                        </p:tgtEl>
                                      </p:cBhvr>
                                    </p:animEffect>
                                    <p:set>
                                      <p:cBhvr>
                                        <p:cTn id="10" dur="1" fill="hold">
                                          <p:stCondLst>
                                            <p:cond delay="2999"/>
                                          </p:stCondLst>
                                        </p:cTn>
                                        <p:tgtEl>
                                          <p:spTgt spid="24"/>
                                        </p:tgtEl>
                                        <p:attrNameLst>
                                          <p:attrName>style.visibility</p:attrName>
                                        </p:attrNameLst>
                                      </p:cBhvr>
                                      <p:to>
                                        <p:strVal val="hidden"/>
                                      </p:to>
                                    </p:set>
                                  </p:childTnLst>
                                </p:cTn>
                              </p:par>
                              <p:par>
                                <p:cTn id="11" presetID="20" presetClass="exit" presetSubtype="0" fill="hold" grpId="0" nodeType="withEffect">
                                  <p:stCondLst>
                                    <p:cond delay="0"/>
                                  </p:stCondLst>
                                  <p:childTnLst>
                                    <p:animEffect transition="out" filter="wedge">
                                      <p:cBhvr>
                                        <p:cTn id="12" dur="3000"/>
                                        <p:tgtEl>
                                          <p:spTgt spid="26"/>
                                        </p:tgtEl>
                                      </p:cBhvr>
                                    </p:animEffect>
                                    <p:set>
                                      <p:cBhvr>
                                        <p:cTn id="13" dur="1" fill="hold">
                                          <p:stCondLst>
                                            <p:cond delay="2999"/>
                                          </p:stCondLst>
                                        </p:cTn>
                                        <p:tgtEl>
                                          <p:spTgt spid="26"/>
                                        </p:tgtEl>
                                        <p:attrNameLst>
                                          <p:attrName>style.visibility</p:attrName>
                                        </p:attrNameLst>
                                      </p:cBhvr>
                                      <p:to>
                                        <p:strVal val="hidden"/>
                                      </p:to>
                                    </p:set>
                                  </p:childTnLst>
                                </p:cTn>
                              </p:par>
                              <p:par>
                                <p:cTn id="14" presetID="20" presetClass="exit" presetSubtype="0" fill="hold" grpId="0" nodeType="withEffect">
                                  <p:stCondLst>
                                    <p:cond delay="0"/>
                                  </p:stCondLst>
                                  <p:childTnLst>
                                    <p:animEffect transition="out" filter="wedge">
                                      <p:cBhvr>
                                        <p:cTn id="15" dur="3000"/>
                                        <p:tgtEl>
                                          <p:spTgt spid="32"/>
                                        </p:tgtEl>
                                      </p:cBhvr>
                                    </p:animEffect>
                                    <p:set>
                                      <p:cBhvr>
                                        <p:cTn id="16" dur="1" fill="hold">
                                          <p:stCondLst>
                                            <p:cond delay="2999"/>
                                          </p:stCondLst>
                                        </p:cTn>
                                        <p:tgtEl>
                                          <p:spTgt spid="32"/>
                                        </p:tgtEl>
                                        <p:attrNameLst>
                                          <p:attrName>style.visibility</p:attrName>
                                        </p:attrNameLst>
                                      </p:cBhvr>
                                      <p:to>
                                        <p:strVal val="hidden"/>
                                      </p:to>
                                    </p:set>
                                  </p:childTnLst>
                                </p:cTn>
                              </p:par>
                              <p:par>
                                <p:cTn id="17" presetID="20" presetClass="exit" presetSubtype="0" fill="hold" grpId="0" nodeType="withEffect">
                                  <p:stCondLst>
                                    <p:cond delay="0"/>
                                  </p:stCondLst>
                                  <p:childTnLst>
                                    <p:animEffect transition="out" filter="wedge">
                                      <p:cBhvr>
                                        <p:cTn id="18" dur="3000"/>
                                        <p:tgtEl>
                                          <p:spTgt spid="38"/>
                                        </p:tgtEl>
                                      </p:cBhvr>
                                    </p:animEffect>
                                    <p:set>
                                      <p:cBhvr>
                                        <p:cTn id="19" dur="1" fill="hold">
                                          <p:stCondLst>
                                            <p:cond delay="2999"/>
                                          </p:stCondLst>
                                        </p:cTn>
                                        <p:tgtEl>
                                          <p:spTgt spid="38"/>
                                        </p:tgtEl>
                                        <p:attrNameLst>
                                          <p:attrName>style.visibility</p:attrName>
                                        </p:attrNameLst>
                                      </p:cBhvr>
                                      <p:to>
                                        <p:strVal val="hidden"/>
                                      </p:to>
                                    </p:set>
                                  </p:childTnLst>
                                </p:cTn>
                              </p:par>
                              <p:par>
                                <p:cTn id="20" presetID="20" presetClass="exit" presetSubtype="0" fill="hold" grpId="0" nodeType="withEffect">
                                  <p:stCondLst>
                                    <p:cond delay="0"/>
                                  </p:stCondLst>
                                  <p:childTnLst>
                                    <p:animEffect transition="out" filter="wedge">
                                      <p:cBhvr>
                                        <p:cTn id="21" dur="3000"/>
                                        <p:tgtEl>
                                          <p:spTgt spid="41"/>
                                        </p:tgtEl>
                                      </p:cBhvr>
                                    </p:animEffect>
                                    <p:set>
                                      <p:cBhvr>
                                        <p:cTn id="22" dur="1" fill="hold">
                                          <p:stCondLst>
                                            <p:cond delay="2999"/>
                                          </p:stCondLst>
                                        </p:cTn>
                                        <p:tgtEl>
                                          <p:spTgt spid="41"/>
                                        </p:tgtEl>
                                        <p:attrNameLst>
                                          <p:attrName>style.visibility</p:attrName>
                                        </p:attrNameLst>
                                      </p:cBhvr>
                                      <p:to>
                                        <p:strVal val="hidden"/>
                                      </p:to>
                                    </p:set>
                                  </p:childTnLst>
                                </p:cTn>
                              </p:par>
                              <p:par>
                                <p:cTn id="23" presetID="20" presetClass="exit" presetSubtype="0" fill="hold" grpId="0" nodeType="withEffect">
                                  <p:stCondLst>
                                    <p:cond delay="0"/>
                                  </p:stCondLst>
                                  <p:childTnLst>
                                    <p:animEffect transition="out" filter="wedge">
                                      <p:cBhvr>
                                        <p:cTn id="24" dur="3000"/>
                                        <p:tgtEl>
                                          <p:spTgt spid="42"/>
                                        </p:tgtEl>
                                      </p:cBhvr>
                                    </p:animEffect>
                                    <p:set>
                                      <p:cBhvr>
                                        <p:cTn id="25" dur="1" fill="hold">
                                          <p:stCondLst>
                                            <p:cond delay="2999"/>
                                          </p:stCondLst>
                                        </p:cTn>
                                        <p:tgtEl>
                                          <p:spTgt spid="42"/>
                                        </p:tgtEl>
                                        <p:attrNameLst>
                                          <p:attrName>style.visibility</p:attrName>
                                        </p:attrNameLst>
                                      </p:cBhvr>
                                      <p:to>
                                        <p:strVal val="hidden"/>
                                      </p:to>
                                    </p:set>
                                  </p:childTnLst>
                                </p:cTn>
                              </p:par>
                              <p:par>
                                <p:cTn id="26" presetID="20" presetClass="exit" presetSubtype="0" fill="hold" grpId="0" nodeType="withEffect">
                                  <p:stCondLst>
                                    <p:cond delay="0"/>
                                  </p:stCondLst>
                                  <p:childTnLst>
                                    <p:animEffect transition="out" filter="wedge">
                                      <p:cBhvr>
                                        <p:cTn id="27" dur="3000"/>
                                        <p:tgtEl>
                                          <p:spTgt spid="39"/>
                                        </p:tgtEl>
                                      </p:cBhvr>
                                    </p:animEffect>
                                    <p:set>
                                      <p:cBhvr>
                                        <p:cTn id="28" dur="1" fill="hold">
                                          <p:stCondLst>
                                            <p:cond delay="2999"/>
                                          </p:stCondLst>
                                        </p:cTn>
                                        <p:tgtEl>
                                          <p:spTgt spid="39"/>
                                        </p:tgtEl>
                                        <p:attrNameLst>
                                          <p:attrName>style.visibility</p:attrName>
                                        </p:attrNameLst>
                                      </p:cBhvr>
                                      <p:to>
                                        <p:strVal val="hidden"/>
                                      </p:to>
                                    </p:set>
                                  </p:childTnLst>
                                </p:cTn>
                              </p:par>
                              <p:par>
                                <p:cTn id="29" presetID="20" presetClass="exit" presetSubtype="0" fill="hold" grpId="0" nodeType="withEffect">
                                  <p:stCondLst>
                                    <p:cond delay="0"/>
                                  </p:stCondLst>
                                  <p:childTnLst>
                                    <p:animEffect transition="out" filter="wedge">
                                      <p:cBhvr>
                                        <p:cTn id="30" dur="3000"/>
                                        <p:tgtEl>
                                          <p:spTgt spid="40"/>
                                        </p:tgtEl>
                                      </p:cBhvr>
                                    </p:animEffect>
                                    <p:set>
                                      <p:cBhvr>
                                        <p:cTn id="31" dur="1" fill="hold">
                                          <p:stCondLst>
                                            <p:cond delay="2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edge">
                                      <p:cBhvr>
                                        <p:cTn id="37" dur="2000"/>
                                        <p:tgtEl>
                                          <p:spTgt spid="25"/>
                                        </p:tgtEl>
                                      </p:cBhvr>
                                    </p:animEffect>
                                  </p:childTnLst>
                                </p:cTn>
                              </p:par>
                              <p:par>
                                <p:cTn id="38" presetID="20" presetClass="entr" presetSubtype="0" fill="hold" grpId="1"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edge">
                                      <p:cBhvr>
                                        <p:cTn id="40" dur="2000"/>
                                        <p:tgtEl>
                                          <p:spTgt spid="24"/>
                                        </p:tgtEl>
                                      </p:cBhvr>
                                    </p:animEffect>
                                  </p:childTnLst>
                                </p:cTn>
                              </p:par>
                              <p:par>
                                <p:cTn id="41" presetID="2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edge">
                                      <p:cBhvr>
                                        <p:cTn id="43" dur="2000"/>
                                        <p:tgtEl>
                                          <p:spTgt spid="26"/>
                                        </p:tgtEl>
                                      </p:cBhvr>
                                    </p:animEffect>
                                  </p:childTnLst>
                                </p:cTn>
                              </p:par>
                              <p:par>
                                <p:cTn id="44" presetID="20" presetClass="entr" presetSubtype="0" fill="hold" nodeType="with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wedge">
                                      <p:cBhvr>
                                        <p:cTn id="46" dur="2000"/>
                                        <p:tgtEl>
                                          <p:spTgt spid="39"/>
                                        </p:tgtEl>
                                      </p:cBhvr>
                                    </p:animEffect>
                                  </p:childTnLst>
                                </p:cTn>
                              </p:par>
                              <p:par>
                                <p:cTn id="47" presetID="20"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edge">
                                      <p:cBhvr>
                                        <p:cTn id="49" dur="2000"/>
                                        <p:tgtEl>
                                          <p:spTgt spid="32"/>
                                        </p:tgtEl>
                                      </p:cBhvr>
                                    </p:animEffect>
                                  </p:childTnLst>
                                </p:cTn>
                              </p:par>
                              <p:par>
                                <p:cTn id="50" presetID="20" presetClass="entr" presetSubtype="0" fill="hold"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edge">
                                      <p:cBhvr>
                                        <p:cTn id="52" dur="2000"/>
                                        <p:tgtEl>
                                          <p:spTgt spid="38"/>
                                        </p:tgtEl>
                                      </p:cBhvr>
                                    </p:animEffect>
                                  </p:childTnLst>
                                </p:cTn>
                              </p:par>
                              <p:par>
                                <p:cTn id="53" presetID="20"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edge">
                                      <p:cBhvr>
                                        <p:cTn id="55" dur="2000"/>
                                        <p:tgtEl>
                                          <p:spTgt spid="40"/>
                                        </p:tgtEl>
                                      </p:cBhvr>
                                    </p:animEffect>
                                  </p:childTnLst>
                                </p:cTn>
                              </p:par>
                              <p:par>
                                <p:cTn id="56" presetID="20" presetClass="entr" presetSubtype="0" fill="hold" nodeType="with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edge">
                                      <p:cBhvr>
                                        <p:cTn id="58" dur="2000"/>
                                        <p:tgtEl>
                                          <p:spTgt spid="42"/>
                                        </p:tgtEl>
                                      </p:cBhvr>
                                    </p:animEffect>
                                  </p:childTnLst>
                                </p:cTn>
                              </p:par>
                              <p:par>
                                <p:cTn id="59" presetID="20" presetClass="entr" presetSubtype="0" fill="hold" nodeType="with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edge">
                                      <p:cBhvr>
                                        <p:cTn id="61" dur="2000"/>
                                        <p:tgtEl>
                                          <p:spTgt spid="41"/>
                                        </p:tgtEl>
                                      </p:cBhvr>
                                    </p:animEffect>
                                  </p:childTnLst>
                                </p:cTn>
                              </p:par>
                            </p:childTnLst>
                          </p:cTn>
                        </p:par>
                      </p:childTnLst>
                    </p:cTn>
                  </p:par>
                </p:childTnLst>
              </p:cTn>
              <p:nextCondLst>
                <p:cond evt="onClick" delay="0">
                  <p:tgtEl>
                    <p:spTgt spid="28"/>
                  </p:tgtEl>
                </p:cond>
              </p:nextCondLst>
            </p:seq>
          </p:childTnLst>
        </p:cTn>
      </p:par>
    </p:tnLst>
    <p:bldLst>
      <p:bldP spid="24" grpId="0" animBg="1"/>
      <p:bldP spid="24" grpId="1" animBg="1"/>
      <p:bldP spid="26" grpId="0" animBg="1"/>
      <p:bldP spid="32" grpId="0" animBg="1"/>
      <p:bldP spid="38" grpId="0" animBg="1"/>
      <p:bldP spid="39" grpId="0"/>
      <p:bldP spid="40" grpId="0"/>
      <p:bldP spid="41" grpId="0" animBg="1"/>
      <p:bldP spid="4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1447800"/>
            <a:ext cx="7924800" cy="4431983"/>
          </a:xfrm>
          <a:prstGeom prst="rect">
            <a:avLst/>
          </a:prstGeom>
          <a:noFill/>
        </p:spPr>
        <p:txBody>
          <a:bodyPr wrap="square" rtlCol="0">
            <a:spAutoFit/>
          </a:bodyPr>
          <a:lstStyle/>
          <a:p>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Homogeneous mixtures</a:t>
            </a:r>
            <a:r>
              <a:rPr lang="en-US" sz="2400" dirty="0" smtClean="0"/>
              <a:t> </a:t>
            </a:r>
          </a:p>
          <a:p>
            <a:endParaRPr lang="en-US" sz="2000" dirty="0"/>
          </a:p>
          <a:p>
            <a:endParaRPr lang="en-US" sz="2000" dirty="0" smtClean="0"/>
          </a:p>
          <a:p>
            <a:r>
              <a:rPr lang="en-US" sz="2000" dirty="0" smtClean="0"/>
              <a:t>     </a:t>
            </a:r>
          </a:p>
          <a:p>
            <a:endParaRPr lang="en-US" sz="2000" dirty="0" smtClean="0"/>
          </a:p>
          <a:p>
            <a:r>
              <a:rPr lang="en-US" sz="2000" dirty="0" smtClean="0"/>
              <a:t>                                                           </a:t>
            </a:r>
            <a:endParaRPr lang="en-US" sz="2000" dirty="0"/>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Homogeneous mixtures </a:t>
            </a:r>
            <a:r>
              <a:rPr lang="en-US" sz="2000" dirty="0" smtClean="0"/>
              <a:t>have the following characteristics: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substances are evenly and uniformly mixed throughout</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definite and fixed composition in all samples of the same mixture</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Aqueous solutions </a:t>
            </a:r>
            <a:r>
              <a:rPr lang="en-US" sz="2000" dirty="0" smtClean="0"/>
              <a:t>are homogeneous mixtures made with water</a:t>
            </a:r>
            <a:endParaRPr lang="en-US" sz="2000" dirty="0"/>
          </a:p>
        </p:txBody>
      </p:sp>
      <p:sp>
        <p:nvSpPr>
          <p:cNvPr id="9" name="TextBox 8"/>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0" name="TextBox 9"/>
          <p:cNvSpPr txBox="1"/>
          <p:nvPr/>
        </p:nvSpPr>
        <p:spPr>
          <a:xfrm>
            <a:off x="4267200" y="5864423"/>
            <a:ext cx="7620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solidFill>
                  <a:schemeClr val="bg1"/>
                </a:solidFill>
              </a:rPr>
              <a:t>Topic 7</a:t>
            </a:r>
            <a:endParaRPr lang="en-US" sz="1400" dirty="0">
              <a:solidFill>
                <a:schemeClr val="bg1"/>
              </a:solidFill>
            </a:endParaRPr>
          </a:p>
        </p:txBody>
      </p:sp>
      <p:sp>
        <p:nvSpPr>
          <p:cNvPr id="11" name="TextBox 10"/>
          <p:cNvSpPr txBox="1"/>
          <p:nvPr/>
        </p:nvSpPr>
        <p:spPr>
          <a:xfrm>
            <a:off x="609600" y="8382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2" name="Right Arrow 1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3" name="Right Arrow 12">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pic>
        <p:nvPicPr>
          <p:cNvPr id="25" name="Picture 24" descr="Coffee.jpg"/>
          <p:cNvPicPr>
            <a:picLocks noChangeAspect="1"/>
          </p:cNvPicPr>
          <p:nvPr/>
        </p:nvPicPr>
        <p:blipFill>
          <a:blip r:embed="rId10" cstate="print"/>
          <a:stretch>
            <a:fillRect/>
          </a:stretch>
        </p:blipFill>
        <p:spPr>
          <a:xfrm>
            <a:off x="3810000" y="1828800"/>
            <a:ext cx="3098800" cy="2457450"/>
          </a:xfrm>
          <a:prstGeom prst="rect">
            <a:avLst/>
          </a:prstGeom>
        </p:spPr>
      </p:pic>
      <p:sp>
        <p:nvSpPr>
          <p:cNvPr id="26" name="TextBox 25"/>
          <p:cNvSpPr txBox="1"/>
          <p:nvPr/>
        </p:nvSpPr>
        <p:spPr>
          <a:xfrm>
            <a:off x="762000" y="5867400"/>
            <a:ext cx="3886200" cy="338554"/>
          </a:xfrm>
          <a:prstGeom prst="rect">
            <a:avLst/>
          </a:prstGeom>
          <a:noFill/>
        </p:spPr>
        <p:txBody>
          <a:bodyPr wrap="square" rtlCol="0">
            <a:spAutoFit/>
          </a:bodyPr>
          <a:lstStyle/>
          <a:p>
            <a:r>
              <a:rPr lang="en-US" sz="1600" dirty="0" smtClean="0"/>
              <a:t>Aqueous solution is further discussed in                  </a:t>
            </a:r>
            <a:endParaRPr lang="en-US" sz="1600" dirty="0"/>
          </a:p>
        </p:txBody>
      </p:sp>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 y="1371600"/>
            <a:ext cx="7924800" cy="5139869"/>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Heterogeneous mixtures</a:t>
            </a:r>
            <a:r>
              <a:rPr lang="en-US" sz="2800" dirty="0" smtClean="0"/>
              <a:t> </a:t>
            </a:r>
          </a:p>
          <a:p>
            <a:endParaRPr lang="en-US" sz="2000" dirty="0"/>
          </a:p>
          <a:p>
            <a:endParaRPr lang="en-US" sz="2000" dirty="0" smtClean="0"/>
          </a:p>
          <a:p>
            <a:endParaRPr lang="en-US" sz="2000" dirty="0"/>
          </a:p>
          <a:p>
            <a:endParaRPr lang="en-US" sz="2000" dirty="0" smtClean="0"/>
          </a:p>
          <a:p>
            <a:endParaRPr lang="en-US" sz="2000" dirty="0" smtClean="0"/>
          </a:p>
          <a:p>
            <a:r>
              <a:rPr lang="en-US" sz="2000" dirty="0" smtClean="0"/>
              <a:t>                                                                </a:t>
            </a:r>
            <a:endParaRPr lang="en-US" sz="2000" dirty="0"/>
          </a:p>
          <a:p>
            <a:endParaRPr lang="en-US" sz="2000" dirty="0"/>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Heterogeneous mixtures </a:t>
            </a:r>
            <a:r>
              <a:rPr lang="en-US" sz="2000" dirty="0" smtClean="0"/>
              <a:t>have the following characteristics: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substances are unevenly (not uniformly ) mixed throughout</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samples from the same mixture have compositions than can vary</a:t>
            </a:r>
          </a:p>
          <a:p>
            <a:endParaRPr lang="en-US" sz="2000" dirty="0"/>
          </a:p>
        </p:txBody>
      </p:sp>
      <p:sp>
        <p:nvSpPr>
          <p:cNvPr id="10" name="TextBox 9"/>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9" name="TextBox 8"/>
          <p:cNvSpPr txBox="1"/>
          <p:nvPr/>
        </p:nvSpPr>
        <p:spPr>
          <a:xfrm>
            <a:off x="609600" y="8382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2" name="Right Arrow 11">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3" name="TextBox 12">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4" name="TextBox 13">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5" name="TextBox 14">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6" name="TextBox 15">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8" name="TextBox 17">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0" name="TextBox 1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1" name="TextBox 20">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TextBox 2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pic>
        <p:nvPicPr>
          <p:cNvPr id="24" name="Picture 23" descr="iced coffee.jpg"/>
          <p:cNvPicPr>
            <a:picLocks noChangeAspect="1"/>
          </p:cNvPicPr>
          <p:nvPr/>
        </p:nvPicPr>
        <p:blipFill>
          <a:blip r:embed="rId10" cstate="print"/>
          <a:stretch>
            <a:fillRect/>
          </a:stretch>
        </p:blipFill>
        <p:spPr>
          <a:xfrm>
            <a:off x="3124200" y="1905000"/>
            <a:ext cx="3276600" cy="2895600"/>
          </a:xfrm>
          <a:prstGeom prst="rect">
            <a:avLst/>
          </a:prstGeom>
        </p:spPr>
      </p:pic>
      <p:sp>
        <p:nvSpPr>
          <p:cNvPr id="25" name="TextBox 24">
            <a:hlinkClick r:id="rId11" action="ppaction://hlinksldjump"/>
          </p:cNvPr>
          <p:cNvSpPr txBox="1"/>
          <p:nvPr/>
        </p:nvSpPr>
        <p:spPr>
          <a:xfrm>
            <a:off x="3657600" y="6550223"/>
            <a:ext cx="11430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#4</a:t>
            </a:r>
            <a:endParaRPr lang="en-US" sz="1200" dirty="0"/>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600200" y="762000"/>
            <a:ext cx="5715000" cy="461665"/>
          </a:xfrm>
          <a:prstGeom prst="rect">
            <a:avLst/>
          </a:prstGeom>
          <a:solidFill>
            <a:schemeClr val="bg1"/>
          </a:solid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Summary Diagram</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Picture 9" descr="Classification Diagram.JPG"/>
          <p:cNvPicPr>
            <a:picLocks noChangeAspect="1"/>
          </p:cNvPicPr>
          <p:nvPr/>
        </p:nvPicPr>
        <p:blipFill>
          <a:blip r:embed="rId3" cstate="print"/>
          <a:stretch>
            <a:fillRect/>
          </a:stretch>
        </p:blipFill>
        <p:spPr>
          <a:xfrm>
            <a:off x="1752600" y="1295401"/>
            <a:ext cx="5791200" cy="5105400"/>
          </a:xfrm>
          <a:prstGeom prst="rect">
            <a:avLst/>
          </a:prstGeom>
        </p:spPr>
      </p:pic>
      <p:sp>
        <p:nvSpPr>
          <p:cNvPr id="11" name="TextBox 10"/>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2" name="Right Arrow 1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3" name="Right Arrow 12">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28800" y="838200"/>
            <a:ext cx="5715000" cy="461665"/>
          </a:xfrm>
          <a:prstGeom prst="rect">
            <a:avLst/>
          </a:prstGeom>
          <a:solidFill>
            <a:schemeClr val="bg1"/>
          </a:solid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Summary diagram with details </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 name="Picture 9" descr="Classification Diagram 2.JPG"/>
          <p:cNvPicPr>
            <a:picLocks noChangeAspect="1"/>
          </p:cNvPicPr>
          <p:nvPr/>
        </p:nvPicPr>
        <p:blipFill>
          <a:blip r:embed="rId3" cstate="print"/>
          <a:stretch>
            <a:fillRect/>
          </a:stretch>
        </p:blipFill>
        <p:spPr>
          <a:xfrm>
            <a:off x="1295400" y="1295400"/>
            <a:ext cx="6477000" cy="5105400"/>
          </a:xfrm>
          <a:prstGeom prst="rect">
            <a:avLst/>
          </a:prstGeom>
        </p:spPr>
      </p:pic>
      <p:sp>
        <p:nvSpPr>
          <p:cNvPr id="11" name="TextBox 10"/>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2" name="Right Arrow 1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3" name="Right Arrow 12">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TextBox 8"/>
          <p:cNvSpPr txBox="1"/>
          <p:nvPr/>
        </p:nvSpPr>
        <p:spPr>
          <a:xfrm>
            <a:off x="533400" y="914400"/>
            <a:ext cx="7010400" cy="523220"/>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Formula Representations of Matter</a:t>
            </a:r>
            <a:endParaRPr lang="en-US" sz="2000" dirty="0"/>
          </a:p>
        </p:txBody>
      </p:sp>
      <p:sp>
        <p:nvSpPr>
          <p:cNvPr id="12" name="TextBox 11"/>
          <p:cNvSpPr txBox="1"/>
          <p:nvPr/>
        </p:nvSpPr>
        <p:spPr>
          <a:xfrm>
            <a:off x="609600" y="2362200"/>
            <a:ext cx="6781800" cy="2369880"/>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Elements</a:t>
            </a:r>
            <a:r>
              <a:rPr lang="en-US" sz="2400" dirty="0" smtClean="0"/>
              <a:t>               </a:t>
            </a:r>
            <a:r>
              <a:rPr lang="en-US" sz="2000" dirty="0" smtClean="0"/>
              <a:t>K(</a:t>
            </a:r>
            <a:r>
              <a:rPr lang="en-US" dirty="0" smtClean="0"/>
              <a:t>s</a:t>
            </a:r>
            <a:r>
              <a:rPr lang="en-US" sz="2400" dirty="0" smtClean="0"/>
              <a:t>)                 </a:t>
            </a:r>
            <a:r>
              <a:rPr lang="en-US" sz="2000" dirty="0" smtClean="0"/>
              <a:t>Hg (</a:t>
            </a:r>
            <a:r>
              <a:rPr lang="en-US" dirty="0" smtClean="0"/>
              <a:t>l</a:t>
            </a:r>
            <a:r>
              <a:rPr lang="en-US" sz="2000" dirty="0" smtClean="0"/>
              <a:t>)                    Cl</a:t>
            </a:r>
            <a:r>
              <a:rPr lang="en-US" sz="2000" baseline="-25000" dirty="0" smtClean="0"/>
              <a:t>2</a:t>
            </a:r>
            <a:r>
              <a:rPr lang="en-US" sz="2000" dirty="0" smtClean="0"/>
              <a:t>(g)</a:t>
            </a:r>
            <a:endParaRPr lang="en-US" dirty="0" smtClean="0"/>
          </a:p>
          <a:p>
            <a:endParaRPr lang="en-US" dirty="0" smtClean="0"/>
          </a:p>
          <a:p>
            <a:endParaRPr lang="en-US" dirty="0"/>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Compounds         </a:t>
            </a:r>
            <a:r>
              <a:rPr lang="en-US" sz="2000" dirty="0" smtClean="0"/>
              <a:t>KClO</a:t>
            </a:r>
            <a:r>
              <a:rPr lang="en-US" sz="2000" baseline="-25000" dirty="0" smtClean="0"/>
              <a:t>3</a:t>
            </a:r>
            <a:r>
              <a:rPr lang="en-US" sz="2000" dirty="0" smtClean="0"/>
              <a:t>(s)              NH</a:t>
            </a:r>
            <a:r>
              <a:rPr lang="en-US" sz="2000" baseline="-25000" dirty="0" smtClean="0"/>
              <a:t>3</a:t>
            </a:r>
            <a:r>
              <a:rPr lang="en-US" sz="2000" dirty="0" smtClean="0"/>
              <a:t>(l)                  CO(g)</a:t>
            </a:r>
            <a:endParaRPr lang="en-US" dirty="0" smtClean="0"/>
          </a:p>
          <a:p>
            <a:endParaRPr lang="en-US" dirty="0" smtClean="0"/>
          </a:p>
          <a:p>
            <a:endParaRPr lang="en-US" dirty="0"/>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Mixtures              </a:t>
            </a:r>
            <a:r>
              <a:rPr lang="en-US" sz="2000" dirty="0" smtClean="0"/>
              <a:t>KClO</a:t>
            </a:r>
            <a:r>
              <a:rPr lang="en-US" sz="2000" baseline="-25000" dirty="0" smtClean="0"/>
              <a:t>3</a:t>
            </a:r>
            <a:r>
              <a:rPr lang="en-US" sz="2000" dirty="0" smtClean="0"/>
              <a:t>(aq)           NH</a:t>
            </a:r>
            <a:r>
              <a:rPr lang="en-US" sz="2000" baseline="-25000" dirty="0" smtClean="0"/>
              <a:t>3</a:t>
            </a:r>
            <a:r>
              <a:rPr lang="en-US" sz="2000" dirty="0" smtClean="0"/>
              <a:t>(aq)              CO(aq</a:t>
            </a:r>
            <a:r>
              <a:rPr lang="en-US" dirty="0" smtClean="0"/>
              <a:t>)            </a:t>
            </a:r>
            <a:endParaRPr lang="en-US" dirty="0"/>
          </a:p>
        </p:txBody>
      </p:sp>
      <p:sp>
        <p:nvSpPr>
          <p:cNvPr id="10" name="TextBox 9"/>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1" name="TextBox 10"/>
          <p:cNvSpPr txBox="1"/>
          <p:nvPr/>
        </p:nvSpPr>
        <p:spPr>
          <a:xfrm>
            <a:off x="609600" y="1752600"/>
            <a:ext cx="6019800" cy="369332"/>
          </a:xfrm>
          <a:prstGeom prst="rect">
            <a:avLst/>
          </a:prstGeom>
          <a:noFill/>
        </p:spPr>
        <p:txBody>
          <a:bodyPr wrap="square" rtlCol="0">
            <a:spAutoFit/>
          </a:bodyPr>
          <a:lstStyle/>
          <a:p>
            <a:r>
              <a:rPr lang="en-US" b="1" dirty="0" smtClean="0">
                <a:ln w="10541" cmpd="sng">
                  <a:solidFill>
                    <a:schemeClr val="accent1">
                      <a:shade val="88000"/>
                      <a:satMod val="110000"/>
                    </a:schemeClr>
                  </a:solidFill>
                  <a:prstDash val="solid"/>
                </a:ln>
                <a:solidFill>
                  <a:sysClr val="windowText" lastClr="000000"/>
                </a:solidFill>
              </a:rPr>
              <a:t>Types of Matter                                </a:t>
            </a:r>
            <a:r>
              <a:rPr lang="en-US" b="1" dirty="0" smtClean="0"/>
              <a:t>Example formulas</a:t>
            </a:r>
            <a:endParaRPr lang="en-US" b="1" dirty="0"/>
          </a:p>
        </p:txBody>
      </p:sp>
      <p:sp>
        <p:nvSpPr>
          <p:cNvPr id="14" name="Right Arrow 13"/>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5" name="Right Arrow 14">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6" name="TextBox 15">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8" name="TextBox 17">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0" name="TextBox 19">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1" name="TextBox 20">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2" name="TextBox 21">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3" name="TextBox 22"/>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4" name="TextBox 23">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6" name="TextBox 25"/>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pull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24000" y="762000"/>
            <a:ext cx="6400800" cy="461665"/>
          </a:xfrm>
          <a:prstGeom prst="rect">
            <a:avLst/>
          </a:prstGeom>
          <a:solidFill>
            <a:schemeClr val="bg1"/>
          </a:solidFill>
        </p:spPr>
        <p:txBody>
          <a:bodyPr wrap="square" rtlCol="0">
            <a:spAutoFit/>
          </a:bodyPr>
          <a:lstStyle/>
          <a:p>
            <a:r>
              <a:rPr lang="en-US" sz="2000" dirty="0" smtClean="0"/>
              <a:t>          </a:t>
            </a:r>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Diagram Representations of Matter</a:t>
            </a:r>
            <a:endParaRPr lang="en-US" sz="2000" dirty="0"/>
          </a:p>
        </p:txBody>
      </p:sp>
      <p:sp>
        <p:nvSpPr>
          <p:cNvPr id="15" name="TextBox 14"/>
          <p:cNvSpPr txBox="1"/>
          <p:nvPr/>
        </p:nvSpPr>
        <p:spPr>
          <a:xfrm>
            <a:off x="3505200" y="1600200"/>
            <a:ext cx="2133600" cy="738664"/>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sz="2400" dirty="0"/>
          </a:p>
        </p:txBody>
      </p:sp>
      <p:sp>
        <p:nvSpPr>
          <p:cNvPr id="16" name="Oval 15"/>
          <p:cNvSpPr/>
          <p:nvPr/>
        </p:nvSpPr>
        <p:spPr>
          <a:xfrm>
            <a:off x="3733800" y="1752600"/>
            <a:ext cx="381000" cy="381000"/>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18" name="Oval 17"/>
          <p:cNvSpPr/>
          <p:nvPr/>
        </p:nvSpPr>
        <p:spPr>
          <a:xfrm>
            <a:off x="4953000" y="1752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1" name="TextBox 20"/>
          <p:cNvSpPr txBox="1"/>
          <p:nvPr/>
        </p:nvSpPr>
        <p:spPr>
          <a:xfrm>
            <a:off x="2209800" y="2819400"/>
            <a:ext cx="2133600" cy="92333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a:p>
          <a:p>
            <a:endParaRPr lang="en-US" dirty="0"/>
          </a:p>
        </p:txBody>
      </p:sp>
      <p:sp>
        <p:nvSpPr>
          <p:cNvPr id="22" name="Oval 21"/>
          <p:cNvSpPr/>
          <p:nvPr/>
        </p:nvSpPr>
        <p:spPr>
          <a:xfrm>
            <a:off x="2286000" y="30480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5" name="Oval 24"/>
          <p:cNvSpPr/>
          <p:nvPr/>
        </p:nvSpPr>
        <p:spPr>
          <a:xfrm>
            <a:off x="3886200" y="32004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29" name="Oval 28"/>
          <p:cNvSpPr/>
          <p:nvPr/>
        </p:nvSpPr>
        <p:spPr>
          <a:xfrm rot="8077706">
            <a:off x="2908180" y="3275172"/>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0" name="Oval 29"/>
          <p:cNvSpPr/>
          <p:nvPr/>
        </p:nvSpPr>
        <p:spPr>
          <a:xfrm rot="8077706">
            <a:off x="3279302" y="2898302"/>
            <a:ext cx="381000" cy="381000"/>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38" name="TextBox 37"/>
          <p:cNvSpPr txBox="1"/>
          <p:nvPr/>
        </p:nvSpPr>
        <p:spPr>
          <a:xfrm>
            <a:off x="4876800" y="2819400"/>
            <a:ext cx="2209800" cy="92333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a:p>
          <a:p>
            <a:endParaRPr lang="en-US" dirty="0"/>
          </a:p>
        </p:txBody>
      </p:sp>
      <p:sp>
        <p:nvSpPr>
          <p:cNvPr id="40" name="Oval 39"/>
          <p:cNvSpPr/>
          <p:nvPr/>
        </p:nvSpPr>
        <p:spPr>
          <a:xfrm>
            <a:off x="6477000" y="29718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1" name="Oval 40"/>
          <p:cNvSpPr/>
          <p:nvPr/>
        </p:nvSpPr>
        <p:spPr>
          <a:xfrm>
            <a:off x="6172200" y="2895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2" name="Oval 41"/>
          <p:cNvSpPr/>
          <p:nvPr/>
        </p:nvSpPr>
        <p:spPr>
          <a:xfrm>
            <a:off x="4876800" y="32004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3" name="Oval 42"/>
          <p:cNvSpPr/>
          <p:nvPr/>
        </p:nvSpPr>
        <p:spPr>
          <a:xfrm>
            <a:off x="4953000" y="2895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4" name="Oval 43"/>
          <p:cNvSpPr/>
          <p:nvPr/>
        </p:nvSpPr>
        <p:spPr>
          <a:xfrm>
            <a:off x="5715000" y="32004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5" name="Oval 44"/>
          <p:cNvSpPr/>
          <p:nvPr/>
        </p:nvSpPr>
        <p:spPr>
          <a:xfrm>
            <a:off x="5562600" y="2895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6" name="TextBox 45"/>
          <p:cNvSpPr txBox="1"/>
          <p:nvPr/>
        </p:nvSpPr>
        <p:spPr>
          <a:xfrm>
            <a:off x="2209800" y="4114800"/>
            <a:ext cx="2133600" cy="92333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a:p>
          <a:p>
            <a:endParaRPr lang="en-US" dirty="0"/>
          </a:p>
        </p:txBody>
      </p:sp>
      <p:sp>
        <p:nvSpPr>
          <p:cNvPr id="47" name="Oval 46"/>
          <p:cNvSpPr/>
          <p:nvPr/>
        </p:nvSpPr>
        <p:spPr>
          <a:xfrm>
            <a:off x="2438400" y="41910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8" name="Oval 47"/>
          <p:cNvSpPr/>
          <p:nvPr/>
        </p:nvSpPr>
        <p:spPr>
          <a:xfrm>
            <a:off x="3886200" y="44958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49" name="Oval 48"/>
          <p:cNvSpPr/>
          <p:nvPr/>
        </p:nvSpPr>
        <p:spPr>
          <a:xfrm rot="8077706">
            <a:off x="2908180" y="4570572"/>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1" name="TextBox 50"/>
          <p:cNvSpPr txBox="1"/>
          <p:nvPr/>
        </p:nvSpPr>
        <p:spPr>
          <a:xfrm>
            <a:off x="4876800" y="4114800"/>
            <a:ext cx="2209800" cy="92333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a:p>
          <a:p>
            <a:endParaRPr lang="en-US" dirty="0"/>
          </a:p>
        </p:txBody>
      </p:sp>
      <p:sp>
        <p:nvSpPr>
          <p:cNvPr id="54" name="Oval 53"/>
          <p:cNvSpPr/>
          <p:nvPr/>
        </p:nvSpPr>
        <p:spPr>
          <a:xfrm>
            <a:off x="2286000" y="44958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5" name="Oval 54"/>
          <p:cNvSpPr/>
          <p:nvPr/>
        </p:nvSpPr>
        <p:spPr>
          <a:xfrm>
            <a:off x="3733800" y="41910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6" name="Oval 55"/>
          <p:cNvSpPr/>
          <p:nvPr/>
        </p:nvSpPr>
        <p:spPr>
          <a:xfrm>
            <a:off x="5410200" y="42672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7" name="Oval 56"/>
          <p:cNvSpPr/>
          <p:nvPr/>
        </p:nvSpPr>
        <p:spPr>
          <a:xfrm>
            <a:off x="3048000" y="42672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58" name="TextBox 57"/>
          <p:cNvSpPr txBox="1"/>
          <p:nvPr/>
        </p:nvSpPr>
        <p:spPr>
          <a:xfrm>
            <a:off x="2209800" y="5486400"/>
            <a:ext cx="2133600" cy="92333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a:p>
          <a:p>
            <a:endParaRPr lang="en-US" dirty="0"/>
          </a:p>
        </p:txBody>
      </p:sp>
      <p:sp>
        <p:nvSpPr>
          <p:cNvPr id="59" name="Oval 58"/>
          <p:cNvSpPr/>
          <p:nvPr/>
        </p:nvSpPr>
        <p:spPr>
          <a:xfrm>
            <a:off x="2286000" y="55626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0" name="Oval 59"/>
          <p:cNvSpPr/>
          <p:nvPr/>
        </p:nvSpPr>
        <p:spPr>
          <a:xfrm>
            <a:off x="3352800" y="60198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3" name="TextBox 62"/>
          <p:cNvSpPr txBox="1"/>
          <p:nvPr/>
        </p:nvSpPr>
        <p:spPr>
          <a:xfrm>
            <a:off x="4876800" y="5486400"/>
            <a:ext cx="2209800" cy="923330"/>
          </a:xfrm>
          <a:prstGeom prst="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p>
          <a:p>
            <a:endParaRPr lang="en-US" dirty="0"/>
          </a:p>
          <a:p>
            <a:endParaRPr lang="en-US" dirty="0"/>
          </a:p>
        </p:txBody>
      </p:sp>
      <p:sp>
        <p:nvSpPr>
          <p:cNvPr id="67" name="Oval 66"/>
          <p:cNvSpPr/>
          <p:nvPr/>
        </p:nvSpPr>
        <p:spPr>
          <a:xfrm>
            <a:off x="4953000" y="5943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69" name="Oval 68"/>
          <p:cNvSpPr/>
          <p:nvPr/>
        </p:nvSpPr>
        <p:spPr>
          <a:xfrm>
            <a:off x="4953000" y="5562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0" name="Oval 69"/>
          <p:cNvSpPr/>
          <p:nvPr/>
        </p:nvSpPr>
        <p:spPr>
          <a:xfrm>
            <a:off x="5105400" y="41910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2" name="Oval 71"/>
          <p:cNvSpPr/>
          <p:nvPr/>
        </p:nvSpPr>
        <p:spPr>
          <a:xfrm>
            <a:off x="5410200" y="46482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3" name="Oval 72"/>
          <p:cNvSpPr/>
          <p:nvPr/>
        </p:nvSpPr>
        <p:spPr>
          <a:xfrm>
            <a:off x="6324600" y="41910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4" name="Oval 73"/>
          <p:cNvSpPr/>
          <p:nvPr/>
        </p:nvSpPr>
        <p:spPr>
          <a:xfrm>
            <a:off x="6096000" y="44196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5" name="Oval 74"/>
          <p:cNvSpPr/>
          <p:nvPr/>
        </p:nvSpPr>
        <p:spPr>
          <a:xfrm>
            <a:off x="6553200" y="44958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6" name="Oval 75"/>
          <p:cNvSpPr/>
          <p:nvPr/>
        </p:nvSpPr>
        <p:spPr>
          <a:xfrm>
            <a:off x="6400800" y="56388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7" name="Oval 76"/>
          <p:cNvSpPr/>
          <p:nvPr/>
        </p:nvSpPr>
        <p:spPr>
          <a:xfrm>
            <a:off x="6172200" y="58674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8" name="Oval 77"/>
          <p:cNvSpPr/>
          <p:nvPr/>
        </p:nvSpPr>
        <p:spPr>
          <a:xfrm>
            <a:off x="6629400" y="59436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79" name="Oval 78"/>
          <p:cNvSpPr/>
          <p:nvPr/>
        </p:nvSpPr>
        <p:spPr>
          <a:xfrm>
            <a:off x="5486400" y="58674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0" name="Oval 79"/>
          <p:cNvSpPr/>
          <p:nvPr/>
        </p:nvSpPr>
        <p:spPr>
          <a:xfrm>
            <a:off x="5638800" y="55626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1" name="Oval 80"/>
          <p:cNvSpPr/>
          <p:nvPr/>
        </p:nvSpPr>
        <p:spPr>
          <a:xfrm>
            <a:off x="2971800" y="55626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2" name="Oval 81"/>
          <p:cNvSpPr/>
          <p:nvPr/>
        </p:nvSpPr>
        <p:spPr>
          <a:xfrm>
            <a:off x="2819400" y="58674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3" name="Oval 82"/>
          <p:cNvSpPr/>
          <p:nvPr/>
        </p:nvSpPr>
        <p:spPr>
          <a:xfrm>
            <a:off x="3962400" y="5562600"/>
            <a:ext cx="381000" cy="408758"/>
          </a:xfrm>
          <a:prstGeom prst="ellipse">
            <a:avLst/>
          </a:prstGeom>
          <a:solidFill>
            <a:srgbClr val="00FF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4" name="Oval 83"/>
          <p:cNvSpPr/>
          <p:nvPr/>
        </p:nvSpPr>
        <p:spPr>
          <a:xfrm>
            <a:off x="3810000" y="5867400"/>
            <a:ext cx="457200" cy="457200"/>
          </a:xfrm>
          <a:prstGeom prst="ellipse">
            <a:avLst/>
          </a:prstGeom>
          <a:solidFill>
            <a:srgbClr val="FFFF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p>
        </p:txBody>
      </p:sp>
      <p:sp>
        <p:nvSpPr>
          <p:cNvPr id="85" name="TextBox 84"/>
          <p:cNvSpPr txBox="1"/>
          <p:nvPr/>
        </p:nvSpPr>
        <p:spPr>
          <a:xfrm>
            <a:off x="1981200" y="1752600"/>
            <a:ext cx="1219200" cy="369332"/>
          </a:xfrm>
          <a:prstGeom prst="rect">
            <a:avLst/>
          </a:prstGeom>
          <a:noFill/>
        </p:spPr>
        <p:txBody>
          <a:bodyPr wrap="square" rtlCol="0">
            <a:spAutoFit/>
          </a:bodyPr>
          <a:lstStyle/>
          <a:p>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Atoms</a:t>
            </a:r>
            <a:endParaRPr lang="en-US" dirty="0"/>
          </a:p>
        </p:txBody>
      </p:sp>
      <p:sp>
        <p:nvSpPr>
          <p:cNvPr id="86" name="TextBox 85"/>
          <p:cNvSpPr txBox="1"/>
          <p:nvPr/>
        </p:nvSpPr>
        <p:spPr>
          <a:xfrm>
            <a:off x="3429000" y="1295400"/>
            <a:ext cx="2286000" cy="338554"/>
          </a:xfrm>
          <a:prstGeom prst="rect">
            <a:avLst/>
          </a:prstGeom>
          <a:noFill/>
        </p:spPr>
        <p:txBody>
          <a:bodyPr wrap="square" rtlCol="0">
            <a:spAutoFit/>
          </a:bodyPr>
          <a:lstStyle/>
          <a:p>
            <a:r>
              <a:rPr lang="en-US" sz="1600" b="1" dirty="0" smtClean="0">
                <a:ln w="1905"/>
                <a:effectLst>
                  <a:innerShdw blurRad="69850" dist="43180" dir="5400000">
                    <a:srgbClr val="000000">
                      <a:alpha val="65000"/>
                    </a:srgbClr>
                  </a:innerShdw>
                </a:effectLst>
              </a:rPr>
              <a:t>    a</a:t>
            </a:r>
            <a:r>
              <a:rPr lang="en-US" sz="1600" dirty="0" smtClean="0">
                <a:ln w="1905"/>
                <a:effectLst>
                  <a:innerShdw blurRad="69850" dist="43180" dir="5400000">
                    <a:srgbClr val="000000">
                      <a:alpha val="65000"/>
                    </a:srgbClr>
                  </a:innerShdw>
                </a:effectLst>
              </a:rPr>
              <a:t>tom X             atom Y</a:t>
            </a:r>
            <a:endParaRPr lang="en-US" sz="1600" dirty="0">
              <a:ln w="1905"/>
              <a:effectLst>
                <a:innerShdw blurRad="69850" dist="43180" dir="5400000">
                  <a:srgbClr val="000000">
                    <a:alpha val="65000"/>
                  </a:srgbClr>
                </a:innerShdw>
              </a:effectLst>
            </a:endParaRPr>
          </a:p>
        </p:txBody>
      </p:sp>
      <p:sp>
        <p:nvSpPr>
          <p:cNvPr id="88" name="TextBox 87"/>
          <p:cNvSpPr txBox="1"/>
          <p:nvPr/>
        </p:nvSpPr>
        <p:spPr>
          <a:xfrm>
            <a:off x="609600" y="3048000"/>
            <a:ext cx="1524000" cy="400110"/>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Elements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9" name="TextBox 88"/>
          <p:cNvSpPr txBox="1"/>
          <p:nvPr/>
        </p:nvSpPr>
        <p:spPr>
          <a:xfrm>
            <a:off x="609600" y="4419600"/>
            <a:ext cx="1524000" cy="400110"/>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Compounds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0" name="TextBox 89"/>
          <p:cNvSpPr txBox="1"/>
          <p:nvPr/>
        </p:nvSpPr>
        <p:spPr>
          <a:xfrm>
            <a:off x="609600" y="5791200"/>
            <a:ext cx="1295400" cy="400110"/>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Mixtures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1" name="TextBox 90"/>
          <p:cNvSpPr txBox="1"/>
          <p:nvPr/>
        </p:nvSpPr>
        <p:spPr>
          <a:xfrm>
            <a:off x="2286000" y="2514600"/>
            <a:ext cx="2362200" cy="338554"/>
          </a:xfrm>
          <a:prstGeom prst="rect">
            <a:avLst/>
          </a:prstGeom>
          <a:noFill/>
        </p:spPr>
        <p:txBody>
          <a:bodyPr wrap="square" rtlCol="0">
            <a:spAutoFit/>
          </a:bodyPr>
          <a:lstStyle/>
          <a:p>
            <a:r>
              <a:rPr lang="en-US" sz="1600" dirty="0" smtClean="0"/>
              <a:t> </a:t>
            </a:r>
            <a:r>
              <a:rPr lang="en-US" sz="1400" dirty="0" smtClean="0"/>
              <a:t>monatomic element  X</a:t>
            </a:r>
            <a:endParaRPr lang="en-US" sz="1600" dirty="0"/>
          </a:p>
        </p:txBody>
      </p:sp>
      <p:sp>
        <p:nvSpPr>
          <p:cNvPr id="92" name="TextBox 91"/>
          <p:cNvSpPr txBox="1"/>
          <p:nvPr/>
        </p:nvSpPr>
        <p:spPr>
          <a:xfrm>
            <a:off x="4800600" y="2514600"/>
            <a:ext cx="2514600" cy="369332"/>
          </a:xfrm>
          <a:prstGeom prst="rect">
            <a:avLst/>
          </a:prstGeom>
          <a:noFill/>
        </p:spPr>
        <p:txBody>
          <a:bodyPr wrap="square" rtlCol="0">
            <a:spAutoFit/>
          </a:bodyPr>
          <a:lstStyle/>
          <a:p>
            <a:r>
              <a:rPr lang="en-US" dirty="0" smtClean="0"/>
              <a:t>     </a:t>
            </a:r>
            <a:r>
              <a:rPr lang="en-US" sz="1400" dirty="0" smtClean="0"/>
              <a:t>diatomic element  Y</a:t>
            </a:r>
            <a:r>
              <a:rPr lang="en-US" sz="1400" baseline="-25000" dirty="0" smtClean="0"/>
              <a:t>2</a:t>
            </a:r>
            <a:endParaRPr lang="en-US" baseline="-25000" dirty="0"/>
          </a:p>
        </p:txBody>
      </p:sp>
      <p:sp>
        <p:nvSpPr>
          <p:cNvPr id="93" name="TextBox 92"/>
          <p:cNvSpPr txBox="1"/>
          <p:nvPr/>
        </p:nvSpPr>
        <p:spPr>
          <a:xfrm>
            <a:off x="2133600" y="3886200"/>
            <a:ext cx="2209800" cy="307777"/>
          </a:xfrm>
          <a:prstGeom prst="rect">
            <a:avLst/>
          </a:prstGeom>
          <a:noFill/>
        </p:spPr>
        <p:txBody>
          <a:bodyPr wrap="square" rtlCol="0">
            <a:spAutoFit/>
          </a:bodyPr>
          <a:lstStyle/>
          <a:p>
            <a:r>
              <a:rPr lang="en-US" sz="1400" dirty="0" smtClean="0"/>
              <a:t>   compound   XY  </a:t>
            </a:r>
            <a:endParaRPr lang="en-US" sz="1400" dirty="0"/>
          </a:p>
        </p:txBody>
      </p:sp>
      <p:sp>
        <p:nvSpPr>
          <p:cNvPr id="94" name="TextBox 93"/>
          <p:cNvSpPr txBox="1"/>
          <p:nvPr/>
        </p:nvSpPr>
        <p:spPr>
          <a:xfrm>
            <a:off x="4724400" y="3886200"/>
            <a:ext cx="2819400" cy="307777"/>
          </a:xfrm>
          <a:prstGeom prst="rect">
            <a:avLst/>
          </a:prstGeom>
          <a:noFill/>
        </p:spPr>
        <p:txBody>
          <a:bodyPr wrap="square" rtlCol="0">
            <a:spAutoFit/>
          </a:bodyPr>
          <a:lstStyle/>
          <a:p>
            <a:r>
              <a:rPr lang="en-US" sz="1400" dirty="0" smtClean="0"/>
              <a:t>        compound X</a:t>
            </a:r>
            <a:r>
              <a:rPr lang="en-US" sz="1400" baseline="-25000" dirty="0" smtClean="0"/>
              <a:t>2</a:t>
            </a:r>
            <a:r>
              <a:rPr lang="en-US" sz="1400" dirty="0" smtClean="0"/>
              <a:t>Y</a:t>
            </a:r>
            <a:endParaRPr lang="en-US" sz="1400" baseline="-25000" dirty="0"/>
          </a:p>
        </p:txBody>
      </p:sp>
      <p:sp>
        <p:nvSpPr>
          <p:cNvPr id="95" name="TextBox 94"/>
          <p:cNvSpPr txBox="1"/>
          <p:nvPr/>
        </p:nvSpPr>
        <p:spPr>
          <a:xfrm>
            <a:off x="2209800" y="5181600"/>
            <a:ext cx="2057400" cy="369332"/>
          </a:xfrm>
          <a:prstGeom prst="rect">
            <a:avLst/>
          </a:prstGeom>
          <a:noFill/>
        </p:spPr>
        <p:txBody>
          <a:bodyPr wrap="square" rtlCol="0">
            <a:spAutoFit/>
          </a:bodyPr>
          <a:lstStyle/>
          <a:p>
            <a:r>
              <a:rPr lang="en-US" dirty="0" smtClean="0"/>
              <a:t>  </a:t>
            </a:r>
            <a:r>
              <a:rPr lang="en-US" sz="1400" dirty="0" smtClean="0"/>
              <a:t>mixture of X and XY</a:t>
            </a:r>
            <a:endParaRPr lang="en-US" dirty="0"/>
          </a:p>
        </p:txBody>
      </p:sp>
      <p:sp>
        <p:nvSpPr>
          <p:cNvPr id="96" name="TextBox 95"/>
          <p:cNvSpPr txBox="1"/>
          <p:nvPr/>
        </p:nvSpPr>
        <p:spPr>
          <a:xfrm>
            <a:off x="4800600" y="5181600"/>
            <a:ext cx="2438400" cy="369332"/>
          </a:xfrm>
          <a:prstGeom prst="rect">
            <a:avLst/>
          </a:prstGeom>
          <a:noFill/>
        </p:spPr>
        <p:txBody>
          <a:bodyPr wrap="square" rtlCol="0">
            <a:spAutoFit/>
          </a:bodyPr>
          <a:lstStyle/>
          <a:p>
            <a:r>
              <a:rPr lang="en-US" dirty="0" smtClean="0"/>
              <a:t>      </a:t>
            </a:r>
            <a:r>
              <a:rPr lang="en-US" sz="1400" dirty="0" smtClean="0"/>
              <a:t>mixture of Y</a:t>
            </a:r>
            <a:r>
              <a:rPr lang="en-US" sz="1400" baseline="-25000" dirty="0" smtClean="0"/>
              <a:t>2</a:t>
            </a:r>
            <a:r>
              <a:rPr lang="en-US" sz="1400" dirty="0" smtClean="0"/>
              <a:t> and X</a:t>
            </a:r>
            <a:r>
              <a:rPr lang="en-US" sz="1400" baseline="-25000" dirty="0" smtClean="0"/>
              <a:t>2</a:t>
            </a:r>
            <a:r>
              <a:rPr lang="en-US" sz="1400" dirty="0" smtClean="0"/>
              <a:t>Y</a:t>
            </a:r>
            <a:endParaRPr lang="en-US" baseline="-25000" dirty="0"/>
          </a:p>
        </p:txBody>
      </p:sp>
      <p:sp>
        <p:nvSpPr>
          <p:cNvPr id="62" name="TextBox 61"/>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64" name="Right Arrow 63">
            <a:hlinkClick r:id="rId3" action="ppaction://hlinksldjump"/>
          </p:cNvPr>
          <p:cNvSpPr/>
          <p:nvPr/>
        </p:nvSpPr>
        <p:spPr>
          <a:xfrm>
            <a:off x="5410200" y="6477000"/>
            <a:ext cx="12192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Next  Concept</a:t>
            </a:r>
            <a:endParaRPr lang="en-US" sz="1200" dirty="0"/>
          </a:p>
        </p:txBody>
      </p:sp>
      <p:sp>
        <p:nvSpPr>
          <p:cNvPr id="65" name="Right Arrow 64">
            <a:hlinkClick r:id="rId4" action="ppaction://hlinksldjump"/>
          </p:cNvPr>
          <p:cNvSpPr/>
          <p:nvPr/>
        </p:nvSpPr>
        <p:spPr>
          <a:xfrm flipH="1">
            <a:off x="1066800" y="6477000"/>
            <a:ext cx="13716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Concept</a:t>
            </a:r>
            <a:endParaRPr lang="en-US" sz="1200" dirty="0"/>
          </a:p>
        </p:txBody>
      </p:sp>
      <p:sp>
        <p:nvSpPr>
          <p:cNvPr id="66" name="TextBox 65">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68" name="TextBox 67">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71" name="TextBox 70">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87" name="TextBox 86">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97" name="TextBox 96">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98" name="TextBox 97"/>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99" name="TextBox 98">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101" name="TextBox 100"/>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102" name="Rectangle 101"/>
          <p:cNvSpPr/>
          <p:nvPr/>
        </p:nvSpPr>
        <p:spPr>
          <a:xfrm>
            <a:off x="457200" y="2514600"/>
            <a:ext cx="82296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3" name="TextBox 102"/>
          <p:cNvSpPr txBox="1"/>
          <p:nvPr/>
        </p:nvSpPr>
        <p:spPr>
          <a:xfrm>
            <a:off x="3581400" y="6477000"/>
            <a:ext cx="685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element</a:t>
            </a:r>
            <a:endParaRPr lang="en-US" sz="900" dirty="0"/>
          </a:p>
        </p:txBody>
      </p:sp>
      <p:sp>
        <p:nvSpPr>
          <p:cNvPr id="104" name="TextBox 103"/>
          <p:cNvSpPr txBox="1"/>
          <p:nvPr/>
        </p:nvSpPr>
        <p:spPr>
          <a:xfrm>
            <a:off x="4419600" y="6477000"/>
            <a:ext cx="838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compound</a:t>
            </a:r>
            <a:endParaRPr lang="en-US" sz="900" dirty="0"/>
          </a:p>
        </p:txBody>
      </p:sp>
      <p:sp>
        <p:nvSpPr>
          <p:cNvPr id="105" name="Rectangle 104"/>
          <p:cNvSpPr/>
          <p:nvPr/>
        </p:nvSpPr>
        <p:spPr>
          <a:xfrm>
            <a:off x="457200" y="3886200"/>
            <a:ext cx="82296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p:cNvSpPr txBox="1"/>
          <p:nvPr/>
        </p:nvSpPr>
        <p:spPr>
          <a:xfrm>
            <a:off x="3581400" y="6488668"/>
            <a:ext cx="685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element</a:t>
            </a:r>
            <a:endParaRPr lang="en-US" sz="900" dirty="0"/>
          </a:p>
        </p:txBody>
      </p:sp>
      <p:sp>
        <p:nvSpPr>
          <p:cNvPr id="107" name="TextBox 106"/>
          <p:cNvSpPr txBox="1"/>
          <p:nvPr/>
        </p:nvSpPr>
        <p:spPr>
          <a:xfrm>
            <a:off x="4419600" y="6477000"/>
            <a:ext cx="838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compound</a:t>
            </a:r>
            <a:endParaRPr lang="en-US" sz="900" dirty="0"/>
          </a:p>
        </p:txBody>
      </p:sp>
      <p:sp>
        <p:nvSpPr>
          <p:cNvPr id="100" name="TextBox 99"/>
          <p:cNvSpPr txBox="1"/>
          <p:nvPr/>
        </p:nvSpPr>
        <p:spPr>
          <a:xfrm>
            <a:off x="2590800" y="6477000"/>
            <a:ext cx="8382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Diagrams</a:t>
            </a:r>
            <a:endParaRPr lang="en-US" sz="9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ppt_x"/>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500" fill="hold"/>
                                        <p:tgtEl>
                                          <p:spTgt spid="41"/>
                                        </p:tgtEl>
                                        <p:attrNameLst>
                                          <p:attrName>ppt_x</p:attrName>
                                        </p:attrNameLst>
                                      </p:cBhvr>
                                      <p:tavLst>
                                        <p:tav tm="0">
                                          <p:val>
                                            <p:strVal val="#ppt_x"/>
                                          </p:val>
                                        </p:tav>
                                        <p:tav tm="100000">
                                          <p:val>
                                            <p:strVal val="#ppt_x"/>
                                          </p:val>
                                        </p:tav>
                                      </p:tavLst>
                                    </p:anim>
                                    <p:anim calcmode="lin" valueType="num">
                                      <p:cBhvr additive="base">
                                        <p:cTn id="36" dur="5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ppt_x"/>
                                          </p:val>
                                        </p:tav>
                                        <p:tav tm="100000">
                                          <p:val>
                                            <p:strVal val="#ppt_x"/>
                                          </p:val>
                                        </p:tav>
                                      </p:tavLst>
                                    </p:anim>
                                    <p:anim calcmode="lin" valueType="num">
                                      <p:cBhvr additive="base">
                                        <p:cTn id="40" dur="5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500" fill="hold"/>
                                        <p:tgtEl>
                                          <p:spTgt spid="43"/>
                                        </p:tgtEl>
                                        <p:attrNameLst>
                                          <p:attrName>ppt_x</p:attrName>
                                        </p:attrNameLst>
                                      </p:cBhvr>
                                      <p:tavLst>
                                        <p:tav tm="0">
                                          <p:val>
                                            <p:strVal val="#ppt_x"/>
                                          </p:val>
                                        </p:tav>
                                        <p:tav tm="100000">
                                          <p:val>
                                            <p:strVal val="#ppt_x"/>
                                          </p:val>
                                        </p:tav>
                                      </p:tavLst>
                                    </p:anim>
                                    <p:anim calcmode="lin" valueType="num">
                                      <p:cBhvr additive="base">
                                        <p:cTn id="44" dur="5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500" fill="hold"/>
                                        <p:tgtEl>
                                          <p:spTgt spid="45"/>
                                        </p:tgtEl>
                                        <p:attrNameLst>
                                          <p:attrName>ppt_x</p:attrName>
                                        </p:attrNameLst>
                                      </p:cBhvr>
                                      <p:tavLst>
                                        <p:tav tm="0">
                                          <p:val>
                                            <p:strVal val="#ppt_x"/>
                                          </p:val>
                                        </p:tav>
                                        <p:tav tm="100000">
                                          <p:val>
                                            <p:strVal val="#ppt_x"/>
                                          </p:val>
                                        </p:tav>
                                      </p:tavLst>
                                    </p:anim>
                                    <p:anim calcmode="lin" valueType="num">
                                      <p:cBhvr additive="base">
                                        <p:cTn id="52" dur="500" fill="hold"/>
                                        <p:tgtEl>
                                          <p:spTgt spid="4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ppt_x"/>
                                          </p:val>
                                        </p:tav>
                                        <p:tav tm="100000">
                                          <p:val>
                                            <p:strVal val="#ppt_x"/>
                                          </p:val>
                                        </p:tav>
                                      </p:tavLst>
                                    </p:anim>
                                    <p:anim calcmode="lin" valueType="num">
                                      <p:cBhvr additive="base">
                                        <p:cTn id="56" dur="5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1"/>
                                        </p:tgtEl>
                                        <p:attrNameLst>
                                          <p:attrName>style.visibility</p:attrName>
                                        </p:attrNameLst>
                                      </p:cBhvr>
                                      <p:to>
                                        <p:strVal val="visible"/>
                                      </p:to>
                                    </p:set>
                                    <p:anim calcmode="lin" valueType="num">
                                      <p:cBhvr additive="base">
                                        <p:cTn id="59" dur="500" fill="hold"/>
                                        <p:tgtEl>
                                          <p:spTgt spid="91"/>
                                        </p:tgtEl>
                                        <p:attrNameLst>
                                          <p:attrName>ppt_x</p:attrName>
                                        </p:attrNameLst>
                                      </p:cBhvr>
                                      <p:tavLst>
                                        <p:tav tm="0">
                                          <p:val>
                                            <p:strVal val="#ppt_x"/>
                                          </p:val>
                                        </p:tav>
                                        <p:tav tm="100000">
                                          <p:val>
                                            <p:strVal val="#ppt_x"/>
                                          </p:val>
                                        </p:tav>
                                      </p:tavLst>
                                    </p:anim>
                                    <p:anim calcmode="lin" valueType="num">
                                      <p:cBhvr additive="base">
                                        <p:cTn id="60" dur="500" fill="hold"/>
                                        <p:tgtEl>
                                          <p:spTgt spid="9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2"/>
                                        </p:tgtEl>
                                        <p:attrNameLst>
                                          <p:attrName>style.visibility</p:attrName>
                                        </p:attrNameLst>
                                      </p:cBhvr>
                                      <p:to>
                                        <p:strVal val="visible"/>
                                      </p:to>
                                    </p:set>
                                    <p:anim calcmode="lin" valueType="num">
                                      <p:cBhvr additive="base">
                                        <p:cTn id="63" dur="500" fill="hold"/>
                                        <p:tgtEl>
                                          <p:spTgt spid="92"/>
                                        </p:tgtEl>
                                        <p:attrNameLst>
                                          <p:attrName>ppt_x</p:attrName>
                                        </p:attrNameLst>
                                      </p:cBhvr>
                                      <p:tavLst>
                                        <p:tav tm="0">
                                          <p:val>
                                            <p:strVal val="#ppt_x"/>
                                          </p:val>
                                        </p:tav>
                                        <p:tav tm="100000">
                                          <p:val>
                                            <p:strVal val="#ppt_x"/>
                                          </p:val>
                                        </p:tav>
                                      </p:tavLst>
                                    </p:anim>
                                    <p:anim calcmode="lin" valueType="num">
                                      <p:cBhvr additive="base">
                                        <p:cTn id="6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diamond(in)">
                                      <p:cBhvr>
                                        <p:cTn id="69" dur="2000"/>
                                        <p:tgtEl>
                                          <p:spTgt spid="46"/>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diamond(in)">
                                      <p:cBhvr>
                                        <p:cTn id="72" dur="2000"/>
                                        <p:tgtEl>
                                          <p:spTgt spid="47"/>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diamond(in)">
                                      <p:cBhvr>
                                        <p:cTn id="75" dur="2000"/>
                                        <p:tgtEl>
                                          <p:spTgt spid="48"/>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diamond(in)">
                                      <p:cBhvr>
                                        <p:cTn id="78" dur="2000"/>
                                        <p:tgtEl>
                                          <p:spTgt spid="49"/>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diamond(in)">
                                      <p:cBhvr>
                                        <p:cTn id="81" dur="2000"/>
                                        <p:tgtEl>
                                          <p:spTgt spid="51"/>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54"/>
                                        </p:tgtEl>
                                        <p:attrNameLst>
                                          <p:attrName>style.visibility</p:attrName>
                                        </p:attrNameLst>
                                      </p:cBhvr>
                                      <p:to>
                                        <p:strVal val="visible"/>
                                      </p:to>
                                    </p:set>
                                    <p:animEffect transition="in" filter="diamond(in)">
                                      <p:cBhvr>
                                        <p:cTn id="84" dur="2000"/>
                                        <p:tgtEl>
                                          <p:spTgt spid="54"/>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diamond(in)">
                                      <p:cBhvr>
                                        <p:cTn id="87" dur="2000"/>
                                        <p:tgtEl>
                                          <p:spTgt spid="55"/>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56"/>
                                        </p:tgtEl>
                                        <p:attrNameLst>
                                          <p:attrName>style.visibility</p:attrName>
                                        </p:attrNameLst>
                                      </p:cBhvr>
                                      <p:to>
                                        <p:strVal val="visible"/>
                                      </p:to>
                                    </p:set>
                                    <p:animEffect transition="in" filter="diamond(in)">
                                      <p:cBhvr>
                                        <p:cTn id="90" dur="2000"/>
                                        <p:tgtEl>
                                          <p:spTgt spid="56"/>
                                        </p:tgtEl>
                                      </p:cBhvr>
                                    </p:animEffect>
                                  </p:childTnLst>
                                </p:cTn>
                              </p:par>
                              <p:par>
                                <p:cTn id="91" presetID="8" presetClass="entr" presetSubtype="16"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diamond(in)">
                                      <p:cBhvr>
                                        <p:cTn id="93" dur="2000"/>
                                        <p:tgtEl>
                                          <p:spTgt spid="57"/>
                                        </p:tgtEl>
                                      </p:cBhvr>
                                    </p:animEffect>
                                  </p:childTnLst>
                                </p:cTn>
                              </p:par>
                              <p:par>
                                <p:cTn id="94" presetID="8" presetClass="entr" presetSubtype="16" fill="hold" grpId="0" nodeType="with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diamond(in)">
                                      <p:cBhvr>
                                        <p:cTn id="96" dur="2000"/>
                                        <p:tgtEl>
                                          <p:spTgt spid="70"/>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diamond(in)">
                                      <p:cBhvr>
                                        <p:cTn id="99" dur="2000"/>
                                        <p:tgtEl>
                                          <p:spTgt spid="72"/>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diamond(in)">
                                      <p:cBhvr>
                                        <p:cTn id="102" dur="2000"/>
                                        <p:tgtEl>
                                          <p:spTgt spid="73"/>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74"/>
                                        </p:tgtEl>
                                        <p:attrNameLst>
                                          <p:attrName>style.visibility</p:attrName>
                                        </p:attrNameLst>
                                      </p:cBhvr>
                                      <p:to>
                                        <p:strVal val="visible"/>
                                      </p:to>
                                    </p:set>
                                    <p:animEffect transition="in" filter="diamond(in)">
                                      <p:cBhvr>
                                        <p:cTn id="105" dur="2000"/>
                                        <p:tgtEl>
                                          <p:spTgt spid="74"/>
                                        </p:tgtEl>
                                      </p:cBhvr>
                                    </p:animEffect>
                                  </p:childTnLst>
                                </p:cTn>
                              </p:par>
                              <p:par>
                                <p:cTn id="106" presetID="8" presetClass="entr" presetSubtype="16" fill="hold" grpId="0" nodeType="withEffect">
                                  <p:stCondLst>
                                    <p:cond delay="0"/>
                                  </p:stCondLst>
                                  <p:childTnLst>
                                    <p:set>
                                      <p:cBhvr>
                                        <p:cTn id="107" dur="1" fill="hold">
                                          <p:stCondLst>
                                            <p:cond delay="0"/>
                                          </p:stCondLst>
                                        </p:cTn>
                                        <p:tgtEl>
                                          <p:spTgt spid="75"/>
                                        </p:tgtEl>
                                        <p:attrNameLst>
                                          <p:attrName>style.visibility</p:attrName>
                                        </p:attrNameLst>
                                      </p:cBhvr>
                                      <p:to>
                                        <p:strVal val="visible"/>
                                      </p:to>
                                    </p:set>
                                    <p:animEffect transition="in" filter="diamond(in)">
                                      <p:cBhvr>
                                        <p:cTn id="108" dur="2000"/>
                                        <p:tgtEl>
                                          <p:spTgt spid="75"/>
                                        </p:tgtEl>
                                      </p:cBhvr>
                                    </p:animEffect>
                                  </p:childTnLst>
                                </p:cTn>
                              </p:par>
                              <p:par>
                                <p:cTn id="109" presetID="8" presetClass="entr" presetSubtype="16" fill="hold" grpId="0" nodeType="with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diamond(in)">
                                      <p:cBhvr>
                                        <p:cTn id="111" dur="2000"/>
                                        <p:tgtEl>
                                          <p:spTgt spid="89"/>
                                        </p:tgtEl>
                                      </p:cBhvr>
                                    </p:animEffect>
                                  </p:childTnLst>
                                </p:cTn>
                              </p:par>
                              <p:par>
                                <p:cTn id="112" presetID="8" presetClass="entr" presetSubtype="16" fill="hold" grpId="0" nodeType="withEffect">
                                  <p:stCondLst>
                                    <p:cond delay="0"/>
                                  </p:stCondLst>
                                  <p:childTnLst>
                                    <p:set>
                                      <p:cBhvr>
                                        <p:cTn id="113" dur="1" fill="hold">
                                          <p:stCondLst>
                                            <p:cond delay="0"/>
                                          </p:stCondLst>
                                        </p:cTn>
                                        <p:tgtEl>
                                          <p:spTgt spid="93"/>
                                        </p:tgtEl>
                                        <p:attrNameLst>
                                          <p:attrName>style.visibility</p:attrName>
                                        </p:attrNameLst>
                                      </p:cBhvr>
                                      <p:to>
                                        <p:strVal val="visible"/>
                                      </p:to>
                                    </p:set>
                                    <p:animEffect transition="in" filter="diamond(in)">
                                      <p:cBhvr>
                                        <p:cTn id="114" dur="2000"/>
                                        <p:tgtEl>
                                          <p:spTgt spid="93"/>
                                        </p:tgtEl>
                                      </p:cBhvr>
                                    </p:animEffect>
                                  </p:childTnLst>
                                </p:cTn>
                              </p:par>
                              <p:par>
                                <p:cTn id="115" presetID="8" presetClass="entr" presetSubtype="16" fill="hold" grpId="0"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diamond(in)">
                                      <p:cBhvr>
                                        <p:cTn id="117" dur="2000"/>
                                        <p:tgtEl>
                                          <p:spTgt spid="94"/>
                                        </p:tgtEl>
                                      </p:cBhvr>
                                    </p:animEffect>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grpId="0" nodeType="click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checkerboard(across)">
                                      <p:cBhvr>
                                        <p:cTn id="122" dur="500"/>
                                        <p:tgtEl>
                                          <p:spTgt spid="58"/>
                                        </p:tgtEl>
                                      </p:cBhvr>
                                    </p:animEffect>
                                  </p:childTnLst>
                                </p:cTn>
                              </p:par>
                              <p:par>
                                <p:cTn id="123" presetID="5" presetClass="entr" presetSubtype="1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checkerboard(across)">
                                      <p:cBhvr>
                                        <p:cTn id="125" dur="500"/>
                                        <p:tgtEl>
                                          <p:spTgt spid="59"/>
                                        </p:tgtEl>
                                      </p:cBhvr>
                                    </p:animEffect>
                                  </p:childTnLst>
                                </p:cTn>
                              </p:par>
                              <p:par>
                                <p:cTn id="126" presetID="5" presetClass="entr" presetSubtype="1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checkerboard(across)">
                                      <p:cBhvr>
                                        <p:cTn id="128" dur="500"/>
                                        <p:tgtEl>
                                          <p:spTgt spid="60"/>
                                        </p:tgtEl>
                                      </p:cBhvr>
                                    </p:animEffect>
                                  </p:childTnLst>
                                </p:cTn>
                              </p:par>
                              <p:par>
                                <p:cTn id="129" presetID="5" presetClass="entr" presetSubtype="10"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checkerboard(across)">
                                      <p:cBhvr>
                                        <p:cTn id="131" dur="500"/>
                                        <p:tgtEl>
                                          <p:spTgt spid="63"/>
                                        </p:tgtEl>
                                      </p:cBhvr>
                                    </p:animEffect>
                                  </p:childTnLst>
                                </p:cTn>
                              </p:par>
                              <p:par>
                                <p:cTn id="132" presetID="5" presetClass="entr" presetSubtype="10" fill="hold" grpId="0" nodeType="with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checkerboard(across)">
                                      <p:cBhvr>
                                        <p:cTn id="134" dur="500"/>
                                        <p:tgtEl>
                                          <p:spTgt spid="67"/>
                                        </p:tgtEl>
                                      </p:cBhvr>
                                    </p:animEffect>
                                  </p:childTnLst>
                                </p:cTn>
                              </p:par>
                              <p:par>
                                <p:cTn id="135" presetID="5" presetClass="entr" presetSubtype="10" fill="hold" grpId="0" nodeType="withEffect">
                                  <p:stCondLst>
                                    <p:cond delay="0"/>
                                  </p:stCondLst>
                                  <p:childTnLst>
                                    <p:set>
                                      <p:cBhvr>
                                        <p:cTn id="136" dur="1" fill="hold">
                                          <p:stCondLst>
                                            <p:cond delay="0"/>
                                          </p:stCondLst>
                                        </p:cTn>
                                        <p:tgtEl>
                                          <p:spTgt spid="69"/>
                                        </p:tgtEl>
                                        <p:attrNameLst>
                                          <p:attrName>style.visibility</p:attrName>
                                        </p:attrNameLst>
                                      </p:cBhvr>
                                      <p:to>
                                        <p:strVal val="visible"/>
                                      </p:to>
                                    </p:set>
                                    <p:animEffect transition="in" filter="checkerboard(across)">
                                      <p:cBhvr>
                                        <p:cTn id="137" dur="500"/>
                                        <p:tgtEl>
                                          <p:spTgt spid="69"/>
                                        </p:tgtEl>
                                      </p:cBhvr>
                                    </p:animEffect>
                                  </p:childTnLst>
                                </p:cTn>
                              </p:par>
                              <p:par>
                                <p:cTn id="138" presetID="5" presetClass="entr" presetSubtype="10" fill="hold" grpId="0" nodeType="withEffect">
                                  <p:stCondLst>
                                    <p:cond delay="0"/>
                                  </p:stCondLst>
                                  <p:childTnLst>
                                    <p:set>
                                      <p:cBhvr>
                                        <p:cTn id="139" dur="1" fill="hold">
                                          <p:stCondLst>
                                            <p:cond delay="0"/>
                                          </p:stCondLst>
                                        </p:cTn>
                                        <p:tgtEl>
                                          <p:spTgt spid="76"/>
                                        </p:tgtEl>
                                        <p:attrNameLst>
                                          <p:attrName>style.visibility</p:attrName>
                                        </p:attrNameLst>
                                      </p:cBhvr>
                                      <p:to>
                                        <p:strVal val="visible"/>
                                      </p:to>
                                    </p:set>
                                    <p:animEffect transition="in" filter="checkerboard(across)">
                                      <p:cBhvr>
                                        <p:cTn id="140" dur="500"/>
                                        <p:tgtEl>
                                          <p:spTgt spid="76"/>
                                        </p:tgtEl>
                                      </p:cBhvr>
                                    </p:animEffect>
                                  </p:childTnLst>
                                </p:cTn>
                              </p:par>
                              <p:par>
                                <p:cTn id="141" presetID="5" presetClass="entr" presetSubtype="10" fill="hold" grpId="0" nodeType="withEffect">
                                  <p:stCondLst>
                                    <p:cond delay="0"/>
                                  </p:stCondLst>
                                  <p:childTnLst>
                                    <p:set>
                                      <p:cBhvr>
                                        <p:cTn id="142" dur="1" fill="hold">
                                          <p:stCondLst>
                                            <p:cond delay="0"/>
                                          </p:stCondLst>
                                        </p:cTn>
                                        <p:tgtEl>
                                          <p:spTgt spid="77"/>
                                        </p:tgtEl>
                                        <p:attrNameLst>
                                          <p:attrName>style.visibility</p:attrName>
                                        </p:attrNameLst>
                                      </p:cBhvr>
                                      <p:to>
                                        <p:strVal val="visible"/>
                                      </p:to>
                                    </p:set>
                                    <p:animEffect transition="in" filter="checkerboard(across)">
                                      <p:cBhvr>
                                        <p:cTn id="143" dur="500"/>
                                        <p:tgtEl>
                                          <p:spTgt spid="77"/>
                                        </p:tgtEl>
                                      </p:cBhvr>
                                    </p:animEffect>
                                  </p:childTnLst>
                                </p:cTn>
                              </p:par>
                              <p:par>
                                <p:cTn id="144" presetID="5" presetClass="entr" presetSubtype="10" fill="hold" grpId="0" nodeType="with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checkerboard(across)">
                                      <p:cBhvr>
                                        <p:cTn id="146" dur="500"/>
                                        <p:tgtEl>
                                          <p:spTgt spid="78"/>
                                        </p:tgtEl>
                                      </p:cBhvr>
                                    </p:animEffect>
                                  </p:childTnLst>
                                </p:cTn>
                              </p:par>
                              <p:par>
                                <p:cTn id="147" presetID="5" presetClass="entr" presetSubtype="10" fill="hold" grpId="0" nodeType="with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checkerboard(across)">
                                      <p:cBhvr>
                                        <p:cTn id="149" dur="500"/>
                                        <p:tgtEl>
                                          <p:spTgt spid="79"/>
                                        </p:tgtEl>
                                      </p:cBhvr>
                                    </p:animEffect>
                                  </p:childTnLst>
                                </p:cTn>
                              </p:par>
                              <p:par>
                                <p:cTn id="150" presetID="5" presetClass="entr" presetSubtype="10" fill="hold" grpId="0" nodeType="with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checkerboard(across)">
                                      <p:cBhvr>
                                        <p:cTn id="152" dur="500"/>
                                        <p:tgtEl>
                                          <p:spTgt spid="80"/>
                                        </p:tgtEl>
                                      </p:cBhvr>
                                    </p:animEffect>
                                  </p:childTnLst>
                                </p:cTn>
                              </p:par>
                              <p:par>
                                <p:cTn id="153" presetID="5" presetClass="entr" presetSubtype="10" fill="hold" grpId="0" nodeType="with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checkerboard(across)">
                                      <p:cBhvr>
                                        <p:cTn id="155" dur="500"/>
                                        <p:tgtEl>
                                          <p:spTgt spid="81"/>
                                        </p:tgtEl>
                                      </p:cBhvr>
                                    </p:animEffect>
                                  </p:childTnLst>
                                </p:cTn>
                              </p:par>
                              <p:par>
                                <p:cTn id="156" presetID="5" presetClass="entr" presetSubtype="10" fill="hold" grpId="0" nodeType="withEffect">
                                  <p:stCondLst>
                                    <p:cond delay="0"/>
                                  </p:stCondLst>
                                  <p:childTnLst>
                                    <p:set>
                                      <p:cBhvr>
                                        <p:cTn id="157" dur="1" fill="hold">
                                          <p:stCondLst>
                                            <p:cond delay="0"/>
                                          </p:stCondLst>
                                        </p:cTn>
                                        <p:tgtEl>
                                          <p:spTgt spid="82"/>
                                        </p:tgtEl>
                                        <p:attrNameLst>
                                          <p:attrName>style.visibility</p:attrName>
                                        </p:attrNameLst>
                                      </p:cBhvr>
                                      <p:to>
                                        <p:strVal val="visible"/>
                                      </p:to>
                                    </p:set>
                                    <p:animEffect transition="in" filter="checkerboard(across)">
                                      <p:cBhvr>
                                        <p:cTn id="158" dur="500"/>
                                        <p:tgtEl>
                                          <p:spTgt spid="82"/>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83"/>
                                        </p:tgtEl>
                                        <p:attrNameLst>
                                          <p:attrName>style.visibility</p:attrName>
                                        </p:attrNameLst>
                                      </p:cBhvr>
                                      <p:to>
                                        <p:strVal val="visible"/>
                                      </p:to>
                                    </p:set>
                                    <p:animEffect transition="in" filter="checkerboard(across)">
                                      <p:cBhvr>
                                        <p:cTn id="161" dur="500"/>
                                        <p:tgtEl>
                                          <p:spTgt spid="83"/>
                                        </p:tgtEl>
                                      </p:cBhvr>
                                    </p:animEffect>
                                  </p:childTnLst>
                                </p:cTn>
                              </p:par>
                              <p:par>
                                <p:cTn id="162" presetID="5" presetClass="entr" presetSubtype="10" fill="hold" grpId="0" nodeType="withEffect">
                                  <p:stCondLst>
                                    <p:cond delay="0"/>
                                  </p:stCondLst>
                                  <p:childTnLst>
                                    <p:set>
                                      <p:cBhvr>
                                        <p:cTn id="163" dur="1" fill="hold">
                                          <p:stCondLst>
                                            <p:cond delay="0"/>
                                          </p:stCondLst>
                                        </p:cTn>
                                        <p:tgtEl>
                                          <p:spTgt spid="84"/>
                                        </p:tgtEl>
                                        <p:attrNameLst>
                                          <p:attrName>style.visibility</p:attrName>
                                        </p:attrNameLst>
                                      </p:cBhvr>
                                      <p:to>
                                        <p:strVal val="visible"/>
                                      </p:to>
                                    </p:set>
                                    <p:animEffect transition="in" filter="checkerboard(across)">
                                      <p:cBhvr>
                                        <p:cTn id="164" dur="500"/>
                                        <p:tgtEl>
                                          <p:spTgt spid="84"/>
                                        </p:tgtEl>
                                      </p:cBhvr>
                                    </p:animEffect>
                                  </p:childTnLst>
                                </p:cTn>
                              </p:par>
                              <p:par>
                                <p:cTn id="165" presetID="5" presetClass="entr" presetSubtype="10" fill="hold" grpId="0" nodeType="with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checkerboard(across)">
                                      <p:cBhvr>
                                        <p:cTn id="167" dur="500"/>
                                        <p:tgtEl>
                                          <p:spTgt spid="90"/>
                                        </p:tgtEl>
                                      </p:cBhvr>
                                    </p:animEffect>
                                  </p:childTnLst>
                                </p:cTn>
                              </p:par>
                              <p:par>
                                <p:cTn id="168" presetID="5" presetClass="entr" presetSubtype="10" fill="hold" grpId="0" nodeType="withEffect">
                                  <p:stCondLst>
                                    <p:cond delay="0"/>
                                  </p:stCondLst>
                                  <p:childTnLst>
                                    <p:set>
                                      <p:cBhvr>
                                        <p:cTn id="169" dur="1" fill="hold">
                                          <p:stCondLst>
                                            <p:cond delay="0"/>
                                          </p:stCondLst>
                                        </p:cTn>
                                        <p:tgtEl>
                                          <p:spTgt spid="95"/>
                                        </p:tgtEl>
                                        <p:attrNameLst>
                                          <p:attrName>style.visibility</p:attrName>
                                        </p:attrNameLst>
                                      </p:cBhvr>
                                      <p:to>
                                        <p:strVal val="visible"/>
                                      </p:to>
                                    </p:set>
                                    <p:animEffect transition="in" filter="checkerboard(across)">
                                      <p:cBhvr>
                                        <p:cTn id="170" dur="500"/>
                                        <p:tgtEl>
                                          <p:spTgt spid="95"/>
                                        </p:tgtEl>
                                      </p:cBhvr>
                                    </p:animEffect>
                                  </p:childTnLst>
                                </p:cTn>
                              </p:par>
                              <p:par>
                                <p:cTn id="171" presetID="5" presetClass="entr" presetSubtype="10" fill="hold" grpId="0" nodeType="withEffect">
                                  <p:stCondLst>
                                    <p:cond delay="0"/>
                                  </p:stCondLst>
                                  <p:childTnLst>
                                    <p:set>
                                      <p:cBhvr>
                                        <p:cTn id="172" dur="1" fill="hold">
                                          <p:stCondLst>
                                            <p:cond delay="0"/>
                                          </p:stCondLst>
                                        </p:cTn>
                                        <p:tgtEl>
                                          <p:spTgt spid="96"/>
                                        </p:tgtEl>
                                        <p:attrNameLst>
                                          <p:attrName>style.visibility</p:attrName>
                                        </p:attrNameLst>
                                      </p:cBhvr>
                                      <p:to>
                                        <p:strVal val="visible"/>
                                      </p:to>
                                    </p:set>
                                    <p:animEffect transition="in" filter="checkerboard(across)">
                                      <p:cBhvr>
                                        <p:cTn id="17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4" restart="whenNotActive" fill="hold" evtFilter="cancelBubble" nodeType="interactiveSeq">
                <p:stCondLst>
                  <p:cond evt="onClick" delay="0">
                    <p:tgtEl>
                      <p:spTgt spid="106"/>
                    </p:tgtEl>
                  </p:cond>
                </p:stCondLst>
                <p:endSync evt="end" delay="0">
                  <p:rtn val="all"/>
                </p:endSync>
                <p:childTnLst>
                  <p:par>
                    <p:cTn id="175" fill="hold">
                      <p:stCondLst>
                        <p:cond delay="0"/>
                      </p:stCondLst>
                      <p:childTnLst>
                        <p:par>
                          <p:cTn id="176" fill="hold">
                            <p:stCondLst>
                              <p:cond delay="0"/>
                            </p:stCondLst>
                            <p:childTnLst>
                              <p:par>
                                <p:cTn id="177" presetID="1" presetClass="emph" presetSubtype="2" fill="hold" nodeType="clickEffect">
                                  <p:stCondLst>
                                    <p:cond delay="0"/>
                                  </p:stCondLst>
                                  <p:childTnLst>
                                    <p:animClr clrSpc="rgb">
                                      <p:cBhvr>
                                        <p:cTn id="178" dur="2000" fill="hold"/>
                                        <p:tgtEl>
                                          <p:spTgt spid="102"/>
                                        </p:tgtEl>
                                        <p:attrNameLst>
                                          <p:attrName>fillcolor</p:attrName>
                                        </p:attrNameLst>
                                      </p:cBhvr>
                                      <p:to>
                                        <a:schemeClr val="bg1"/>
                                      </p:to>
                                    </p:animClr>
                                    <p:set>
                                      <p:cBhvr>
                                        <p:cTn id="179" dur="2000" fill="hold"/>
                                        <p:tgtEl>
                                          <p:spTgt spid="102"/>
                                        </p:tgtEl>
                                        <p:attrNameLst>
                                          <p:attrName>fill.type</p:attrName>
                                        </p:attrNameLst>
                                      </p:cBhvr>
                                      <p:to>
                                        <p:strVal val="solid"/>
                                      </p:to>
                                    </p:set>
                                    <p:set>
                                      <p:cBhvr>
                                        <p:cTn id="180" dur="2000" fill="hold"/>
                                        <p:tgtEl>
                                          <p:spTgt spid="102"/>
                                        </p:tgtEl>
                                        <p:attrNameLst>
                                          <p:attrName>fill.on</p:attrName>
                                        </p:attrNameLst>
                                      </p:cBhvr>
                                      <p:to>
                                        <p:strVal val="true"/>
                                      </p:to>
                                    </p:set>
                                  </p:childTnLst>
                                </p:cTn>
                              </p:par>
                              <p:par>
                                <p:cTn id="181" presetID="1" presetClass="exit" presetSubtype="0" fill="hold" grpId="0" nodeType="withEffect">
                                  <p:stCondLst>
                                    <p:cond delay="0"/>
                                  </p:stCondLst>
                                  <p:childTnLst>
                                    <p:set>
                                      <p:cBhvr>
                                        <p:cTn id="182" dur="1" fill="hold">
                                          <p:stCondLst>
                                            <p:cond delay="0"/>
                                          </p:stCondLst>
                                        </p:cTn>
                                        <p:tgtEl>
                                          <p:spTgt spid="106"/>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1" presetClass="emph" presetSubtype="2" fill="hold" nodeType="clickEffect">
                                  <p:stCondLst>
                                    <p:cond delay="0"/>
                                  </p:stCondLst>
                                  <p:childTnLst>
                                    <p:animClr clrSpc="rgb">
                                      <p:cBhvr>
                                        <p:cTn id="186" dur="2000" fill="hold"/>
                                        <p:tgtEl>
                                          <p:spTgt spid="102"/>
                                        </p:tgtEl>
                                        <p:attrNameLst>
                                          <p:attrName>fillcolor</p:attrName>
                                        </p:attrNameLst>
                                      </p:cBhvr>
                                      <p:to>
                                        <a:schemeClr val="bg1"/>
                                      </p:to>
                                    </p:animClr>
                                    <p:set>
                                      <p:cBhvr>
                                        <p:cTn id="187" dur="2000" fill="hold"/>
                                        <p:tgtEl>
                                          <p:spTgt spid="102"/>
                                        </p:tgtEl>
                                        <p:attrNameLst>
                                          <p:attrName>fill.type</p:attrName>
                                        </p:attrNameLst>
                                      </p:cBhvr>
                                      <p:to>
                                        <p:strVal val="solid"/>
                                      </p:to>
                                    </p:set>
                                    <p:set>
                                      <p:cBhvr>
                                        <p:cTn id="188" dur="2000" fill="hold"/>
                                        <p:tgtEl>
                                          <p:spTgt spid="102"/>
                                        </p:tgtEl>
                                        <p:attrNameLst>
                                          <p:attrName>fill.on</p:attrName>
                                        </p:attrNameLst>
                                      </p:cBhvr>
                                      <p:to>
                                        <p:strVal val="true"/>
                                      </p:to>
                                    </p:set>
                                  </p:childTnLst>
                                </p:cTn>
                              </p:par>
                            </p:childTnLst>
                          </p:cTn>
                        </p:par>
                      </p:childTnLst>
                    </p:cTn>
                  </p:par>
                </p:childTnLst>
              </p:cTn>
              <p:nextCondLst>
                <p:cond evt="onClick" delay="0">
                  <p:tgtEl>
                    <p:spTgt spid="106"/>
                  </p:tgtEl>
                </p:cond>
              </p:nextCondLst>
            </p:seq>
            <p:seq concurrent="1" nextAc="seek">
              <p:cTn id="189" restart="whenNotActive" fill="hold" evtFilter="cancelBubble" nodeType="interactiveSeq">
                <p:stCondLst>
                  <p:cond evt="onClick" delay="0">
                    <p:tgtEl>
                      <p:spTgt spid="103"/>
                    </p:tgtEl>
                  </p:cond>
                </p:stCondLst>
                <p:endSync evt="end" delay="0">
                  <p:rtn val="all"/>
                </p:endSync>
                <p:childTnLst>
                  <p:par>
                    <p:cTn id="190" fill="hold">
                      <p:stCondLst>
                        <p:cond delay="0"/>
                      </p:stCondLst>
                      <p:childTnLst>
                        <p:par>
                          <p:cTn id="191" fill="hold">
                            <p:stCondLst>
                              <p:cond delay="0"/>
                            </p:stCondLst>
                            <p:childTnLst>
                              <p:par>
                                <p:cTn id="192" presetID="1" presetClass="exit" presetSubtype="0" fill="hold" grpId="0" nodeType="clickEffect" nodePh="1">
                                  <p:stCondLst>
                                    <p:cond delay="0"/>
                                  </p:stCondLst>
                                  <p:endCondLst>
                                    <p:cond evt="begin" delay="0">
                                      <p:tn val="192"/>
                                    </p:cond>
                                  </p:endCondLst>
                                  <p:childTnLst>
                                    <p:set>
                                      <p:cBhvr>
                                        <p:cTn id="193" dur="1" fill="hold">
                                          <p:stCondLst>
                                            <p:cond delay="0"/>
                                          </p:stCondLst>
                                        </p:cTn>
                                        <p:tgtEl>
                                          <p:spTgt spid="102"/>
                                        </p:tgtEl>
                                        <p:attrNameLst>
                                          <p:attrName>style.visibility</p:attrName>
                                        </p:attrNameLst>
                                      </p:cBhvr>
                                      <p:to>
                                        <p:strVal val="hidden"/>
                                      </p:to>
                                    </p:set>
                                  </p:childTnLst>
                                </p:cTn>
                              </p:par>
                              <p:par>
                                <p:cTn id="194" presetID="1" presetClass="exit" presetSubtype="0" fill="hold" grpId="0" nodeType="withEffect">
                                  <p:stCondLst>
                                    <p:cond delay="0"/>
                                  </p:stCondLst>
                                  <p:childTnLst>
                                    <p:set>
                                      <p:cBhvr>
                                        <p:cTn id="195" dur="1" fill="hold">
                                          <p:stCondLst>
                                            <p:cond delay="0"/>
                                          </p:stCondLst>
                                        </p:cTn>
                                        <p:tgtEl>
                                          <p:spTgt spid="103"/>
                                        </p:tgtEl>
                                        <p:attrNameLst>
                                          <p:attrName>style.visibility</p:attrName>
                                        </p:attrNameLst>
                                      </p:cBhvr>
                                      <p:to>
                                        <p:strVal val="hidden"/>
                                      </p:to>
                                    </p:set>
                                  </p:childTnLst>
                                </p:cTn>
                              </p:par>
                            </p:childTnLst>
                          </p:cTn>
                        </p:par>
                      </p:childTnLst>
                    </p:cTn>
                  </p:par>
                </p:childTnLst>
              </p:cTn>
              <p:nextCondLst>
                <p:cond evt="onClick" delay="0">
                  <p:tgtEl>
                    <p:spTgt spid="103"/>
                  </p:tgtEl>
                </p:cond>
              </p:nextCondLst>
            </p:seq>
            <p:seq concurrent="1" nextAc="seek">
              <p:cTn id="196" restart="whenNotActive" fill="hold" evtFilter="cancelBubble" nodeType="interactiveSeq">
                <p:stCondLst>
                  <p:cond evt="onClick" delay="0">
                    <p:tgtEl>
                      <p:spTgt spid="107"/>
                    </p:tgtEl>
                  </p:cond>
                </p:stCondLst>
                <p:endSync evt="end" delay="0">
                  <p:rtn val="all"/>
                </p:endSync>
                <p:childTnLst>
                  <p:par>
                    <p:cTn id="197" fill="hold">
                      <p:stCondLst>
                        <p:cond delay="0"/>
                      </p:stCondLst>
                      <p:childTnLst>
                        <p:par>
                          <p:cTn id="198" fill="hold">
                            <p:stCondLst>
                              <p:cond delay="0"/>
                            </p:stCondLst>
                            <p:childTnLst>
                              <p:par>
                                <p:cTn id="199" presetID="1" presetClass="emph" presetSubtype="2" fill="hold" nodeType="clickEffect">
                                  <p:stCondLst>
                                    <p:cond delay="0"/>
                                  </p:stCondLst>
                                  <p:childTnLst>
                                    <p:animClr clrSpc="rgb">
                                      <p:cBhvr>
                                        <p:cTn id="200" dur="2000" fill="hold"/>
                                        <p:tgtEl>
                                          <p:spTgt spid="105"/>
                                        </p:tgtEl>
                                        <p:attrNameLst>
                                          <p:attrName>fillcolor</p:attrName>
                                        </p:attrNameLst>
                                      </p:cBhvr>
                                      <p:to>
                                        <a:schemeClr val="bg1"/>
                                      </p:to>
                                    </p:animClr>
                                    <p:set>
                                      <p:cBhvr>
                                        <p:cTn id="201" dur="2000" fill="hold"/>
                                        <p:tgtEl>
                                          <p:spTgt spid="105"/>
                                        </p:tgtEl>
                                        <p:attrNameLst>
                                          <p:attrName>fill.type</p:attrName>
                                        </p:attrNameLst>
                                      </p:cBhvr>
                                      <p:to>
                                        <p:strVal val="solid"/>
                                      </p:to>
                                    </p:set>
                                    <p:set>
                                      <p:cBhvr>
                                        <p:cTn id="202" dur="2000" fill="hold"/>
                                        <p:tgtEl>
                                          <p:spTgt spid="105"/>
                                        </p:tgtEl>
                                        <p:attrNameLst>
                                          <p:attrName>fill.on</p:attrName>
                                        </p:attrNameLst>
                                      </p:cBhvr>
                                      <p:to>
                                        <p:strVal val="true"/>
                                      </p:to>
                                    </p:set>
                                  </p:childTnLst>
                                </p:cTn>
                              </p:par>
                              <p:par>
                                <p:cTn id="203" presetID="1" presetClass="exit" presetSubtype="0" fill="hold" grpId="0" nodeType="withEffect">
                                  <p:stCondLst>
                                    <p:cond delay="0"/>
                                  </p:stCondLst>
                                  <p:childTnLst>
                                    <p:set>
                                      <p:cBhvr>
                                        <p:cTn id="204" dur="1" fill="hold">
                                          <p:stCondLst>
                                            <p:cond delay="0"/>
                                          </p:stCondLst>
                                        </p:cTn>
                                        <p:tgtEl>
                                          <p:spTgt spid="107"/>
                                        </p:tgtEl>
                                        <p:attrNameLst>
                                          <p:attrName>style.visibility</p:attrName>
                                        </p:attrNameLst>
                                      </p:cBhvr>
                                      <p:to>
                                        <p:strVal val="hidden"/>
                                      </p:to>
                                    </p:set>
                                  </p:childTnLst>
                                </p:cTn>
                              </p:par>
                            </p:childTnLst>
                          </p:cTn>
                        </p:par>
                      </p:childTnLst>
                    </p:cTn>
                  </p:par>
                  <p:par>
                    <p:cTn id="205" fill="hold">
                      <p:stCondLst>
                        <p:cond delay="indefinite"/>
                      </p:stCondLst>
                      <p:childTnLst>
                        <p:par>
                          <p:cTn id="206" fill="hold">
                            <p:stCondLst>
                              <p:cond delay="0"/>
                            </p:stCondLst>
                            <p:childTnLst>
                              <p:par>
                                <p:cTn id="207" presetID="1" presetClass="emph" presetSubtype="2" fill="hold" nodeType="clickEffect">
                                  <p:stCondLst>
                                    <p:cond delay="0"/>
                                  </p:stCondLst>
                                  <p:childTnLst>
                                    <p:animClr clrSpc="rgb">
                                      <p:cBhvr>
                                        <p:cTn id="208" dur="2000" fill="hold"/>
                                        <p:tgtEl>
                                          <p:spTgt spid="105"/>
                                        </p:tgtEl>
                                        <p:attrNameLst>
                                          <p:attrName>fillcolor</p:attrName>
                                        </p:attrNameLst>
                                      </p:cBhvr>
                                      <p:to>
                                        <a:schemeClr val="bg1"/>
                                      </p:to>
                                    </p:animClr>
                                    <p:set>
                                      <p:cBhvr>
                                        <p:cTn id="209" dur="2000" fill="hold"/>
                                        <p:tgtEl>
                                          <p:spTgt spid="105"/>
                                        </p:tgtEl>
                                        <p:attrNameLst>
                                          <p:attrName>fill.type</p:attrName>
                                        </p:attrNameLst>
                                      </p:cBhvr>
                                      <p:to>
                                        <p:strVal val="solid"/>
                                      </p:to>
                                    </p:set>
                                    <p:set>
                                      <p:cBhvr>
                                        <p:cTn id="210" dur="2000" fill="hold"/>
                                        <p:tgtEl>
                                          <p:spTgt spid="105"/>
                                        </p:tgtEl>
                                        <p:attrNameLst>
                                          <p:attrName>fill.on</p:attrName>
                                        </p:attrNameLst>
                                      </p:cBhvr>
                                      <p:to>
                                        <p:strVal val="true"/>
                                      </p:to>
                                    </p:set>
                                  </p:childTnLst>
                                </p:cTn>
                              </p:par>
                            </p:childTnLst>
                          </p:cTn>
                        </p:par>
                      </p:childTnLst>
                    </p:cTn>
                  </p:par>
                </p:childTnLst>
              </p:cTn>
              <p:nextCondLst>
                <p:cond evt="onClick" delay="0">
                  <p:tgtEl>
                    <p:spTgt spid="107"/>
                  </p:tgtEl>
                </p:cond>
              </p:nextCondLst>
            </p:seq>
            <p:seq concurrent="1" nextAc="seek">
              <p:cTn id="211" restart="whenNotActive" fill="hold" evtFilter="cancelBubble" nodeType="interactiveSeq">
                <p:stCondLst>
                  <p:cond evt="onClick" delay="0">
                    <p:tgtEl>
                      <p:spTgt spid="104"/>
                    </p:tgtEl>
                  </p:cond>
                </p:stCondLst>
                <p:endSync evt="end" delay="0">
                  <p:rtn val="all"/>
                </p:endSync>
                <p:childTnLst>
                  <p:par>
                    <p:cTn id="212" fill="hold">
                      <p:stCondLst>
                        <p:cond delay="0"/>
                      </p:stCondLst>
                      <p:childTnLst>
                        <p:par>
                          <p:cTn id="213" fill="hold">
                            <p:stCondLst>
                              <p:cond delay="0"/>
                            </p:stCondLst>
                            <p:childTnLst>
                              <p:par>
                                <p:cTn id="214" presetID="1" presetClass="exit" presetSubtype="0" fill="hold" grpId="0" nodeType="clickEffect" nodePh="1">
                                  <p:stCondLst>
                                    <p:cond delay="0"/>
                                  </p:stCondLst>
                                  <p:endCondLst>
                                    <p:cond evt="begin" delay="0">
                                      <p:tn val="214"/>
                                    </p:cond>
                                  </p:endCondLst>
                                  <p:childTnLst>
                                    <p:set>
                                      <p:cBhvr>
                                        <p:cTn id="215" dur="1" fill="hold">
                                          <p:stCondLst>
                                            <p:cond delay="0"/>
                                          </p:stCondLst>
                                        </p:cTn>
                                        <p:tgtEl>
                                          <p:spTgt spid="105"/>
                                        </p:tgtEl>
                                        <p:attrNameLst>
                                          <p:attrName>style.visibility</p:attrName>
                                        </p:attrNameLst>
                                      </p:cBhvr>
                                      <p:to>
                                        <p:strVal val="hidden"/>
                                      </p:to>
                                    </p:set>
                                  </p:childTnLst>
                                </p:cTn>
                              </p:par>
                              <p:par>
                                <p:cTn id="216" presetID="1" presetClass="exit" presetSubtype="0" fill="hold" grpId="0" nodeType="withEffect">
                                  <p:stCondLst>
                                    <p:cond delay="0"/>
                                  </p:stCondLst>
                                  <p:childTnLst>
                                    <p:set>
                                      <p:cBhvr>
                                        <p:cTn id="217" dur="1" fill="hold">
                                          <p:stCondLst>
                                            <p:cond delay="0"/>
                                          </p:stCondLst>
                                        </p:cTn>
                                        <p:tgtEl>
                                          <p:spTgt spid="104"/>
                                        </p:tgtEl>
                                        <p:attrNameLst>
                                          <p:attrName>style.visibility</p:attrName>
                                        </p:attrNameLst>
                                      </p:cBhvr>
                                      <p:to>
                                        <p:strVal val="hidden"/>
                                      </p:to>
                                    </p:set>
                                  </p:childTnLst>
                                </p:cTn>
                              </p:par>
                            </p:childTnLst>
                          </p:cTn>
                        </p:par>
                      </p:childTnLst>
                    </p:cTn>
                  </p:par>
                </p:childTnLst>
              </p:cTn>
              <p:nextCondLst>
                <p:cond evt="onClick" delay="0">
                  <p:tgtEl>
                    <p:spTgt spid="104"/>
                  </p:tgtEl>
                </p:cond>
              </p:nextCondLst>
            </p:seq>
          </p:childTnLst>
        </p:cTn>
      </p:par>
    </p:tnLst>
    <p:bldLst>
      <p:bldP spid="21" grpId="0" animBg="1"/>
      <p:bldP spid="22" grpId="0" animBg="1"/>
      <p:bldP spid="25" grpId="0" animBg="1"/>
      <p:bldP spid="29" grpId="0" animBg="1"/>
      <p:bldP spid="30" grpId="0" animBg="1"/>
      <p:bldP spid="38"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1" grpId="0" animBg="1"/>
      <p:bldP spid="54" grpId="0" animBg="1"/>
      <p:bldP spid="55" grpId="0" animBg="1"/>
      <p:bldP spid="56" grpId="0" animBg="1"/>
      <p:bldP spid="57" grpId="0" animBg="1"/>
      <p:bldP spid="58" grpId="0" animBg="1"/>
      <p:bldP spid="59" grpId="0" animBg="1"/>
      <p:bldP spid="60" grpId="0" animBg="1"/>
      <p:bldP spid="63" grpId="0" animBg="1"/>
      <p:bldP spid="67" grpId="0" animBg="1"/>
      <p:bldP spid="69" grpId="0" animBg="1"/>
      <p:bldP spid="70"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8" grpId="0"/>
      <p:bldP spid="89" grpId="0"/>
      <p:bldP spid="90" grpId="0"/>
      <p:bldP spid="91" grpId="0"/>
      <p:bldP spid="92" grpId="0"/>
      <p:bldP spid="93" grpId="0"/>
      <p:bldP spid="94" grpId="0"/>
      <p:bldP spid="95" grpId="0"/>
      <p:bldP spid="96" grpId="0"/>
      <p:bldP spid="102" grpId="0"/>
      <p:bldP spid="103" grpId="0" animBg="1"/>
      <p:bldP spid="104" grpId="0" animBg="1"/>
      <p:bldP spid="105" grpId="0"/>
      <p:bldP spid="106" grpId="0" animBg="1"/>
      <p:bldP spid="10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85800" y="1600200"/>
            <a:ext cx="7848600" cy="1477328"/>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various physical methods can be used to separate substances of a mixture</a:t>
            </a:r>
          </a:p>
          <a:p>
            <a:endParaRPr lang="en-US" dirty="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methods used depend on the physical characteristics of the substances and </a:t>
            </a:r>
          </a:p>
          <a:p>
            <a:r>
              <a:rPr lang="en-US" dirty="0" smtClean="0"/>
              <a:t>   mixture</a:t>
            </a:r>
          </a:p>
          <a:p>
            <a:endParaRPr lang="en-US" dirty="0"/>
          </a:p>
        </p:txBody>
      </p:sp>
      <p:sp>
        <p:nvSpPr>
          <p:cNvPr id="7" name="TextBox 6"/>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0" name="TextBox 9"/>
          <p:cNvSpPr txBox="1"/>
          <p:nvPr/>
        </p:nvSpPr>
        <p:spPr>
          <a:xfrm>
            <a:off x="685800" y="990600"/>
            <a:ext cx="4724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Separation of Mixtures</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2" name="Right Arrow 11">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3" name="TextBox 12">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4" name="TextBox 13">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5" name="TextBox 14">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6" name="TextBox 15">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8" name="TextBox 17">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0" name="TextBox 1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1" name="TextBox 20">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TextBox 2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09600" y="838200"/>
            <a:ext cx="7848600" cy="5386090"/>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Heterogeneous Mixtures</a:t>
            </a:r>
          </a:p>
          <a:p>
            <a:endParaRPr lang="en-US" sz="1600" dirty="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Decantation</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A technique used for separating mixtures that have formed liquid layers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dirty="0"/>
              <a:t> </a:t>
            </a:r>
            <a:endParaRPr lang="en-US" dirty="0" smtClean="0"/>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dirty="0" smtClean="0"/>
              <a:t>  </a:t>
            </a:r>
          </a:p>
          <a:p>
            <a:endParaRPr lang="en-US" sz="1600" dirty="0" smtClean="0"/>
          </a:p>
          <a:p>
            <a:endParaRPr lang="en-US" dirty="0"/>
          </a:p>
          <a:p>
            <a:endParaRPr lang="en-US" dirty="0"/>
          </a:p>
        </p:txBody>
      </p:sp>
      <p:pic>
        <p:nvPicPr>
          <p:cNvPr id="11" name="Picture 10" descr="decantation-process.jpeg"/>
          <p:cNvPicPr>
            <a:picLocks noChangeAspect="1"/>
          </p:cNvPicPr>
          <p:nvPr/>
        </p:nvPicPr>
        <p:blipFill>
          <a:blip r:embed="rId3" cstate="print"/>
          <a:stretch>
            <a:fillRect/>
          </a:stretch>
        </p:blipFill>
        <p:spPr>
          <a:xfrm>
            <a:off x="1371600" y="2514600"/>
            <a:ext cx="2438400" cy="2438400"/>
          </a:xfrm>
          <a:prstGeom prst="rect">
            <a:avLst/>
          </a:prstGeom>
        </p:spPr>
      </p:pic>
      <p:sp>
        <p:nvSpPr>
          <p:cNvPr id="12" name="Rectangle 11"/>
          <p:cNvSpPr/>
          <p:nvPr/>
        </p:nvSpPr>
        <p:spPr>
          <a:xfrm>
            <a:off x="685800" y="5105400"/>
            <a:ext cx="6172200" cy="923330"/>
          </a:xfrm>
          <a:prstGeom prst="rect">
            <a:avLst/>
          </a:prstGeom>
        </p:spPr>
        <p:txBody>
          <a:bodyPr wrap="square">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 the top liquid or aqueous layer is poured off </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dirty="0" smtClean="0"/>
              <a:t>  the other components are left behind</a:t>
            </a:r>
          </a:p>
          <a:p>
            <a:endParaRPr lang="en-US" dirty="0" smtClean="0"/>
          </a:p>
        </p:txBody>
      </p:sp>
      <p:sp>
        <p:nvSpPr>
          <p:cNvPr id="14" name="TextBox 13"/>
          <p:cNvSpPr txBox="1"/>
          <p:nvPr/>
        </p:nvSpPr>
        <p:spPr>
          <a:xfrm>
            <a:off x="2971800" y="2362200"/>
            <a:ext cx="2514600" cy="338554"/>
          </a:xfrm>
          <a:prstGeom prst="rect">
            <a:avLst/>
          </a:prstGeom>
          <a:noFill/>
        </p:spPr>
        <p:txBody>
          <a:bodyPr wrap="square" rtlCol="0">
            <a:spAutoFit/>
          </a:bodyPr>
          <a:lstStyle/>
          <a:p>
            <a:r>
              <a:rPr lang="en-US" sz="1600" dirty="0" smtClean="0"/>
              <a:t> mixture</a:t>
            </a:r>
            <a:endParaRPr lang="en-US" sz="1600" dirty="0"/>
          </a:p>
        </p:txBody>
      </p:sp>
      <p:sp>
        <p:nvSpPr>
          <p:cNvPr id="13" name="TextBox 12"/>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0" name="Right Arrow 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5" name="Right Arrow 14">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6" name="TextBox 15">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8" name="TextBox 17">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0" name="TextBox 19">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1" name="TextBox 20">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2" name="TextBox 21">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3" name="TextBox 22"/>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4" name="TextBox 23">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6" name="TextBox 25"/>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cxnSp>
        <p:nvCxnSpPr>
          <p:cNvPr id="28" name="Straight Arrow Connector 27"/>
          <p:cNvCxnSpPr/>
          <p:nvPr/>
        </p:nvCxnSpPr>
        <p:spPr>
          <a:xfrm flipH="1" flipV="1">
            <a:off x="3581400" y="3276600"/>
            <a:ext cx="457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038600" y="3352800"/>
            <a:ext cx="1371600" cy="338554"/>
          </a:xfrm>
          <a:prstGeom prst="rect">
            <a:avLst/>
          </a:prstGeom>
          <a:noFill/>
        </p:spPr>
        <p:txBody>
          <a:bodyPr wrap="square" rtlCol="0">
            <a:spAutoFit/>
          </a:bodyPr>
          <a:lstStyle/>
          <a:p>
            <a:r>
              <a:rPr lang="en-US" sz="1600" dirty="0" smtClean="0"/>
              <a:t>solid layer</a:t>
            </a:r>
            <a:endParaRPr lang="en-US" sz="1600" dirty="0"/>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 y="844689"/>
            <a:ext cx="7848600" cy="5632311"/>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Heterogeneous Mixtures</a:t>
            </a:r>
          </a:p>
          <a:p>
            <a:endParaRPr lang="en-US" sz="1600" dirty="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Filtration</a:t>
            </a:r>
          </a:p>
          <a:p>
            <a:r>
              <a:rPr lang="en-US" dirty="0" smtClean="0"/>
              <a:t>  </a:t>
            </a:r>
            <a:r>
              <a:rPr lang="en-US" sz="1600" dirty="0" smtClean="0"/>
              <a:t>A technique for separating liquid mixtures containing undissolved (large) particles </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1600" dirty="0" smtClean="0"/>
          </a:p>
          <a:p>
            <a:endParaRPr lang="en-US" sz="1600" dirty="0" smtClean="0"/>
          </a:p>
          <a:p>
            <a:r>
              <a:rPr lang="en-US" sz="1600" dirty="0"/>
              <a:t> </a:t>
            </a:r>
            <a:endParaRPr lang="en-US" sz="1600" dirty="0" smtClean="0"/>
          </a:p>
          <a:p>
            <a:endParaRPr lang="en-US" dirty="0"/>
          </a:p>
          <a:p>
            <a:endParaRPr lang="en-US" dirty="0"/>
          </a:p>
        </p:txBody>
      </p:sp>
      <p:pic>
        <p:nvPicPr>
          <p:cNvPr id="10" name="Picture 9" descr="filtration.jpg"/>
          <p:cNvPicPr>
            <a:picLocks noChangeAspect="1"/>
          </p:cNvPicPr>
          <p:nvPr/>
        </p:nvPicPr>
        <p:blipFill>
          <a:blip r:embed="rId3" cstate="print"/>
          <a:stretch>
            <a:fillRect/>
          </a:stretch>
        </p:blipFill>
        <p:spPr>
          <a:xfrm>
            <a:off x="1447800" y="2133600"/>
            <a:ext cx="2971800" cy="3200400"/>
          </a:xfrm>
          <a:prstGeom prst="rect">
            <a:avLst/>
          </a:prstGeom>
          <a:ln>
            <a:solidFill>
              <a:schemeClr val="tx1"/>
            </a:solidFill>
          </a:ln>
        </p:spPr>
      </p:pic>
      <p:cxnSp>
        <p:nvCxnSpPr>
          <p:cNvPr id="14" name="Straight Connector 13"/>
          <p:cNvCxnSpPr/>
          <p:nvPr/>
        </p:nvCxnSpPr>
        <p:spPr>
          <a:xfrm flipV="1">
            <a:off x="4343400" y="4114800"/>
            <a:ext cx="0" cy="1219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429000" y="4572000"/>
            <a:ext cx="0" cy="533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429000" y="4114800"/>
            <a:ext cx="914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429000" y="4114800"/>
            <a:ext cx="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3400" y="5715000"/>
            <a:ext cx="7924800" cy="584775"/>
          </a:xfrm>
          <a:prstGeom prst="rect">
            <a:avLst/>
          </a:prstGeom>
          <a:noFill/>
        </p:spPr>
        <p:txBody>
          <a:bodyPr wrap="square" rtlCol="0">
            <a:spAutoFit/>
          </a:bodyPr>
          <a:lstStyle/>
          <a:p>
            <a:r>
              <a:rPr lang="en-US" sz="1600" dirty="0" smtClean="0"/>
              <a:t>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small particle components (liquid or aqueous) of the mixture filter through</a:t>
            </a:r>
          </a:p>
          <a:p>
            <a:r>
              <a:rPr lang="en-US" sz="1600" dirty="0" smtClean="0"/>
              <a:t>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large particle components (solid) of the mixture stay on the filter paper </a:t>
            </a:r>
            <a:endParaRPr lang="en-US" sz="1600" dirty="0"/>
          </a:p>
        </p:txBody>
      </p:sp>
      <p:sp>
        <p:nvSpPr>
          <p:cNvPr id="13" name="TextBox 12"/>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5" name="Right Arrow 14"/>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6" name="Right Arrow 15">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8" name="TextBox 17">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4" name="TextBox 23">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5" name="TextBox 24">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6" name="TextBox 25">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7" name="TextBox 26">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8" name="TextBox 27"/>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9" name="TextBox 28">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31" name="TextBox 30"/>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 y="838200"/>
            <a:ext cx="7848600" cy="5416868"/>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Homogeneous Mixtures</a:t>
            </a:r>
          </a:p>
          <a:p>
            <a:endParaRPr lang="en-US" dirty="0" smtClean="0"/>
          </a:p>
          <a:p>
            <a:r>
              <a:rPr lang="en-US" dirty="0" smtClean="0"/>
              <a:t>Three common physical methods</a:t>
            </a: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Evaporation</a:t>
            </a:r>
          </a:p>
          <a:p>
            <a:endParaRPr lang="en-US" dirty="0" smtClean="0"/>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Distillation</a:t>
            </a:r>
          </a:p>
          <a:p>
            <a:r>
              <a:rPr lang="en-US" dirty="0" smtClean="0"/>
              <a:t> </a:t>
            </a:r>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Chromatography</a:t>
            </a:r>
          </a:p>
          <a:p>
            <a:endParaRPr lang="en-US" sz="1600" dirty="0" smtClean="0"/>
          </a:p>
          <a:p>
            <a:endParaRPr lang="en-US" dirty="0" smtClean="0"/>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smtClean="0"/>
          </a:p>
          <a:p>
            <a:endParaRPr lang="en-US" dirty="0" smtClean="0"/>
          </a:p>
          <a:p>
            <a:endParaRPr lang="en-US" dirty="0" smtClean="0"/>
          </a:p>
          <a:p>
            <a:endParaRPr lang="en-US" dirty="0"/>
          </a:p>
        </p:txBody>
      </p:sp>
      <p:sp>
        <p:nvSpPr>
          <p:cNvPr id="7" name="TextBox 6"/>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0" name="Right Arrow 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1" name="Right Arrow 10">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2" name="TextBox 11">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3" name="TextBox 12">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4" name="TextBox 13">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5" name="TextBox 14">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6" name="TextBox 15">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18" name="TextBox 17"/>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0" name="TextBox 19">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TextBox 2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Introduction to Chemistry </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533400" y="1447800"/>
            <a:ext cx="7772400" cy="1877437"/>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Chemistry</a:t>
            </a: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000" dirty="0" smtClean="0"/>
              <a:t>is the study of matter:</a:t>
            </a:r>
            <a:endParaRPr lang="en-US" sz="2400" dirty="0" smtClean="0"/>
          </a:p>
          <a:p>
            <a:endParaRPr lang="en-US" sz="2400" dirty="0" smtClean="0"/>
          </a:p>
          <a:p>
            <a:r>
              <a:rPr lang="en-US" sz="2400" dirty="0"/>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200" dirty="0" smtClean="0"/>
              <a:t>Its composition, structures, properties, changes, and   </a:t>
            </a:r>
          </a:p>
          <a:p>
            <a:r>
              <a:rPr lang="en-US" sz="2200" dirty="0" smtClean="0"/>
              <a:t>     energy accompanying the changes</a:t>
            </a:r>
          </a:p>
          <a:p>
            <a:endParaRPr lang="en-US" dirty="0"/>
          </a:p>
        </p:txBody>
      </p:sp>
      <p:sp>
        <p:nvSpPr>
          <p:cNvPr id="26" name="TextBox 25"/>
          <p:cNvSpPr txBox="1"/>
          <p:nvPr/>
        </p:nvSpPr>
        <p:spPr>
          <a:xfrm>
            <a:off x="533400" y="3657600"/>
            <a:ext cx="8305800" cy="584775"/>
          </a:xfrm>
          <a:prstGeom prst="rect">
            <a:avLst/>
          </a:prstGeom>
          <a:noFill/>
        </p:spPr>
        <p:txBody>
          <a:bodyPr wrap="square" rtlCol="0">
            <a:spAutoFit/>
          </a:bodyPr>
          <a:lstStyle/>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Matter</a:t>
            </a:r>
            <a:r>
              <a:rPr lang="en-US" sz="3200" dirty="0"/>
              <a:t> </a:t>
            </a:r>
            <a:r>
              <a:rPr lang="en-US" sz="2200" dirty="0" smtClean="0"/>
              <a:t> Is anything that has mass and occupy space (has volume)</a:t>
            </a:r>
            <a:endParaRPr lang="en-US" sz="2200" dirty="0"/>
          </a:p>
        </p:txBody>
      </p:sp>
      <p:sp>
        <p:nvSpPr>
          <p:cNvPr id="9" name="TextBox 8"/>
          <p:cNvSpPr txBox="1"/>
          <p:nvPr/>
        </p:nvSpPr>
        <p:spPr>
          <a:xfrm>
            <a:off x="609600" y="4343400"/>
            <a:ext cx="5181600" cy="400110"/>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matter is “stuff”</a:t>
            </a:r>
          </a:p>
        </p:txBody>
      </p:sp>
      <p:sp>
        <p:nvSpPr>
          <p:cNvPr id="12" name="Right Arrow 11">
            <a:hlinkClick r:id="rId3" action="ppaction://hlinksldjump"/>
          </p:cNvPr>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3" name="Right Arrow 12">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3"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4"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5" name="TextBox 24"/>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400" y="860822"/>
            <a:ext cx="7848600" cy="5539978"/>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Homogeneous Mixtures</a:t>
            </a:r>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Evaporation</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a technique used for recovering the solid component of an aqueous mixture (solution)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n-US" sz="1600" dirty="0"/>
          </a:p>
          <a:p>
            <a:endParaRPr lang="en-US" sz="1600" dirty="0" smtClean="0"/>
          </a:p>
          <a:p>
            <a:endParaRPr lang="en-US" sz="1600" dirty="0"/>
          </a:p>
          <a:p>
            <a:endParaRPr lang="en-US" sz="1600" dirty="0" smtClean="0"/>
          </a:p>
          <a:p>
            <a:endParaRPr lang="en-US" sz="1600" dirty="0" smtClean="0"/>
          </a:p>
          <a:p>
            <a:endParaRPr lang="en-US" dirty="0" smtClean="0"/>
          </a:p>
          <a:p>
            <a:endParaRPr lang="en-US" dirty="0" smtClean="0"/>
          </a:p>
          <a:p>
            <a:endParaRPr lang="en-US" dirty="0" smtClean="0"/>
          </a:p>
          <a:p>
            <a:endParaRPr lang="en-US" sz="1600" dirty="0" smtClean="0"/>
          </a:p>
          <a:p>
            <a:endParaRPr lang="en-US" dirty="0" smtClean="0"/>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smtClean="0"/>
          </a:p>
          <a:p>
            <a:endParaRPr lang="en-US" dirty="0" smtClean="0"/>
          </a:p>
          <a:p>
            <a:endParaRPr lang="en-US" dirty="0" smtClean="0"/>
          </a:p>
          <a:p>
            <a:endParaRPr lang="en-US" dirty="0"/>
          </a:p>
        </p:txBody>
      </p:sp>
      <p:pic>
        <p:nvPicPr>
          <p:cNvPr id="10" name="Picture 9" descr="evaporation.jpg"/>
          <p:cNvPicPr>
            <a:picLocks noChangeAspect="1"/>
          </p:cNvPicPr>
          <p:nvPr/>
        </p:nvPicPr>
        <p:blipFill>
          <a:blip r:embed="rId3" cstate="print"/>
          <a:stretch>
            <a:fillRect/>
          </a:stretch>
        </p:blipFill>
        <p:spPr>
          <a:xfrm>
            <a:off x="1371600" y="2133600"/>
            <a:ext cx="3352800" cy="3190146"/>
          </a:xfrm>
          <a:prstGeom prst="rect">
            <a:avLst/>
          </a:prstGeom>
        </p:spPr>
      </p:pic>
      <p:sp>
        <p:nvSpPr>
          <p:cNvPr id="11" name="TextBox 10"/>
          <p:cNvSpPr txBox="1"/>
          <p:nvPr/>
        </p:nvSpPr>
        <p:spPr>
          <a:xfrm>
            <a:off x="609600" y="5486400"/>
            <a:ext cx="7772400" cy="584775"/>
          </a:xfrm>
          <a:prstGeom prst="rect">
            <a:avLst/>
          </a:prstGeom>
          <a:noFill/>
        </p:spPr>
        <p:txBody>
          <a:bodyPr wrap="square" rtlCol="0">
            <a:spAutoFit/>
          </a:bodyPr>
          <a:lstStyle/>
          <a:p>
            <a:r>
              <a:rPr lang="en-US" sz="1600" dirty="0" smtClean="0"/>
              <a:t> </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1600" dirty="0" smtClean="0"/>
              <a:t>  gas or vapor is allowed to escape the mixture</a:t>
            </a:r>
          </a:p>
          <a:p>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  the solid components are left behind to re-crystallize</a:t>
            </a:r>
          </a:p>
        </p:txBody>
      </p:sp>
      <p:sp>
        <p:nvSpPr>
          <p:cNvPr id="12" name="TextBox 11"/>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3" name="Right Arrow 12"/>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4" name="Right Arrow 13">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5" name="TextBox 14">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6" name="TextBox 15">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8" name="TextBox 17">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0" name="TextBox 19">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1" name="TextBox 20">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2" name="TextBox 21"/>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3" name="TextBox 22">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5" name="TextBox 24"/>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685800"/>
            <a:ext cx="8458200" cy="8617744"/>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Homogeneous Mixtures</a:t>
            </a:r>
          </a:p>
          <a:p>
            <a:endParaRPr lang="en-US" sz="1000" dirty="0" smtClean="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Distillation</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ln w="1905"/>
                <a:effectLst>
                  <a:innerShdw blurRad="69850" dist="43180" dir="5400000">
                    <a:srgbClr val="000000">
                      <a:alpha val="65000"/>
                    </a:srgbClr>
                  </a:innerShdw>
                </a:effectLst>
              </a:rPr>
              <a:t>a boiling technique used for separating  and collecting all components of an aqueous solution</a:t>
            </a:r>
            <a:endParaRPr lang="en-US" dirty="0" smtClean="0">
              <a:ln w="1905"/>
              <a:effectLst>
                <a:innerShdw blurRad="69850" dist="43180" dir="5400000">
                  <a:srgbClr val="000000">
                    <a:alpha val="65000"/>
                  </a:srgbClr>
                </a:innerShdw>
              </a:effectLst>
            </a:endParaRPr>
          </a:p>
          <a:p>
            <a:r>
              <a:rPr lang="en-US" dirty="0" smtClean="0"/>
              <a:t> </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dirty="0" smtClean="0"/>
              <a:t> </a:t>
            </a:r>
          </a:p>
          <a:p>
            <a:endParaRPr lang="en-US" sz="1200" dirty="0" smtClean="0"/>
          </a:p>
          <a:p>
            <a:r>
              <a:rPr lang="en-US" dirty="0" smtClean="0"/>
              <a:t>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A simple distillation apparatus</a:t>
            </a:r>
            <a:endParaRPr lang="en-US" dirty="0" smtClean="0"/>
          </a:p>
          <a:p>
            <a:r>
              <a:rPr lang="en-US" dirty="0" smtClean="0"/>
              <a:t>      </a:t>
            </a:r>
            <a:r>
              <a:rPr lang="en-US" sz="1600" b="1" dirty="0" smtClean="0">
                <a:ln w="1905"/>
                <a:solidFill>
                  <a:srgbClr val="9900CC"/>
                </a:soli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a mixture is heated </a:t>
            </a:r>
          </a:p>
          <a:p>
            <a:r>
              <a:rPr lang="en-US" sz="1600" dirty="0"/>
              <a:t> </a:t>
            </a:r>
            <a:r>
              <a:rPr lang="en-US" sz="1600" dirty="0" smtClean="0"/>
              <a:t>      </a:t>
            </a:r>
            <a:r>
              <a:rPr lang="en-US" sz="1600" b="1" dirty="0" smtClean="0">
                <a:ln w="1905"/>
                <a:solidFill>
                  <a:srgbClr val="9900CC"/>
                </a:solidFill>
                <a:effectLst>
                  <a:innerShdw blurRad="69850" dist="43180" dir="5400000">
                    <a:srgbClr val="000000">
                      <a:alpha val="65000"/>
                    </a:srgbClr>
                  </a:innerShdw>
                </a:effectLst>
              </a:rPr>
              <a:t>●</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the liquid is evaporated, the vapor is condensed  and collected </a:t>
            </a:r>
          </a:p>
          <a:p>
            <a:r>
              <a:rPr lang="en-US" sz="1600" dirty="0"/>
              <a:t> </a:t>
            </a:r>
            <a:r>
              <a:rPr lang="en-US" sz="1600" dirty="0" smtClean="0"/>
              <a:t>      </a:t>
            </a:r>
            <a:r>
              <a:rPr lang="en-US" sz="1600" b="1" dirty="0" smtClean="0">
                <a:ln w="1905"/>
                <a:solidFill>
                  <a:srgbClr val="9900CC"/>
                </a:solidFill>
                <a:effectLst>
                  <a:innerShdw blurRad="69850" dist="43180" dir="5400000">
                    <a:srgbClr val="000000">
                      <a:alpha val="65000"/>
                    </a:srgbClr>
                  </a:innerShdw>
                </a:effectLst>
              </a:rPr>
              <a:t>●</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the solid components are left behind to re-crystallize </a:t>
            </a:r>
          </a:p>
          <a:p>
            <a:endParaRPr lang="en-US" sz="1600" dirty="0"/>
          </a:p>
          <a:p>
            <a:endParaRPr lang="en-US" dirty="0" smtClean="0"/>
          </a:p>
          <a:p>
            <a:endParaRPr lang="en-US" sz="1600" dirty="0" smtClean="0"/>
          </a:p>
          <a:p>
            <a:endParaRPr lang="en-US" dirty="0" smtClean="0"/>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dirty="0" smtClean="0"/>
          </a:p>
          <a:p>
            <a:endParaRPr lang="en-US" dirty="0" smtClean="0"/>
          </a:p>
          <a:p>
            <a:endParaRPr lang="en-US" dirty="0" smtClean="0"/>
          </a:p>
          <a:p>
            <a:endParaRPr lang="en-US" dirty="0"/>
          </a:p>
        </p:txBody>
      </p:sp>
      <p:pic>
        <p:nvPicPr>
          <p:cNvPr id="11" name="Picture 10" descr="image001.jpg"/>
          <p:cNvPicPr>
            <a:picLocks noChangeAspect="1"/>
          </p:cNvPicPr>
          <p:nvPr/>
        </p:nvPicPr>
        <p:blipFill>
          <a:blip r:embed="rId3" cstate="print"/>
          <a:stretch>
            <a:fillRect/>
          </a:stretch>
        </p:blipFill>
        <p:spPr>
          <a:xfrm>
            <a:off x="609600" y="2133601"/>
            <a:ext cx="5029200" cy="2971800"/>
          </a:xfrm>
          <a:prstGeom prst="rect">
            <a:avLst/>
          </a:prstGeom>
        </p:spPr>
      </p:pic>
      <p:sp>
        <p:nvSpPr>
          <p:cNvPr id="10" name="TextBox 9"/>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5" name="Right Arrow 14"/>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6" name="Right Arrow 15">
            <a:hlinkClick r:id="rId4" action="ppaction://hlinksldjump"/>
          </p:cNvPr>
          <p:cNvSpPr/>
          <p:nvPr/>
        </p:nvSpPr>
        <p:spPr>
          <a:xfrm flipH="1">
            <a:off x="16002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8" name="TextBox 17">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0" name="TextBox 19">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1" name="TextBox 20">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2" name="TextBox 21">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3" name="TextBox 22">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4" name="TextBox 23"/>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5" name="TextBox 24">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6" name="TextBox 25"/>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7" name="TextBox 26">
            <a:hlinkClick r:id="rId11" action="ppaction://hlinksldjump"/>
          </p:cNvPr>
          <p:cNvSpPr txBox="1"/>
          <p:nvPr/>
        </p:nvSpPr>
        <p:spPr>
          <a:xfrm>
            <a:off x="3505200" y="6550223"/>
            <a:ext cx="11430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#5</a:t>
            </a:r>
            <a:endParaRPr lang="en-US" sz="1200" dirty="0"/>
          </a:p>
        </p:txBody>
      </p:sp>
    </p:spTree>
  </p:cSld>
  <p:clrMapOvr>
    <a:masterClrMapping/>
  </p:clrMapOvr>
  <p:transition>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685800"/>
            <a:ext cx="8458200" cy="5663089"/>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Homogeneous Mixtures</a:t>
            </a:r>
          </a:p>
          <a:p>
            <a:endParaRPr lang="en-US" dirty="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Distillation</a:t>
            </a:r>
          </a:p>
          <a:p>
            <a:r>
              <a:rPr lang="en-US" dirty="0" smtClean="0"/>
              <a:t> </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dirty="0" smtClean="0"/>
              <a:t> </a:t>
            </a:r>
          </a:p>
          <a:p>
            <a:endParaRPr lang="en-US" dirty="0" smtClean="0"/>
          </a:p>
          <a:p>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a crude oil (fractional) distillation system</a:t>
            </a:r>
          </a:p>
          <a:p>
            <a:r>
              <a:rPr lang="en-US" dirty="0"/>
              <a:t> </a:t>
            </a:r>
            <a:r>
              <a:rPr lang="en-US" dirty="0" smtClean="0"/>
              <a:t>    </a:t>
            </a:r>
            <a:r>
              <a:rPr lang="en-US" sz="1600" b="1" dirty="0" smtClean="0">
                <a:ln w="1905"/>
                <a:solidFill>
                  <a:srgbClr val="9900CC"/>
                </a:soli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crude oil (a mixture of hydrocarbons) is heated</a:t>
            </a:r>
          </a:p>
          <a:p>
            <a:r>
              <a:rPr lang="en-US" sz="1600" dirty="0"/>
              <a:t> </a:t>
            </a:r>
            <a:r>
              <a:rPr lang="en-US" sz="1600" dirty="0" smtClean="0"/>
              <a:t>     </a:t>
            </a:r>
            <a:r>
              <a:rPr lang="en-US" sz="1600" b="1" dirty="0" smtClean="0">
                <a:ln w="1905"/>
                <a:solidFill>
                  <a:srgbClr val="9900CC"/>
                </a:solidFill>
                <a:effectLst>
                  <a:innerShdw blurRad="69850" dist="43180" dir="5400000">
                    <a:srgbClr val="000000">
                      <a:alpha val="65000"/>
                    </a:srgbClr>
                  </a:innerShdw>
                </a:effectLst>
              </a:rPr>
              <a:t>●</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fuels boil out of the mixture as their boiling point is reached</a:t>
            </a:r>
          </a:p>
          <a:p>
            <a:r>
              <a:rPr lang="en-US" sz="1600" dirty="0"/>
              <a:t> </a:t>
            </a:r>
            <a:r>
              <a:rPr lang="en-US" sz="1600" dirty="0" smtClean="0"/>
              <a:t>    </a:t>
            </a:r>
            <a:r>
              <a:rPr lang="en-US" sz="1600" dirty="0" smtClean="0">
                <a:solidFill>
                  <a:srgbClr val="9900CC"/>
                </a:solidFill>
              </a:rPr>
              <a:t> </a:t>
            </a:r>
            <a:r>
              <a:rPr lang="en-US" sz="1600" b="1" dirty="0" smtClean="0">
                <a:ln w="1905"/>
                <a:solidFill>
                  <a:srgbClr val="9900CC"/>
                </a:solidFill>
                <a:effectLst>
                  <a:innerShdw blurRad="69850" dist="43180" dir="5400000">
                    <a:srgbClr val="000000">
                      <a:alpha val="65000"/>
                    </a:srgbClr>
                  </a:innerShdw>
                </a:effectLst>
              </a:rPr>
              <a:t>● </a:t>
            </a:r>
            <a:r>
              <a:rPr lang="en-US" sz="1600" dirty="0" smtClean="0"/>
              <a:t>fuels are collected in the column in order from  lowest to highest boiling point</a:t>
            </a:r>
            <a:endParaRPr lang="en-US" dirty="0"/>
          </a:p>
        </p:txBody>
      </p:sp>
      <p:pic>
        <p:nvPicPr>
          <p:cNvPr id="12" name="Picture 11" descr="crude.png"/>
          <p:cNvPicPr>
            <a:picLocks noChangeAspect="1"/>
          </p:cNvPicPr>
          <p:nvPr/>
        </p:nvPicPr>
        <p:blipFill>
          <a:blip r:embed="rId3" cstate="print"/>
          <a:stretch>
            <a:fillRect/>
          </a:stretch>
        </p:blipFill>
        <p:spPr>
          <a:xfrm>
            <a:off x="1219200" y="1752600"/>
            <a:ext cx="3048000" cy="3276600"/>
          </a:xfrm>
          <a:prstGeom prst="rect">
            <a:avLst/>
          </a:prstGeom>
        </p:spPr>
      </p:pic>
      <p:sp>
        <p:nvSpPr>
          <p:cNvPr id="11" name="TextBox 10"/>
          <p:cNvSpPr txBox="1"/>
          <p:nvPr/>
        </p:nvSpPr>
        <p:spPr>
          <a:xfrm>
            <a:off x="685800" y="1981200"/>
            <a:ext cx="1905000" cy="307777"/>
          </a:xfrm>
          <a:prstGeom prst="rect">
            <a:avLst/>
          </a:prstGeom>
          <a:noFill/>
        </p:spPr>
        <p:txBody>
          <a:bodyPr wrap="square" rtlCol="0">
            <a:spAutoFit/>
          </a:bodyPr>
          <a:lstStyle/>
          <a:p>
            <a:r>
              <a:rPr lang="en-US" sz="1400" dirty="0" smtClean="0"/>
              <a:t>   distillation column</a:t>
            </a:r>
            <a:endParaRPr lang="en-US" sz="1400" dirty="0"/>
          </a:p>
        </p:txBody>
      </p:sp>
      <p:sp>
        <p:nvSpPr>
          <p:cNvPr id="10" name="TextBox 9"/>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3" name="Right Arrow 12"/>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4" name="Right Arrow 13">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5" name="TextBox 14">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6" name="TextBox 15">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8" name="TextBox 17">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0" name="TextBox 19">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1" name="TextBox 20">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2" name="TextBox 21"/>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3" name="TextBox 22">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685800"/>
            <a:ext cx="7848600" cy="5678478"/>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Homogeneous Mixtures</a:t>
            </a:r>
          </a:p>
          <a:p>
            <a:endParaRPr lang="en-US" sz="1100"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Chromatography</a:t>
            </a:r>
          </a:p>
          <a:p>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a process of separating mixtures in other to purify, identify, analyze and/or quantify the </a:t>
            </a:r>
          </a:p>
          <a:p>
            <a:r>
              <a:rPr lang="en-US" sz="1600" dirty="0" smtClean="0"/>
              <a:t>    components  </a:t>
            </a:r>
            <a:endPar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Paper Chromatography</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solidFill>
                  <a:srgbClr val="9900CC"/>
                </a:solidFill>
                <a:effectLst>
                  <a:innerShdw blurRad="69850" dist="43180" dir="5400000">
                    <a:srgbClr val="000000">
                      <a:alpha val="65000"/>
                    </a:srgbClr>
                  </a:innerShdw>
                </a:effectLst>
              </a:rPr>
              <a:t>●</a:t>
            </a:r>
            <a:r>
              <a:rPr lang="en-US" dirty="0" smtClean="0"/>
              <a:t>  </a:t>
            </a:r>
            <a:r>
              <a:rPr lang="en-US" sz="1600" dirty="0" smtClean="0"/>
              <a:t>a spot is made on a chromatography (filter) paper with a pigment or ink mixture</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solidFill>
                  <a:srgbClr val="9900CC"/>
                </a:solidFill>
                <a:effectLst>
                  <a:innerShdw blurRad="69850" dist="43180" dir="5400000">
                    <a:srgbClr val="000000">
                      <a:alpha val="65000"/>
                    </a:srgbClr>
                  </a:innerShdw>
                </a:effectLst>
              </a:rPr>
              <a:t>●</a:t>
            </a:r>
            <a:r>
              <a:rPr lang="en-US" sz="1600" dirty="0" smtClean="0"/>
              <a:t>  the bottom tip of the paper is place in a solvent (water, alcohol..etc)    </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solidFill>
                  <a:srgbClr val="9900CC"/>
                </a:solidFill>
                <a:effectLst>
                  <a:innerShdw blurRad="69850" dist="43180" dir="5400000">
                    <a:srgbClr val="000000">
                      <a:alpha val="65000"/>
                    </a:srgbClr>
                  </a:innerShdw>
                </a:effectLst>
              </a:rPr>
              <a:t>●</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the solvent travels up the filter paper and dissolves the mixture  </a:t>
            </a:r>
          </a:p>
          <a:p>
            <a:r>
              <a:rPr lang="en-US" sz="1600" dirty="0" smtClean="0"/>
              <a:t> </a:t>
            </a:r>
            <a:r>
              <a:rPr lang="en-US" b="1" dirty="0" smtClean="0">
                <a:ln w="1905"/>
                <a:solidFill>
                  <a:srgbClr val="9900CC"/>
                </a:soli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components of the mixture  are carried upward by the solvent</a:t>
            </a:r>
          </a:p>
          <a:p>
            <a:r>
              <a:rPr lang="en-US" sz="1600" dirty="0" smtClean="0"/>
              <a:t> </a:t>
            </a:r>
            <a:r>
              <a:rPr lang="en-US" b="1" dirty="0" smtClean="0">
                <a:ln w="1905"/>
                <a:solidFill>
                  <a:srgbClr val="9900CC"/>
                </a:solidFill>
                <a:effectLst>
                  <a:innerShdw blurRad="69850" dist="43180" dir="5400000">
                    <a:srgbClr val="000000">
                      <a:alpha val="65000"/>
                    </a:srgbClr>
                  </a:innerShdw>
                </a:effectLst>
              </a:rPr>
              <a:t>●</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components separated as colored blots at different places on the paper</a:t>
            </a:r>
            <a:endParaRPr lang="en-US" dirty="0"/>
          </a:p>
        </p:txBody>
      </p:sp>
      <p:pic>
        <p:nvPicPr>
          <p:cNvPr id="11" name="Picture 10" descr="Chromatography1.png"/>
          <p:cNvPicPr>
            <a:picLocks noChangeAspect="1"/>
          </p:cNvPicPr>
          <p:nvPr/>
        </p:nvPicPr>
        <p:blipFill>
          <a:blip r:embed="rId3" cstate="print"/>
          <a:stretch>
            <a:fillRect/>
          </a:stretch>
        </p:blipFill>
        <p:spPr>
          <a:xfrm>
            <a:off x="914400" y="2209800"/>
            <a:ext cx="1066800" cy="1981200"/>
          </a:xfrm>
          <a:prstGeom prst="rect">
            <a:avLst/>
          </a:prstGeom>
        </p:spPr>
      </p:pic>
      <p:pic>
        <p:nvPicPr>
          <p:cNvPr id="22" name="Picture 21" descr="Chromatography2.png"/>
          <p:cNvPicPr>
            <a:picLocks noChangeAspect="1"/>
          </p:cNvPicPr>
          <p:nvPr/>
        </p:nvPicPr>
        <p:blipFill>
          <a:blip r:embed="rId4" cstate="print"/>
          <a:stretch>
            <a:fillRect/>
          </a:stretch>
        </p:blipFill>
        <p:spPr>
          <a:xfrm>
            <a:off x="2743200" y="2209800"/>
            <a:ext cx="1066800" cy="1905000"/>
          </a:xfrm>
          <a:prstGeom prst="rect">
            <a:avLst/>
          </a:prstGeom>
        </p:spPr>
      </p:pic>
      <p:sp>
        <p:nvSpPr>
          <p:cNvPr id="10" name="TextBox 9"/>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2" name="Right Arrow 1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3" name="Right Arrow 12">
            <a:hlinkClick r:id="rId5"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6"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7"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8"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9"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10"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3" name="TextBox 22">
            <a:hlinkClick r:id="rId11"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5" name="TextBox 24"/>
          <p:cNvSpPr txBox="1"/>
          <p:nvPr/>
        </p:nvSpPr>
        <p:spPr>
          <a:xfrm>
            <a:off x="838200" y="4191000"/>
            <a:ext cx="1524000" cy="253916"/>
          </a:xfrm>
          <a:prstGeom prst="rect">
            <a:avLst/>
          </a:prstGeom>
          <a:noFill/>
        </p:spPr>
        <p:txBody>
          <a:bodyPr wrap="square" rtlCol="0">
            <a:spAutoFit/>
          </a:bodyPr>
          <a:lstStyle/>
          <a:p>
            <a:r>
              <a:rPr lang="en-US" sz="1050" dirty="0" smtClean="0"/>
              <a:t>Three different mixtures</a:t>
            </a:r>
            <a:endParaRPr lang="en-US" sz="1050" dirty="0"/>
          </a:p>
        </p:txBody>
      </p:sp>
      <p:sp>
        <p:nvSpPr>
          <p:cNvPr id="26" name="TextBox 25"/>
          <p:cNvSpPr txBox="1"/>
          <p:nvPr/>
        </p:nvSpPr>
        <p:spPr>
          <a:xfrm>
            <a:off x="1981200" y="2514600"/>
            <a:ext cx="838200" cy="261610"/>
          </a:xfrm>
          <a:prstGeom prst="rect">
            <a:avLst/>
          </a:prstGeom>
          <a:noFill/>
        </p:spPr>
        <p:txBody>
          <a:bodyPr wrap="square" rtlCol="0">
            <a:spAutoFit/>
          </a:bodyPr>
          <a:lstStyle/>
          <a:p>
            <a:r>
              <a:rPr lang="en-US" sz="1100" dirty="0" smtClean="0"/>
              <a:t>filter paper</a:t>
            </a:r>
            <a:endParaRPr lang="en-US" sz="1100" dirty="0"/>
          </a:p>
        </p:txBody>
      </p:sp>
      <p:sp>
        <p:nvSpPr>
          <p:cNvPr id="27" name="TextBox 26"/>
          <p:cNvSpPr txBox="1"/>
          <p:nvPr/>
        </p:nvSpPr>
        <p:spPr>
          <a:xfrm>
            <a:off x="7315200" y="228600"/>
            <a:ext cx="381000" cy="369332"/>
          </a:xfrm>
          <a:prstGeom prst="rect">
            <a:avLst/>
          </a:prstGeom>
          <a:noFill/>
        </p:spPr>
        <p:txBody>
          <a:bodyPr wrap="square" rtlCol="0">
            <a:spAutoFit/>
          </a:bodyPr>
          <a:lstStyle/>
          <a:p>
            <a:endParaRPr lang="en-US" dirty="0"/>
          </a:p>
        </p:txBody>
      </p:sp>
      <p:sp>
        <p:nvSpPr>
          <p:cNvPr id="28" name="TextBox 27"/>
          <p:cNvSpPr txBox="1"/>
          <p:nvPr/>
        </p:nvSpPr>
        <p:spPr>
          <a:xfrm>
            <a:off x="4267200" y="3152001"/>
            <a:ext cx="838200" cy="276999"/>
          </a:xfrm>
          <a:prstGeom prst="rect">
            <a:avLst/>
          </a:prstGeom>
          <a:noFill/>
        </p:spPr>
        <p:txBody>
          <a:bodyPr wrap="square" rtlCol="0">
            <a:spAutoFit/>
          </a:bodyPr>
          <a:lstStyle/>
          <a:p>
            <a:r>
              <a:rPr lang="en-US" sz="1200" dirty="0" smtClean="0"/>
              <a:t>blots </a:t>
            </a:r>
            <a:endParaRPr lang="en-US" sz="1200" dirty="0"/>
          </a:p>
        </p:txBody>
      </p:sp>
      <p:cxnSp>
        <p:nvCxnSpPr>
          <p:cNvPr id="30" name="Straight Arrow Connector 29"/>
          <p:cNvCxnSpPr/>
          <p:nvPr/>
        </p:nvCxnSpPr>
        <p:spPr>
          <a:xfrm flipH="1">
            <a:off x="3657600" y="3276600"/>
            <a:ext cx="609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057400" y="3352800"/>
            <a:ext cx="762000" cy="461665"/>
          </a:xfrm>
          <a:prstGeom prst="rect">
            <a:avLst/>
          </a:prstGeom>
          <a:noFill/>
        </p:spPr>
        <p:txBody>
          <a:bodyPr wrap="square" rtlCol="0">
            <a:spAutoFit/>
          </a:bodyPr>
          <a:lstStyle/>
          <a:p>
            <a:r>
              <a:rPr lang="en-US" sz="1200" dirty="0" smtClean="0"/>
              <a:t>mixture spots</a:t>
            </a:r>
            <a:endParaRPr lang="en-US" sz="1200" dirty="0"/>
          </a:p>
        </p:txBody>
      </p:sp>
      <p:cxnSp>
        <p:nvCxnSpPr>
          <p:cNvPr id="34" name="Straight Arrow Connector 33"/>
          <p:cNvCxnSpPr>
            <a:stCxn id="32" idx="1"/>
          </p:cNvCxnSpPr>
          <p:nvPr/>
        </p:nvCxnSpPr>
        <p:spPr>
          <a:xfrm flipH="1">
            <a:off x="1828800" y="3583633"/>
            <a:ext cx="228600" cy="1501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381000" y="685800"/>
            <a:ext cx="7848600" cy="5339923"/>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Separating Homogeneous Mixtures</a:t>
            </a:r>
          </a:p>
          <a:p>
            <a:endParaRPr lang="en-US" sz="1100"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Chromatography</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en-US" sz="1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p>
          <a:p>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endPar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en-US" sz="1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 Gas Chromatography</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b="1" dirty="0" smtClean="0">
                <a:ln w="1905"/>
                <a:solidFill>
                  <a:srgbClr val="9900CC"/>
                </a:solidFill>
                <a:effectLst>
                  <a:innerShdw blurRad="69850" dist="43180" dir="5400000">
                    <a:srgbClr val="000000">
                      <a:alpha val="65000"/>
                    </a:srgbClr>
                  </a:innerShdw>
                </a:effectLst>
              </a:rPr>
              <a:t>●</a:t>
            </a:r>
            <a:r>
              <a:rPr lang="en-US" dirty="0" smtClean="0"/>
              <a:t>  </a:t>
            </a:r>
            <a:r>
              <a:rPr lang="en-US" sz="1600" dirty="0" smtClean="0"/>
              <a:t>a small sample of a gas mixture is injected into a GS machine</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b="1" dirty="0" smtClean="0">
                <a:ln w="1905"/>
                <a:solidFill>
                  <a:srgbClr val="9900CC"/>
                </a:solidFill>
                <a:effectLst>
                  <a:innerShdw blurRad="69850" dist="43180" dir="5400000">
                    <a:srgbClr val="000000">
                      <a:alpha val="65000"/>
                    </a:srgbClr>
                  </a:innerShdw>
                </a:effectLst>
              </a:rPr>
              <a:t>●</a:t>
            </a:r>
            <a:r>
              <a:rPr lang="en-US" sz="1600" dirty="0" smtClean="0"/>
              <a:t>  the sample travels through series of columns</a:t>
            </a:r>
          </a:p>
          <a:p>
            <a:r>
              <a:rPr lang="en-US" sz="1600" dirty="0" smtClean="0"/>
              <a:t> </a:t>
            </a:r>
            <a:r>
              <a:rPr lang="en-US" sz="1600" b="1" dirty="0" smtClean="0">
                <a:ln w="1905"/>
                <a:solidFill>
                  <a:srgbClr val="9900CC"/>
                </a:solidFill>
                <a:effectLst>
                  <a:innerShdw blurRad="69850" dist="43180" dir="5400000">
                    <a:srgbClr val="000000">
                      <a:alpha val="65000"/>
                    </a:srgbClr>
                  </a:innerShdw>
                </a:effectLst>
              </a:rPr>
              <a:t>●  </a:t>
            </a:r>
            <a:r>
              <a:rPr lang="en-US" sz="1600" dirty="0" smtClean="0"/>
              <a:t>substances of the mixture  are carried through the columns at different speeds</a:t>
            </a:r>
          </a:p>
          <a:p>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b="1" dirty="0" smtClean="0">
                <a:ln w="1905"/>
                <a:solidFill>
                  <a:srgbClr val="9900CC"/>
                </a:solidFill>
                <a:effectLst>
                  <a:innerShdw blurRad="69850" dist="43180" dir="5400000">
                    <a:srgbClr val="000000">
                      <a:alpha val="65000"/>
                    </a:srgbClr>
                  </a:innerShdw>
                </a:effectLst>
              </a:rPr>
              <a:t>●</a:t>
            </a:r>
            <a:r>
              <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600" dirty="0" smtClean="0"/>
              <a:t>data machine detects and records information on the different substances</a:t>
            </a:r>
            <a:endParaRPr lang="en-US" dirty="0"/>
          </a:p>
        </p:txBody>
      </p:sp>
      <p:pic>
        <p:nvPicPr>
          <p:cNvPr id="10" name="Picture 9" descr="450px-Gaschromatograph.jpg"/>
          <p:cNvPicPr>
            <a:picLocks noChangeAspect="1"/>
          </p:cNvPicPr>
          <p:nvPr/>
        </p:nvPicPr>
        <p:blipFill>
          <a:blip r:embed="rId3" cstate="print"/>
          <a:stretch>
            <a:fillRect/>
          </a:stretch>
        </p:blipFill>
        <p:spPr>
          <a:xfrm>
            <a:off x="978892" y="1752600"/>
            <a:ext cx="2435087" cy="2489200"/>
          </a:xfrm>
          <a:prstGeom prst="rect">
            <a:avLst/>
          </a:prstGeom>
        </p:spPr>
      </p:pic>
      <p:pic>
        <p:nvPicPr>
          <p:cNvPr id="12" name="Picture 11" descr="schmtc.jpg"/>
          <p:cNvPicPr>
            <a:picLocks noChangeAspect="1"/>
          </p:cNvPicPr>
          <p:nvPr/>
        </p:nvPicPr>
        <p:blipFill>
          <a:blip r:embed="rId4" cstate="print"/>
          <a:stretch>
            <a:fillRect/>
          </a:stretch>
        </p:blipFill>
        <p:spPr>
          <a:xfrm>
            <a:off x="3645892" y="1676400"/>
            <a:ext cx="4507508" cy="2667000"/>
          </a:xfrm>
          <a:prstGeom prst="rect">
            <a:avLst/>
          </a:prstGeom>
          <a:ln>
            <a:noFill/>
          </a:ln>
        </p:spPr>
      </p:pic>
      <p:sp>
        <p:nvSpPr>
          <p:cNvPr id="11" name="TextBox 10"/>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3" name="Right Arrow 12"/>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4" name="Right Arrow 13">
            <a:hlinkClick r:id="rId5"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5" name="TextBox 14">
            <a:hlinkClick r:id="rId6"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6" name="TextBox 15">
            <a:hlinkClick r:id="rId7"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8" name="TextBox 17">
            <a:hlinkClick r:id="rId8"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0" name="TextBox 19">
            <a:hlinkClick r:id="rId9"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1" name="TextBox 20">
            <a:hlinkClick r:id="rId10"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2" name="TextBox 21"/>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3" name="TextBox 22">
            <a:hlinkClick r:id="rId11"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endParaRPr lang="en-US" sz="2800" dirty="0">
              <a:solidFill>
                <a:schemeClr val="tx1"/>
              </a:solidFill>
            </a:endParaRP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hlinkClick r:id="rId3" action="ppaction://hlinksldjump"/>
          </p:cNvPr>
          <p:cNvSpPr txBox="1"/>
          <p:nvPr/>
        </p:nvSpPr>
        <p:spPr>
          <a:xfrm>
            <a:off x="838200" y="1113552"/>
            <a:ext cx="1295400" cy="338554"/>
          </a:xfrm>
          <a:prstGeom prst="rect">
            <a:avLst/>
          </a:prstGeom>
          <a:noFill/>
        </p:spPr>
        <p:txBody>
          <a:bodyPr wrap="square" rtlCol="0">
            <a:spAutoFit/>
          </a:bodyPr>
          <a:lstStyle/>
          <a:p>
            <a:r>
              <a:rPr lang="en-US" sz="1600" b="1" dirty="0" smtClean="0">
                <a:solidFill>
                  <a:srgbClr val="066DEA"/>
                </a:solidFill>
              </a:rPr>
              <a:t>Introduction</a:t>
            </a:r>
            <a:endParaRPr lang="en-US" sz="1600" b="1" dirty="0">
              <a:solidFill>
                <a:srgbClr val="066DEA"/>
              </a:solidFill>
            </a:endParaRPr>
          </a:p>
        </p:txBody>
      </p:sp>
      <p:sp>
        <p:nvSpPr>
          <p:cNvPr id="10" name="TextBox 9">
            <a:hlinkClick r:id="rId4" action="ppaction://hlinksldjump"/>
          </p:cNvPr>
          <p:cNvSpPr txBox="1"/>
          <p:nvPr/>
        </p:nvSpPr>
        <p:spPr>
          <a:xfrm>
            <a:off x="838200" y="1444817"/>
            <a:ext cx="1600200" cy="338554"/>
          </a:xfrm>
          <a:prstGeom prst="rect">
            <a:avLst/>
          </a:prstGeom>
          <a:noFill/>
        </p:spPr>
        <p:txBody>
          <a:bodyPr wrap="square" rtlCol="0">
            <a:spAutoFit/>
          </a:bodyPr>
          <a:lstStyle/>
          <a:p>
            <a:r>
              <a:rPr lang="en-US" sz="1600" b="1" dirty="0" smtClean="0">
                <a:solidFill>
                  <a:srgbClr val="066DEA"/>
                </a:solidFill>
              </a:rPr>
              <a:t>Solid</a:t>
            </a:r>
            <a:endParaRPr lang="en-US" sz="1600" b="1" dirty="0">
              <a:solidFill>
                <a:srgbClr val="066DEA"/>
              </a:solidFill>
            </a:endParaRPr>
          </a:p>
        </p:txBody>
      </p:sp>
      <p:sp>
        <p:nvSpPr>
          <p:cNvPr id="11" name="TextBox 10">
            <a:hlinkClick r:id="rId5" action="ppaction://hlinksldjump"/>
          </p:cNvPr>
          <p:cNvSpPr txBox="1"/>
          <p:nvPr/>
        </p:nvSpPr>
        <p:spPr>
          <a:xfrm>
            <a:off x="838200" y="1776082"/>
            <a:ext cx="1371600" cy="338554"/>
          </a:xfrm>
          <a:prstGeom prst="rect">
            <a:avLst/>
          </a:prstGeom>
          <a:noFill/>
        </p:spPr>
        <p:txBody>
          <a:bodyPr wrap="square" rtlCol="0">
            <a:spAutoFit/>
          </a:bodyPr>
          <a:lstStyle/>
          <a:p>
            <a:r>
              <a:rPr lang="en-US" sz="1600" b="1" dirty="0" smtClean="0">
                <a:solidFill>
                  <a:srgbClr val="066DEA"/>
                </a:solidFill>
              </a:rPr>
              <a:t>Liquid</a:t>
            </a:r>
            <a:endParaRPr lang="en-US" sz="1600" b="1" dirty="0">
              <a:solidFill>
                <a:srgbClr val="066DEA"/>
              </a:solidFill>
            </a:endParaRPr>
          </a:p>
        </p:txBody>
      </p:sp>
      <p:sp>
        <p:nvSpPr>
          <p:cNvPr id="15" name="TextBox 14">
            <a:hlinkClick r:id="rId6" action="ppaction://hlinksldjump"/>
          </p:cNvPr>
          <p:cNvSpPr txBox="1"/>
          <p:nvPr/>
        </p:nvSpPr>
        <p:spPr>
          <a:xfrm>
            <a:off x="838200" y="2107347"/>
            <a:ext cx="1371600" cy="338554"/>
          </a:xfrm>
          <a:prstGeom prst="rect">
            <a:avLst/>
          </a:prstGeom>
          <a:noFill/>
        </p:spPr>
        <p:txBody>
          <a:bodyPr wrap="square" rtlCol="0">
            <a:spAutoFit/>
          </a:bodyPr>
          <a:lstStyle/>
          <a:p>
            <a:r>
              <a:rPr lang="en-US" sz="1600" b="1" dirty="0" smtClean="0">
                <a:solidFill>
                  <a:srgbClr val="066DEA"/>
                </a:solidFill>
              </a:rPr>
              <a:t>Gas</a:t>
            </a:r>
            <a:endParaRPr lang="en-US" sz="1600" b="1" dirty="0">
              <a:solidFill>
                <a:srgbClr val="066DEA"/>
              </a:solidFill>
            </a:endParaRPr>
          </a:p>
        </p:txBody>
      </p:sp>
      <p:sp>
        <p:nvSpPr>
          <p:cNvPr id="16" name="TextBox 15">
            <a:hlinkClick r:id="rId7" action="ppaction://hlinksldjump"/>
          </p:cNvPr>
          <p:cNvSpPr txBox="1"/>
          <p:nvPr/>
        </p:nvSpPr>
        <p:spPr>
          <a:xfrm>
            <a:off x="838200" y="2769877"/>
            <a:ext cx="4114800" cy="338554"/>
          </a:xfrm>
          <a:prstGeom prst="rect">
            <a:avLst/>
          </a:prstGeom>
          <a:noFill/>
        </p:spPr>
        <p:txBody>
          <a:bodyPr wrap="square" rtlCol="0">
            <a:spAutoFit/>
          </a:bodyPr>
          <a:lstStyle/>
          <a:p>
            <a:r>
              <a:rPr lang="en-US" sz="1600" b="1" dirty="0" smtClean="0">
                <a:solidFill>
                  <a:srgbClr val="066DEA"/>
                </a:solidFill>
              </a:rPr>
              <a:t>Phase Changes of Matter</a:t>
            </a:r>
            <a:endParaRPr lang="en-US" sz="800" b="1" dirty="0">
              <a:solidFill>
                <a:srgbClr val="066DEA"/>
              </a:solidFill>
            </a:endParaRPr>
          </a:p>
        </p:txBody>
      </p:sp>
      <p:sp>
        <p:nvSpPr>
          <p:cNvPr id="18" name="TextBox 17">
            <a:hlinkClick r:id="rId8" action="ppaction://hlinksldjump"/>
          </p:cNvPr>
          <p:cNvSpPr txBox="1"/>
          <p:nvPr/>
        </p:nvSpPr>
        <p:spPr>
          <a:xfrm>
            <a:off x="838200" y="3101142"/>
            <a:ext cx="2590800" cy="338554"/>
          </a:xfrm>
          <a:prstGeom prst="rect">
            <a:avLst/>
          </a:prstGeom>
          <a:noFill/>
        </p:spPr>
        <p:txBody>
          <a:bodyPr wrap="square" rtlCol="0">
            <a:spAutoFit/>
          </a:bodyPr>
          <a:lstStyle/>
          <a:p>
            <a:r>
              <a:rPr lang="en-US" sz="1600" b="1" dirty="0" smtClean="0">
                <a:solidFill>
                  <a:srgbClr val="066DEA"/>
                </a:solidFill>
              </a:rPr>
              <a:t>Phase Changes and Energy</a:t>
            </a:r>
            <a:endParaRPr lang="en-US" sz="800" b="1" dirty="0">
              <a:solidFill>
                <a:srgbClr val="066DEA"/>
              </a:solidFill>
            </a:endParaRPr>
          </a:p>
        </p:txBody>
      </p:sp>
      <p:sp>
        <p:nvSpPr>
          <p:cNvPr id="20" name="TextBox 19">
            <a:hlinkClick r:id="rId9" action="ppaction://hlinksldjump"/>
          </p:cNvPr>
          <p:cNvSpPr txBox="1"/>
          <p:nvPr/>
        </p:nvSpPr>
        <p:spPr>
          <a:xfrm>
            <a:off x="838200" y="4419600"/>
            <a:ext cx="2590800" cy="338554"/>
          </a:xfrm>
          <a:prstGeom prst="rect">
            <a:avLst/>
          </a:prstGeom>
          <a:noFill/>
        </p:spPr>
        <p:txBody>
          <a:bodyPr wrap="square" rtlCol="0">
            <a:spAutoFit/>
          </a:bodyPr>
          <a:lstStyle/>
          <a:p>
            <a:r>
              <a:rPr lang="en-US" sz="1600" b="1" dirty="0" smtClean="0">
                <a:solidFill>
                  <a:srgbClr val="066DEA"/>
                </a:solidFill>
              </a:rPr>
              <a:t>Thermometer</a:t>
            </a:r>
            <a:endParaRPr lang="en-US" sz="1600" b="1" dirty="0">
              <a:solidFill>
                <a:srgbClr val="066DEA"/>
              </a:solidFill>
            </a:endParaRPr>
          </a:p>
        </p:txBody>
      </p:sp>
      <p:sp>
        <p:nvSpPr>
          <p:cNvPr id="21" name="TextBox 20">
            <a:hlinkClick r:id="rId10" action="ppaction://hlinksldjump"/>
          </p:cNvPr>
          <p:cNvSpPr txBox="1"/>
          <p:nvPr/>
        </p:nvSpPr>
        <p:spPr>
          <a:xfrm>
            <a:off x="5486400" y="1189752"/>
            <a:ext cx="2590800" cy="338554"/>
          </a:xfrm>
          <a:prstGeom prst="rect">
            <a:avLst/>
          </a:prstGeom>
          <a:noFill/>
        </p:spPr>
        <p:txBody>
          <a:bodyPr wrap="square" rtlCol="0">
            <a:spAutoFit/>
          </a:bodyPr>
          <a:lstStyle/>
          <a:p>
            <a:r>
              <a:rPr lang="en-US" sz="1600" b="1" dirty="0" smtClean="0">
                <a:solidFill>
                  <a:srgbClr val="066DEA"/>
                </a:solidFill>
              </a:rPr>
              <a:t>Phase Change Diagrams</a:t>
            </a:r>
            <a:endParaRPr lang="en-US" sz="800" b="1" dirty="0">
              <a:solidFill>
                <a:srgbClr val="066DEA"/>
              </a:solidFill>
            </a:endParaRPr>
          </a:p>
        </p:txBody>
      </p:sp>
      <p:sp>
        <p:nvSpPr>
          <p:cNvPr id="22" name="TextBox 21">
            <a:hlinkClick r:id="rId11" action="ppaction://hlinksldjump"/>
          </p:cNvPr>
          <p:cNvSpPr txBox="1"/>
          <p:nvPr/>
        </p:nvSpPr>
        <p:spPr>
          <a:xfrm>
            <a:off x="5486400" y="1494552"/>
            <a:ext cx="2590800" cy="338554"/>
          </a:xfrm>
          <a:prstGeom prst="rect">
            <a:avLst/>
          </a:prstGeom>
          <a:noFill/>
        </p:spPr>
        <p:txBody>
          <a:bodyPr wrap="square" rtlCol="0">
            <a:spAutoFit/>
          </a:bodyPr>
          <a:lstStyle/>
          <a:p>
            <a:r>
              <a:rPr lang="en-US" sz="1600" b="1" dirty="0" smtClean="0">
                <a:solidFill>
                  <a:srgbClr val="066DEA"/>
                </a:solidFill>
              </a:rPr>
              <a:t>Heating Curve</a:t>
            </a:r>
            <a:endParaRPr lang="en-US" sz="1600" b="1" dirty="0">
              <a:solidFill>
                <a:srgbClr val="066DEA"/>
              </a:solidFill>
            </a:endParaRPr>
          </a:p>
        </p:txBody>
      </p:sp>
      <p:sp>
        <p:nvSpPr>
          <p:cNvPr id="24" name="TextBox 23">
            <a:hlinkClick r:id="rId12" action="ppaction://hlinksldjump"/>
          </p:cNvPr>
          <p:cNvSpPr txBox="1"/>
          <p:nvPr/>
        </p:nvSpPr>
        <p:spPr>
          <a:xfrm>
            <a:off x="5486400" y="1825817"/>
            <a:ext cx="2819400" cy="338554"/>
          </a:xfrm>
          <a:prstGeom prst="rect">
            <a:avLst/>
          </a:prstGeom>
          <a:noFill/>
        </p:spPr>
        <p:txBody>
          <a:bodyPr wrap="square" rtlCol="0">
            <a:spAutoFit/>
          </a:bodyPr>
          <a:lstStyle/>
          <a:p>
            <a:r>
              <a:rPr lang="en-US" sz="1600" b="1" dirty="0" smtClean="0">
                <a:solidFill>
                  <a:srgbClr val="066DEA"/>
                </a:solidFill>
              </a:rPr>
              <a:t>Cooling Curve</a:t>
            </a:r>
            <a:endParaRPr lang="en-US" sz="1600" b="1" dirty="0">
              <a:solidFill>
                <a:srgbClr val="066DEA"/>
              </a:solidFill>
            </a:endParaRPr>
          </a:p>
        </p:txBody>
      </p:sp>
      <p:sp>
        <p:nvSpPr>
          <p:cNvPr id="27" name="TextBox 26">
            <a:hlinkClick r:id="rId13" action="ppaction://hlinksldjump"/>
          </p:cNvPr>
          <p:cNvSpPr txBox="1"/>
          <p:nvPr/>
        </p:nvSpPr>
        <p:spPr>
          <a:xfrm>
            <a:off x="838200" y="3750680"/>
            <a:ext cx="3429000" cy="338554"/>
          </a:xfrm>
          <a:prstGeom prst="rect">
            <a:avLst/>
          </a:prstGeom>
          <a:noFill/>
        </p:spPr>
        <p:txBody>
          <a:bodyPr wrap="square" rtlCol="0">
            <a:spAutoFit/>
          </a:bodyPr>
          <a:lstStyle/>
          <a:p>
            <a:r>
              <a:rPr lang="en-US" sz="1600" b="1" dirty="0" smtClean="0">
                <a:solidFill>
                  <a:srgbClr val="066DEA"/>
                </a:solidFill>
              </a:rPr>
              <a:t>Phase Changes and Temperature</a:t>
            </a:r>
            <a:endParaRPr lang="en-US" sz="800" b="1" dirty="0">
              <a:solidFill>
                <a:srgbClr val="066DEA"/>
              </a:solidFill>
            </a:endParaRPr>
          </a:p>
        </p:txBody>
      </p:sp>
      <p:sp>
        <p:nvSpPr>
          <p:cNvPr id="28" name="TextBox 27">
            <a:hlinkClick r:id="rId13" action="ppaction://hlinksldjump"/>
          </p:cNvPr>
          <p:cNvSpPr txBox="1"/>
          <p:nvPr/>
        </p:nvSpPr>
        <p:spPr>
          <a:xfrm>
            <a:off x="838200" y="4081951"/>
            <a:ext cx="3810000" cy="338554"/>
          </a:xfrm>
          <a:prstGeom prst="rect">
            <a:avLst/>
          </a:prstGeom>
          <a:noFill/>
        </p:spPr>
        <p:txBody>
          <a:bodyPr wrap="square" rtlCol="0">
            <a:spAutoFit/>
          </a:bodyPr>
          <a:lstStyle/>
          <a:p>
            <a:r>
              <a:rPr lang="en-US" sz="1600" b="1" dirty="0" smtClean="0">
                <a:solidFill>
                  <a:srgbClr val="066DEA"/>
                </a:solidFill>
              </a:rPr>
              <a:t>Temperature – kinetic Energy relationship</a:t>
            </a:r>
            <a:endParaRPr lang="en-US" sz="1600" b="1" dirty="0">
              <a:solidFill>
                <a:srgbClr val="066DEA"/>
              </a:solidFill>
            </a:endParaRPr>
          </a:p>
        </p:txBody>
      </p:sp>
      <p:sp>
        <p:nvSpPr>
          <p:cNvPr id="29" name="TextBox 28">
            <a:hlinkClick r:id="rId14" action="ppaction://hlinksldjump"/>
          </p:cNvPr>
          <p:cNvSpPr txBox="1"/>
          <p:nvPr/>
        </p:nvSpPr>
        <p:spPr>
          <a:xfrm>
            <a:off x="838200" y="3429000"/>
            <a:ext cx="4343400" cy="338554"/>
          </a:xfrm>
          <a:prstGeom prst="rect">
            <a:avLst/>
          </a:prstGeom>
          <a:noFill/>
        </p:spPr>
        <p:txBody>
          <a:bodyPr wrap="square" rtlCol="0">
            <a:spAutoFit/>
          </a:bodyPr>
          <a:lstStyle/>
          <a:p>
            <a:r>
              <a:rPr lang="en-US" sz="1600" b="1" dirty="0" smtClean="0">
                <a:solidFill>
                  <a:srgbClr val="066DEA"/>
                </a:solidFill>
              </a:rPr>
              <a:t>Summary Diagram of Phase Changes and Energy</a:t>
            </a:r>
            <a:endParaRPr lang="en-US" sz="800" b="1" dirty="0">
              <a:solidFill>
                <a:srgbClr val="066DEA"/>
              </a:solidFill>
            </a:endParaRPr>
          </a:p>
        </p:txBody>
      </p:sp>
      <p:sp>
        <p:nvSpPr>
          <p:cNvPr id="30" name="TextBox 29">
            <a:hlinkClick r:id="rId15" action="ppaction://hlinksldjump"/>
          </p:cNvPr>
          <p:cNvSpPr txBox="1"/>
          <p:nvPr/>
        </p:nvSpPr>
        <p:spPr>
          <a:xfrm>
            <a:off x="838200" y="2438612"/>
            <a:ext cx="4648200" cy="338554"/>
          </a:xfrm>
          <a:prstGeom prst="rect">
            <a:avLst/>
          </a:prstGeom>
          <a:noFill/>
        </p:spPr>
        <p:txBody>
          <a:bodyPr wrap="square" rtlCol="0">
            <a:spAutoFit/>
          </a:bodyPr>
          <a:lstStyle/>
          <a:p>
            <a:r>
              <a:rPr lang="en-US" sz="1600" b="1" dirty="0" smtClean="0">
                <a:solidFill>
                  <a:srgbClr val="066DEA"/>
                </a:solidFill>
              </a:rPr>
              <a:t>Formula and Diagram Representations of Phases</a:t>
            </a:r>
          </a:p>
        </p:txBody>
      </p:sp>
      <p:sp>
        <p:nvSpPr>
          <p:cNvPr id="32" name="TextBox 31">
            <a:hlinkClick r:id="rId9" action="ppaction://hlinksldjump"/>
          </p:cNvPr>
          <p:cNvSpPr txBox="1"/>
          <p:nvPr/>
        </p:nvSpPr>
        <p:spPr>
          <a:xfrm>
            <a:off x="838200" y="4707526"/>
            <a:ext cx="3429000" cy="338554"/>
          </a:xfrm>
          <a:prstGeom prst="rect">
            <a:avLst/>
          </a:prstGeom>
          <a:noFill/>
        </p:spPr>
        <p:txBody>
          <a:bodyPr wrap="square" rtlCol="0">
            <a:spAutoFit/>
          </a:bodyPr>
          <a:lstStyle/>
          <a:p>
            <a:r>
              <a:rPr lang="en-US" sz="1600" b="1" dirty="0" smtClean="0">
                <a:solidFill>
                  <a:srgbClr val="066DEA"/>
                </a:solidFill>
              </a:rPr>
              <a:t>Units of Temperature and Conversions</a:t>
            </a:r>
            <a:endParaRPr lang="en-US" sz="800" b="1" dirty="0">
              <a:solidFill>
                <a:srgbClr val="066DEA"/>
              </a:solidFill>
            </a:endParaRPr>
          </a:p>
        </p:txBody>
      </p:sp>
      <p:sp>
        <p:nvSpPr>
          <p:cNvPr id="33" name="TextBox 32">
            <a:hlinkClick r:id="rId16" action="ppaction://hlinksldjump"/>
          </p:cNvPr>
          <p:cNvSpPr txBox="1"/>
          <p:nvPr/>
        </p:nvSpPr>
        <p:spPr>
          <a:xfrm>
            <a:off x="838200" y="5038797"/>
            <a:ext cx="3810000" cy="338554"/>
          </a:xfrm>
          <a:prstGeom prst="rect">
            <a:avLst/>
          </a:prstGeom>
          <a:noFill/>
        </p:spPr>
        <p:txBody>
          <a:bodyPr wrap="square" rtlCol="0">
            <a:spAutoFit/>
          </a:bodyPr>
          <a:lstStyle/>
          <a:p>
            <a:r>
              <a:rPr lang="en-US" sz="1600" b="1" dirty="0" smtClean="0">
                <a:solidFill>
                  <a:srgbClr val="066DEA"/>
                </a:solidFill>
              </a:rPr>
              <a:t>Important Temperature Points</a:t>
            </a:r>
          </a:p>
        </p:txBody>
      </p:sp>
      <p:sp>
        <p:nvSpPr>
          <p:cNvPr id="34" name="TextBox 33">
            <a:hlinkClick r:id="rId17" action="ppaction://hlinksldjump"/>
          </p:cNvPr>
          <p:cNvSpPr txBox="1"/>
          <p:nvPr/>
        </p:nvSpPr>
        <p:spPr>
          <a:xfrm>
            <a:off x="5486400" y="2286000"/>
            <a:ext cx="2819400" cy="615553"/>
          </a:xfrm>
          <a:prstGeom prst="rect">
            <a:avLst/>
          </a:prstGeom>
          <a:noFill/>
        </p:spPr>
        <p:txBody>
          <a:bodyPr wrap="square" rtlCol="0">
            <a:spAutoFit/>
          </a:bodyPr>
          <a:lstStyle/>
          <a:p>
            <a:r>
              <a:rPr lang="en-US" b="1" dirty="0" smtClean="0"/>
              <a:t>Practice Problems </a:t>
            </a:r>
          </a:p>
          <a:p>
            <a:r>
              <a:rPr lang="en-US" sz="1600" b="1" dirty="0" smtClean="0">
                <a:solidFill>
                  <a:srgbClr val="066DEA"/>
                </a:solidFill>
              </a:rPr>
              <a:t>Temperature Unit Conversion</a:t>
            </a:r>
            <a:endParaRPr lang="en-US" sz="1600" b="1" dirty="0">
              <a:solidFill>
                <a:srgbClr val="066DEA"/>
              </a:solidFill>
            </a:endParaRPr>
          </a:p>
        </p:txBody>
      </p:sp>
      <p:sp>
        <p:nvSpPr>
          <p:cNvPr id="35" name="TextBox 34">
            <a:hlinkClick r:id="rId18" action="ppaction://hlinksldjump"/>
          </p:cNvPr>
          <p:cNvSpPr txBox="1"/>
          <p:nvPr/>
        </p:nvSpPr>
        <p:spPr>
          <a:xfrm>
            <a:off x="5486400" y="2895600"/>
            <a:ext cx="2743200" cy="338554"/>
          </a:xfrm>
          <a:prstGeom prst="rect">
            <a:avLst/>
          </a:prstGeom>
          <a:noFill/>
        </p:spPr>
        <p:txBody>
          <a:bodyPr wrap="square" rtlCol="0">
            <a:spAutoFit/>
          </a:bodyPr>
          <a:lstStyle/>
          <a:p>
            <a:r>
              <a:rPr lang="en-US" sz="1600" b="1" dirty="0" smtClean="0">
                <a:solidFill>
                  <a:srgbClr val="066DEA"/>
                </a:solidFill>
              </a:rPr>
              <a:t>Printable for Students</a:t>
            </a:r>
            <a:endParaRPr lang="en-US" sz="1600" b="1" dirty="0">
              <a:solidFill>
                <a:srgbClr val="066DEA"/>
              </a:solidFill>
            </a:endParaRPr>
          </a:p>
        </p:txBody>
      </p:sp>
      <p:sp>
        <p:nvSpPr>
          <p:cNvPr id="36" name="TextBox 35"/>
          <p:cNvSpPr txBox="1"/>
          <p:nvPr/>
        </p:nvSpPr>
        <p:spPr>
          <a:xfrm>
            <a:off x="838200" y="762000"/>
            <a:ext cx="1905000" cy="369332"/>
          </a:xfrm>
          <a:prstGeom prst="rect">
            <a:avLst/>
          </a:prstGeom>
          <a:noFill/>
        </p:spPr>
        <p:txBody>
          <a:bodyPr wrap="square" rtlCol="0">
            <a:spAutoFit/>
          </a:bodyPr>
          <a:lstStyle/>
          <a:p>
            <a:r>
              <a:rPr lang="en-US" b="1" dirty="0" smtClean="0"/>
              <a:t>Index of Concepts</a:t>
            </a:r>
            <a:endParaRPr lang="en-US" b="1" dirty="0"/>
          </a:p>
        </p:txBody>
      </p:sp>
      <p:sp>
        <p:nvSpPr>
          <p:cNvPr id="37" name="Right Arrow 36"/>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38" name="Right Arrow 37">
            <a:hlinkClick r:id="rId19"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39" name="TextBox 38">
            <a:hlinkClick r:id="rId20"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40" name="TextBox 39">
            <a:hlinkClick r:id="rId21"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41" name="TextBox 40">
            <a:hlinkClick r:id="rId22"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42" name="TextBox 41">
            <a:hlinkClick r:id="rId23"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3" name="TextBox 42">
            <a:hlinkClick r:id="rId24"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44" name="TextBox 43"/>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5" name="TextBox 44">
            <a:hlinkClick r:id="rId25"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6" name="TextBox 45"/>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7" name="TextBox 46">
            <a:hlinkClick r:id="rId26" action="ppaction://hlinksldjump"/>
          </p:cNvPr>
          <p:cNvSpPr txBox="1"/>
          <p:nvPr/>
        </p:nvSpPr>
        <p:spPr>
          <a:xfrm>
            <a:off x="5486400" y="3505200"/>
            <a:ext cx="1447800" cy="369332"/>
          </a:xfrm>
          <a:prstGeom prst="rect">
            <a:avLst/>
          </a:prstGeom>
          <a:noFill/>
        </p:spPr>
        <p:txBody>
          <a:bodyPr wrap="square" rtlCol="0">
            <a:spAutoFit/>
          </a:bodyPr>
          <a:lstStyle/>
          <a:p>
            <a:r>
              <a:rPr lang="en-US" b="1" dirty="0" smtClean="0">
                <a:solidFill>
                  <a:srgbClr val="0000CC"/>
                </a:solidFill>
              </a:rPr>
              <a:t>PoPuP Quiz</a:t>
            </a:r>
            <a:endParaRPr lang="en-US" b="1" dirty="0">
              <a:solidFill>
                <a:srgbClr val="0000CC"/>
              </a:solidFill>
            </a:endParaRPr>
          </a:p>
        </p:txBody>
      </p:sp>
    </p:spTree>
  </p:cSld>
  <p:clrMapOvr>
    <a:masterClrMapping/>
  </p:clrMapOvr>
  <p:transition>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1828800"/>
            <a:ext cx="8077200" cy="1938992"/>
          </a:xfrm>
          <a:prstGeom prst="rect">
            <a:avLst/>
          </a:prstGeom>
          <a:noFill/>
        </p:spPr>
        <p:txBody>
          <a:bodyPr wrap="square" rtlCol="0">
            <a:spAutoFit/>
          </a:bodyPr>
          <a:lstStyle/>
          <a:p>
            <a:r>
              <a:rPr lang="en-US" sz="2000" dirty="0" smtClean="0"/>
              <a:t>There are three major phases of matter:</a:t>
            </a:r>
          </a:p>
          <a:p>
            <a:r>
              <a:rPr lang="en-US" sz="2000" dirty="0" smtClean="0"/>
              <a:t>  </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Solid</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Liquid</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Gas</a:t>
            </a:r>
          </a:p>
          <a:p>
            <a:endParaRPr lang="en-US" sz="2000"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381000" y="838200"/>
            <a:ext cx="4194175" cy="769441"/>
          </a:xfrm>
          <a:prstGeom prst="rect">
            <a:avLst/>
          </a:prstGeom>
        </p:spPr>
        <p:txBody>
          <a:bodyPr wrap="square">
            <a:spAutoFit/>
          </a:bodyPr>
          <a:lstStyle/>
          <a:p>
            <a:r>
              <a:rPr lang="en-US" sz="4400" b="1" dirty="0" smtClean="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a:t>
            </a:r>
            <a:endParaRPr lang="en-US" dirty="0"/>
          </a:p>
        </p:txBody>
      </p:sp>
      <p:sp>
        <p:nvSpPr>
          <p:cNvPr id="20" name="Right Arrow 1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1" name="Right Arrow 20">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2" name="TextBox 21">
            <a:hlinkClick r:id="rId4"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3" name="TextBox 22">
            <a:hlinkClick r:id="rId3"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4" name="TextBox 23">
            <a:hlinkClick r:id="rId5"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5" name="TextBox 24">
            <a:hlinkClick r:id="rId6"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6" name="TextBox 25">
            <a:hlinkClick r:id="rId7"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7" name="TextBox 26"/>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8" name="TextBox 27">
            <a:hlinkClick r:id="rId8"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9" name="TextBox 28"/>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762000"/>
            <a:ext cx="8077200" cy="5909310"/>
          </a:xfrm>
          <a:prstGeom prst="rect">
            <a:avLst/>
          </a:prstGeom>
          <a:noFill/>
        </p:spPr>
        <p:txBody>
          <a:bodyPr wrap="square" rtlCol="0">
            <a:spAutoFit/>
          </a:bodyPr>
          <a:lstStyle/>
          <a:p>
            <a:endParaRPr lang="en-US" sz="2000" dirty="0" smtClean="0"/>
          </a:p>
          <a:p>
            <a:endParaRPr lang="en-US" sz="2000" dirty="0" smtClean="0"/>
          </a:p>
          <a:p>
            <a:endParaRPr lang="en-US" sz="1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Solid</a:t>
            </a:r>
            <a:endParaRPr lang="en-US" sz="2000" dirty="0" smtClean="0"/>
          </a:p>
          <a:p>
            <a:r>
              <a:rPr lang="en-US" sz="2000" dirty="0" smtClean="0"/>
              <a:t> a phase of matter with definite volume and definite shape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In a solid phase:</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particles are orderly arranged in a </a:t>
            </a:r>
            <a:r>
              <a:rPr lang="en-US" sz="2000" i="1" dirty="0" smtClean="0"/>
              <a:t>regular geometric pattern</a:t>
            </a:r>
            <a:r>
              <a:rPr lang="en-US" sz="2000" dirty="0" smtClean="0"/>
              <a:t> </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particles vibrate around fixed points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particles have strong attractive forces to one another</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particles cannot be easily compressed (incompressible)</a:t>
            </a:r>
          </a:p>
          <a:p>
            <a:endParaRPr lang="en-US" dirty="0" smtClean="0"/>
          </a:p>
          <a:p>
            <a:endParaRPr lang="en-US" sz="2000" dirty="0"/>
          </a:p>
        </p:txBody>
      </p:sp>
      <p:sp>
        <p:nvSpPr>
          <p:cNvPr id="10" name="TextBox 9"/>
          <p:cNvSpPr txBox="1"/>
          <p:nvPr/>
        </p:nvSpPr>
        <p:spPr>
          <a:xfrm>
            <a:off x="457200" y="838200"/>
            <a:ext cx="4495800" cy="523220"/>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Three Phases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 name="Picture 10" descr="emerald-900.jpg"/>
          <p:cNvPicPr>
            <a:picLocks noChangeAspect="1"/>
          </p:cNvPicPr>
          <p:nvPr/>
        </p:nvPicPr>
        <p:blipFill>
          <a:blip r:embed="rId3" cstate="print"/>
          <a:stretch>
            <a:fillRect/>
          </a:stretch>
        </p:blipFill>
        <p:spPr>
          <a:xfrm>
            <a:off x="1219200" y="2286000"/>
            <a:ext cx="2743200" cy="2133600"/>
          </a:xfrm>
          <a:prstGeom prst="rect">
            <a:avLst/>
          </a:prstGeom>
        </p:spPr>
      </p:pic>
      <p:sp>
        <p:nvSpPr>
          <p:cNvPr id="20" name="Right Arrow 1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1" name="Right Arrow 20">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2" name="TextBox 21">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3" name="TextBox 22">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4" name="TextBox 23">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5" name="TextBox 24">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6" name="TextBox 25">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7" name="TextBox 26"/>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8" name="TextBox 27">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9" name="TextBox 28"/>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pull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762000"/>
            <a:ext cx="8077200" cy="6217087"/>
          </a:xfrm>
          <a:prstGeom prst="rect">
            <a:avLst/>
          </a:prstGeom>
          <a:noFill/>
        </p:spPr>
        <p:txBody>
          <a:bodyPr wrap="square" rtlCol="0">
            <a:spAutoFit/>
          </a:bodyPr>
          <a:lstStyle/>
          <a:p>
            <a:endParaRPr lang="en-US" sz="2000" dirty="0" smtClean="0"/>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Liquid</a:t>
            </a:r>
            <a:endParaRPr lang="en-US" sz="2000" dirty="0" smtClean="0"/>
          </a:p>
          <a:p>
            <a:r>
              <a:rPr lang="en-US" sz="2000" dirty="0" smtClean="0"/>
              <a:t> </a:t>
            </a:r>
            <a:r>
              <a:rPr lang="en-US" dirty="0" smtClean="0"/>
              <a:t>a phase of matter with definite volume but no definite shape</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In a liquid phase:</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a substance takes the shape of its container</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particles flow over each other</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particles cannot be easily compressed (incompressible) </a:t>
            </a:r>
          </a:p>
          <a:p>
            <a:endParaRPr lang="en-US" dirty="0" smtClean="0"/>
          </a:p>
          <a:p>
            <a:endParaRPr lang="en-US" sz="2000" dirty="0"/>
          </a:p>
        </p:txBody>
      </p:sp>
      <p:sp>
        <p:nvSpPr>
          <p:cNvPr id="9" name="TextBox 8"/>
          <p:cNvSpPr txBox="1"/>
          <p:nvPr/>
        </p:nvSpPr>
        <p:spPr>
          <a:xfrm>
            <a:off x="457200" y="838200"/>
            <a:ext cx="3581400" cy="523220"/>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Three Phases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 name="Picture 10" descr="liquid.jpg"/>
          <p:cNvPicPr>
            <a:picLocks noChangeAspect="1"/>
          </p:cNvPicPr>
          <p:nvPr/>
        </p:nvPicPr>
        <p:blipFill>
          <a:blip r:embed="rId3" cstate="print"/>
          <a:stretch>
            <a:fillRect/>
          </a:stretch>
        </p:blipFill>
        <p:spPr>
          <a:xfrm>
            <a:off x="1371600" y="2438400"/>
            <a:ext cx="3429000" cy="2400300"/>
          </a:xfrm>
          <a:prstGeom prst="rect">
            <a:avLst/>
          </a:prstGeom>
        </p:spPr>
      </p:pic>
      <p:sp>
        <p:nvSpPr>
          <p:cNvPr id="20" name="Right Arrow 1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1" name="Right Arrow 20">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2" name="TextBox 21">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3" name="TextBox 22">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4" name="TextBox 23">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5" name="TextBox 24">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6" name="TextBox 25">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7" name="TextBox 26"/>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8" name="TextBox 27">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9" name="TextBox 28"/>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strips dir="l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762000"/>
            <a:ext cx="8077200" cy="5478423"/>
          </a:xfrm>
          <a:prstGeom prst="rect">
            <a:avLst/>
          </a:prstGeom>
          <a:noFill/>
        </p:spPr>
        <p:txBody>
          <a:bodyPr wrap="square" rtlCol="0">
            <a:spAutoFit/>
          </a:bodyPr>
          <a:lstStyle/>
          <a:p>
            <a:endParaRPr lang="en-US" sz="2000" dirty="0" smtClean="0"/>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Gas</a:t>
            </a:r>
            <a:endParaRPr lang="en-US" sz="2000" dirty="0" smtClean="0"/>
          </a:p>
          <a:p>
            <a:r>
              <a:rPr lang="en-US" sz="2000" dirty="0" smtClean="0"/>
              <a:t> </a:t>
            </a:r>
            <a:r>
              <a:rPr lang="en-US" dirty="0" smtClean="0"/>
              <a:t>a phase of matter with no definite volume and no definite shape </a:t>
            </a: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In a gas phase:</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a substance takes the volume and shape of its container</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particles are less orderly arranged (most random)</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particles move fast and freely </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particles have very weak attractive forces to each other</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dirty="0" smtClean="0"/>
              <a:t> particles can be easily compressed (compressible)</a:t>
            </a:r>
            <a:endParaRPr lang="en-US" sz="2000"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TextBox 8"/>
          <p:cNvSpPr txBox="1"/>
          <p:nvPr/>
        </p:nvSpPr>
        <p:spPr>
          <a:xfrm>
            <a:off x="457200" y="838200"/>
            <a:ext cx="3581400" cy="523220"/>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Three Phases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1" name="Picture 10" descr="iodine gas.jpg"/>
          <p:cNvPicPr>
            <a:picLocks noChangeAspect="1"/>
          </p:cNvPicPr>
          <p:nvPr/>
        </p:nvPicPr>
        <p:blipFill>
          <a:blip r:embed="rId3" cstate="print"/>
          <a:stretch>
            <a:fillRect/>
          </a:stretch>
        </p:blipFill>
        <p:spPr>
          <a:xfrm>
            <a:off x="1981200" y="2057401"/>
            <a:ext cx="2057400" cy="2362200"/>
          </a:xfrm>
          <a:prstGeom prst="rect">
            <a:avLst/>
          </a:prstGeom>
        </p:spPr>
      </p:pic>
      <p:sp>
        <p:nvSpPr>
          <p:cNvPr id="12" name="TextBox 11"/>
          <p:cNvSpPr txBox="1"/>
          <p:nvPr/>
        </p:nvSpPr>
        <p:spPr>
          <a:xfrm>
            <a:off x="4038600" y="2438400"/>
            <a:ext cx="1524000" cy="646331"/>
          </a:xfrm>
          <a:prstGeom prst="rect">
            <a:avLst/>
          </a:prstGeom>
          <a:noFill/>
        </p:spPr>
        <p:txBody>
          <a:bodyPr wrap="square" rtlCol="0">
            <a:spAutoFit/>
          </a:bodyPr>
          <a:lstStyle/>
          <a:p>
            <a:r>
              <a:rPr lang="en-US" dirty="0" smtClean="0"/>
              <a:t>Iodine gas </a:t>
            </a:r>
          </a:p>
          <a:p>
            <a:r>
              <a:rPr lang="en-US" dirty="0" smtClean="0"/>
              <a:t>I</a:t>
            </a:r>
            <a:r>
              <a:rPr lang="en-US" baseline="-25000" dirty="0" smtClean="0"/>
              <a:t>2</a:t>
            </a:r>
            <a:r>
              <a:rPr lang="en-US" dirty="0" smtClean="0"/>
              <a:t>(g)</a:t>
            </a:r>
            <a:endParaRPr lang="en-US" dirty="0"/>
          </a:p>
        </p:txBody>
      </p:sp>
      <p:sp>
        <p:nvSpPr>
          <p:cNvPr id="14" name="Right Arrow 13"/>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5" name="Right Arrow 14">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6" name="TextBox 15">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8" name="TextBox 17">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0" name="TextBox 19">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1" name="TextBox 20">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2" name="TextBox 21">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3" name="TextBox 22"/>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4" name="TextBox 23">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5" name="TextBox 24"/>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2800" dirty="0">
              <a:solidFill>
                <a:schemeClr val="tx1"/>
              </a:solidFill>
            </a:endParaRP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hlinkClick r:id="rId3" action="ppaction://hlinksldjump"/>
          </p:cNvPr>
          <p:cNvSpPr txBox="1"/>
          <p:nvPr/>
        </p:nvSpPr>
        <p:spPr>
          <a:xfrm>
            <a:off x="838200" y="1113552"/>
            <a:ext cx="1295400" cy="338554"/>
          </a:xfrm>
          <a:prstGeom prst="rect">
            <a:avLst/>
          </a:prstGeom>
          <a:noFill/>
        </p:spPr>
        <p:txBody>
          <a:bodyPr wrap="square" rtlCol="0">
            <a:spAutoFit/>
          </a:bodyPr>
          <a:lstStyle/>
          <a:p>
            <a:r>
              <a:rPr lang="en-US" sz="1600" b="1" dirty="0" smtClean="0">
                <a:solidFill>
                  <a:srgbClr val="066DEA"/>
                </a:solidFill>
              </a:rPr>
              <a:t>Introduction</a:t>
            </a:r>
            <a:endParaRPr lang="en-US" sz="1600" b="1" dirty="0">
              <a:solidFill>
                <a:srgbClr val="066DEA"/>
              </a:solidFill>
            </a:endParaRPr>
          </a:p>
        </p:txBody>
      </p:sp>
      <p:sp>
        <p:nvSpPr>
          <p:cNvPr id="10" name="TextBox 9">
            <a:hlinkClick r:id="rId4" action="ppaction://hlinksldjump"/>
          </p:cNvPr>
          <p:cNvSpPr txBox="1"/>
          <p:nvPr/>
        </p:nvSpPr>
        <p:spPr>
          <a:xfrm>
            <a:off x="838200" y="1444817"/>
            <a:ext cx="1600200" cy="338554"/>
          </a:xfrm>
          <a:prstGeom prst="rect">
            <a:avLst/>
          </a:prstGeom>
          <a:noFill/>
        </p:spPr>
        <p:txBody>
          <a:bodyPr wrap="square" rtlCol="0">
            <a:spAutoFit/>
          </a:bodyPr>
          <a:lstStyle/>
          <a:p>
            <a:r>
              <a:rPr lang="en-US" sz="1600" b="1" dirty="0" smtClean="0">
                <a:solidFill>
                  <a:srgbClr val="066DEA"/>
                </a:solidFill>
              </a:rPr>
              <a:t>Pure substances</a:t>
            </a:r>
            <a:endParaRPr lang="en-US" sz="1600" b="1" dirty="0">
              <a:solidFill>
                <a:srgbClr val="066DEA"/>
              </a:solidFill>
            </a:endParaRPr>
          </a:p>
        </p:txBody>
      </p:sp>
      <p:sp>
        <p:nvSpPr>
          <p:cNvPr id="11" name="TextBox 10">
            <a:hlinkClick r:id="rId5" action="ppaction://hlinksldjump"/>
          </p:cNvPr>
          <p:cNvSpPr txBox="1"/>
          <p:nvPr/>
        </p:nvSpPr>
        <p:spPr>
          <a:xfrm>
            <a:off x="838200" y="1776082"/>
            <a:ext cx="1371600" cy="338554"/>
          </a:xfrm>
          <a:prstGeom prst="rect">
            <a:avLst/>
          </a:prstGeom>
          <a:noFill/>
        </p:spPr>
        <p:txBody>
          <a:bodyPr wrap="square" rtlCol="0">
            <a:spAutoFit/>
          </a:bodyPr>
          <a:lstStyle/>
          <a:p>
            <a:r>
              <a:rPr lang="en-US" sz="1600" b="1" dirty="0" smtClean="0">
                <a:solidFill>
                  <a:srgbClr val="066DEA"/>
                </a:solidFill>
              </a:rPr>
              <a:t>Elements</a:t>
            </a:r>
            <a:endParaRPr lang="en-US" sz="1600" b="1" dirty="0">
              <a:solidFill>
                <a:srgbClr val="066DEA"/>
              </a:solidFill>
            </a:endParaRPr>
          </a:p>
        </p:txBody>
      </p:sp>
      <p:sp>
        <p:nvSpPr>
          <p:cNvPr id="15" name="TextBox 14">
            <a:hlinkClick r:id="rId6" action="ppaction://hlinksldjump"/>
          </p:cNvPr>
          <p:cNvSpPr txBox="1"/>
          <p:nvPr/>
        </p:nvSpPr>
        <p:spPr>
          <a:xfrm>
            <a:off x="838200" y="2107347"/>
            <a:ext cx="1371600" cy="338554"/>
          </a:xfrm>
          <a:prstGeom prst="rect">
            <a:avLst/>
          </a:prstGeom>
          <a:noFill/>
        </p:spPr>
        <p:txBody>
          <a:bodyPr wrap="square" rtlCol="0">
            <a:spAutoFit/>
          </a:bodyPr>
          <a:lstStyle/>
          <a:p>
            <a:r>
              <a:rPr lang="en-US" sz="1600" b="1" dirty="0" smtClean="0">
                <a:solidFill>
                  <a:srgbClr val="066DEA"/>
                </a:solidFill>
              </a:rPr>
              <a:t>Compounds</a:t>
            </a:r>
            <a:endParaRPr lang="en-US" sz="1600" b="1" dirty="0">
              <a:solidFill>
                <a:srgbClr val="066DEA"/>
              </a:solidFill>
            </a:endParaRPr>
          </a:p>
        </p:txBody>
      </p:sp>
      <p:sp>
        <p:nvSpPr>
          <p:cNvPr id="16" name="TextBox 15">
            <a:hlinkClick r:id="rId7" action="ppaction://hlinksldjump"/>
          </p:cNvPr>
          <p:cNvSpPr txBox="1"/>
          <p:nvPr/>
        </p:nvSpPr>
        <p:spPr>
          <a:xfrm>
            <a:off x="838200" y="2769877"/>
            <a:ext cx="1371600" cy="338554"/>
          </a:xfrm>
          <a:prstGeom prst="rect">
            <a:avLst/>
          </a:prstGeom>
          <a:noFill/>
        </p:spPr>
        <p:txBody>
          <a:bodyPr wrap="square" rtlCol="0">
            <a:spAutoFit/>
          </a:bodyPr>
          <a:lstStyle/>
          <a:p>
            <a:r>
              <a:rPr lang="en-US" sz="1600" b="1" dirty="0" smtClean="0">
                <a:solidFill>
                  <a:srgbClr val="066DEA"/>
                </a:solidFill>
              </a:rPr>
              <a:t>Mixtures</a:t>
            </a:r>
            <a:endParaRPr lang="en-US" sz="1600" b="1" dirty="0">
              <a:solidFill>
                <a:srgbClr val="066DEA"/>
              </a:solidFill>
            </a:endParaRPr>
          </a:p>
        </p:txBody>
      </p:sp>
      <p:sp>
        <p:nvSpPr>
          <p:cNvPr id="18" name="TextBox 17">
            <a:hlinkClick r:id="rId8" action="ppaction://hlinksldjump"/>
          </p:cNvPr>
          <p:cNvSpPr txBox="1"/>
          <p:nvPr/>
        </p:nvSpPr>
        <p:spPr>
          <a:xfrm>
            <a:off x="838200" y="3101142"/>
            <a:ext cx="2590800" cy="338554"/>
          </a:xfrm>
          <a:prstGeom prst="rect">
            <a:avLst/>
          </a:prstGeom>
          <a:noFill/>
        </p:spPr>
        <p:txBody>
          <a:bodyPr wrap="square" rtlCol="0">
            <a:spAutoFit/>
          </a:bodyPr>
          <a:lstStyle/>
          <a:p>
            <a:r>
              <a:rPr lang="en-US" sz="1600" b="1" dirty="0" smtClean="0">
                <a:solidFill>
                  <a:srgbClr val="066DEA"/>
                </a:solidFill>
              </a:rPr>
              <a:t>Homogeneous mixtures</a:t>
            </a:r>
            <a:endParaRPr lang="en-US" sz="1600" b="1" dirty="0">
              <a:solidFill>
                <a:srgbClr val="066DEA"/>
              </a:solidFill>
            </a:endParaRPr>
          </a:p>
        </p:txBody>
      </p:sp>
      <p:sp>
        <p:nvSpPr>
          <p:cNvPr id="20" name="TextBox 19">
            <a:hlinkClick r:id="rId9" action="ppaction://hlinksldjump"/>
          </p:cNvPr>
          <p:cNvSpPr txBox="1"/>
          <p:nvPr/>
        </p:nvSpPr>
        <p:spPr>
          <a:xfrm>
            <a:off x="838200" y="3432407"/>
            <a:ext cx="2590800" cy="338554"/>
          </a:xfrm>
          <a:prstGeom prst="rect">
            <a:avLst/>
          </a:prstGeom>
          <a:noFill/>
        </p:spPr>
        <p:txBody>
          <a:bodyPr wrap="square" rtlCol="0">
            <a:spAutoFit/>
          </a:bodyPr>
          <a:lstStyle/>
          <a:p>
            <a:r>
              <a:rPr lang="en-US" sz="1600" b="1" dirty="0" smtClean="0">
                <a:solidFill>
                  <a:srgbClr val="066DEA"/>
                </a:solidFill>
              </a:rPr>
              <a:t>Heterogeneous mixtures</a:t>
            </a:r>
            <a:endParaRPr lang="en-US" sz="1600" b="1" dirty="0">
              <a:solidFill>
                <a:srgbClr val="066DEA"/>
              </a:solidFill>
            </a:endParaRPr>
          </a:p>
        </p:txBody>
      </p:sp>
      <p:sp>
        <p:nvSpPr>
          <p:cNvPr id="21" name="TextBox 20">
            <a:hlinkClick r:id="rId10" action="ppaction://hlinksldjump"/>
          </p:cNvPr>
          <p:cNvSpPr txBox="1"/>
          <p:nvPr/>
        </p:nvSpPr>
        <p:spPr>
          <a:xfrm>
            <a:off x="4572000" y="1189752"/>
            <a:ext cx="2590800" cy="338554"/>
          </a:xfrm>
          <a:prstGeom prst="rect">
            <a:avLst/>
          </a:prstGeom>
          <a:noFill/>
        </p:spPr>
        <p:txBody>
          <a:bodyPr wrap="square" rtlCol="0">
            <a:spAutoFit/>
          </a:bodyPr>
          <a:lstStyle/>
          <a:p>
            <a:r>
              <a:rPr lang="en-US" sz="1600" b="1" dirty="0" smtClean="0">
                <a:solidFill>
                  <a:srgbClr val="066DEA"/>
                </a:solidFill>
              </a:rPr>
              <a:t>Separation of  Mixtures</a:t>
            </a:r>
            <a:endParaRPr lang="en-US" sz="1600" b="1" dirty="0">
              <a:solidFill>
                <a:srgbClr val="066DEA"/>
              </a:solidFill>
            </a:endParaRPr>
          </a:p>
        </p:txBody>
      </p:sp>
      <p:sp>
        <p:nvSpPr>
          <p:cNvPr id="22" name="TextBox 21">
            <a:hlinkClick r:id="rId11" action="ppaction://hlinksldjump"/>
          </p:cNvPr>
          <p:cNvSpPr txBox="1"/>
          <p:nvPr/>
        </p:nvSpPr>
        <p:spPr>
          <a:xfrm>
            <a:off x="4572000" y="1494552"/>
            <a:ext cx="2590800" cy="338554"/>
          </a:xfrm>
          <a:prstGeom prst="rect">
            <a:avLst/>
          </a:prstGeom>
          <a:noFill/>
        </p:spPr>
        <p:txBody>
          <a:bodyPr wrap="square" rtlCol="0">
            <a:spAutoFit/>
          </a:bodyPr>
          <a:lstStyle/>
          <a:p>
            <a:r>
              <a:rPr lang="en-US" sz="1600" b="1" dirty="0" smtClean="0">
                <a:solidFill>
                  <a:srgbClr val="066DEA"/>
                </a:solidFill>
              </a:rPr>
              <a:t>Decantation</a:t>
            </a:r>
            <a:endParaRPr lang="en-US" sz="1600" b="1" dirty="0">
              <a:solidFill>
                <a:srgbClr val="066DEA"/>
              </a:solidFill>
            </a:endParaRPr>
          </a:p>
        </p:txBody>
      </p:sp>
      <p:sp>
        <p:nvSpPr>
          <p:cNvPr id="23" name="TextBox 22">
            <a:hlinkClick r:id="rId12" action="ppaction://hlinksldjump"/>
          </p:cNvPr>
          <p:cNvSpPr txBox="1"/>
          <p:nvPr/>
        </p:nvSpPr>
        <p:spPr>
          <a:xfrm>
            <a:off x="4572000" y="2157082"/>
            <a:ext cx="2590800" cy="338554"/>
          </a:xfrm>
          <a:prstGeom prst="rect">
            <a:avLst/>
          </a:prstGeom>
          <a:noFill/>
        </p:spPr>
        <p:txBody>
          <a:bodyPr wrap="square" rtlCol="0">
            <a:spAutoFit/>
          </a:bodyPr>
          <a:lstStyle/>
          <a:p>
            <a:r>
              <a:rPr lang="en-US" sz="1600" b="1" dirty="0" smtClean="0">
                <a:solidFill>
                  <a:srgbClr val="066DEA"/>
                </a:solidFill>
              </a:rPr>
              <a:t>Evaporation</a:t>
            </a:r>
            <a:endParaRPr lang="en-US" sz="1600" b="1" dirty="0">
              <a:solidFill>
                <a:srgbClr val="066DEA"/>
              </a:solidFill>
            </a:endParaRPr>
          </a:p>
        </p:txBody>
      </p:sp>
      <p:sp>
        <p:nvSpPr>
          <p:cNvPr id="24" name="TextBox 23">
            <a:hlinkClick r:id="rId13" action="ppaction://hlinksldjump"/>
          </p:cNvPr>
          <p:cNvSpPr txBox="1"/>
          <p:nvPr/>
        </p:nvSpPr>
        <p:spPr>
          <a:xfrm>
            <a:off x="4572000" y="1825817"/>
            <a:ext cx="2819400" cy="338554"/>
          </a:xfrm>
          <a:prstGeom prst="rect">
            <a:avLst/>
          </a:prstGeom>
          <a:noFill/>
        </p:spPr>
        <p:txBody>
          <a:bodyPr wrap="square" rtlCol="0">
            <a:spAutoFit/>
          </a:bodyPr>
          <a:lstStyle/>
          <a:p>
            <a:r>
              <a:rPr lang="en-US" sz="1600" b="1" dirty="0" smtClean="0">
                <a:solidFill>
                  <a:srgbClr val="066DEA"/>
                </a:solidFill>
              </a:rPr>
              <a:t>Filtration</a:t>
            </a:r>
            <a:endParaRPr lang="en-US" sz="1600" b="1" dirty="0">
              <a:solidFill>
                <a:srgbClr val="066DEA"/>
              </a:solidFill>
            </a:endParaRPr>
          </a:p>
        </p:txBody>
      </p:sp>
      <p:sp>
        <p:nvSpPr>
          <p:cNvPr id="25" name="TextBox 24">
            <a:hlinkClick r:id="rId14" action="ppaction://hlinksldjump"/>
          </p:cNvPr>
          <p:cNvSpPr txBox="1"/>
          <p:nvPr/>
        </p:nvSpPr>
        <p:spPr>
          <a:xfrm>
            <a:off x="4572000" y="2488347"/>
            <a:ext cx="2590800" cy="338554"/>
          </a:xfrm>
          <a:prstGeom prst="rect">
            <a:avLst/>
          </a:prstGeom>
          <a:noFill/>
        </p:spPr>
        <p:txBody>
          <a:bodyPr wrap="square" rtlCol="0">
            <a:spAutoFit/>
          </a:bodyPr>
          <a:lstStyle/>
          <a:p>
            <a:r>
              <a:rPr lang="en-US" sz="1600" b="1" dirty="0" smtClean="0">
                <a:solidFill>
                  <a:srgbClr val="066DEA"/>
                </a:solidFill>
              </a:rPr>
              <a:t>Distillation</a:t>
            </a:r>
            <a:endParaRPr lang="en-US" sz="1600" b="1" dirty="0">
              <a:solidFill>
                <a:srgbClr val="066DEA"/>
              </a:solidFill>
            </a:endParaRPr>
          </a:p>
        </p:txBody>
      </p:sp>
      <p:sp>
        <p:nvSpPr>
          <p:cNvPr id="26" name="TextBox 25">
            <a:hlinkClick r:id="rId15" action="ppaction://hlinksldjump"/>
          </p:cNvPr>
          <p:cNvSpPr txBox="1"/>
          <p:nvPr/>
        </p:nvSpPr>
        <p:spPr>
          <a:xfrm>
            <a:off x="4572000" y="2819612"/>
            <a:ext cx="2590800" cy="338554"/>
          </a:xfrm>
          <a:prstGeom prst="rect">
            <a:avLst/>
          </a:prstGeom>
          <a:noFill/>
        </p:spPr>
        <p:txBody>
          <a:bodyPr wrap="square" rtlCol="0">
            <a:spAutoFit/>
          </a:bodyPr>
          <a:lstStyle/>
          <a:p>
            <a:r>
              <a:rPr lang="en-US" sz="1600" b="1" dirty="0" smtClean="0">
                <a:solidFill>
                  <a:srgbClr val="066DEA"/>
                </a:solidFill>
              </a:rPr>
              <a:t>Chromatography</a:t>
            </a:r>
            <a:endParaRPr lang="en-US" sz="1600" b="1" dirty="0">
              <a:solidFill>
                <a:srgbClr val="066DEA"/>
              </a:solidFill>
            </a:endParaRPr>
          </a:p>
        </p:txBody>
      </p:sp>
      <p:sp>
        <p:nvSpPr>
          <p:cNvPr id="27" name="TextBox 26">
            <a:hlinkClick r:id="rId16" action="ppaction://hlinksldjump"/>
          </p:cNvPr>
          <p:cNvSpPr txBox="1"/>
          <p:nvPr/>
        </p:nvSpPr>
        <p:spPr>
          <a:xfrm>
            <a:off x="838200" y="4085352"/>
            <a:ext cx="3429000" cy="338554"/>
          </a:xfrm>
          <a:prstGeom prst="rect">
            <a:avLst/>
          </a:prstGeom>
          <a:noFill/>
        </p:spPr>
        <p:txBody>
          <a:bodyPr wrap="square" rtlCol="0">
            <a:spAutoFit/>
          </a:bodyPr>
          <a:lstStyle/>
          <a:p>
            <a:r>
              <a:rPr lang="en-US" sz="1600" b="1" dirty="0" smtClean="0">
                <a:solidFill>
                  <a:srgbClr val="066DEA"/>
                </a:solidFill>
              </a:rPr>
              <a:t>Formula Representations of Matter</a:t>
            </a:r>
            <a:endParaRPr lang="en-US" sz="1600" b="1" dirty="0">
              <a:solidFill>
                <a:srgbClr val="066DEA"/>
              </a:solidFill>
            </a:endParaRPr>
          </a:p>
        </p:txBody>
      </p:sp>
      <p:sp>
        <p:nvSpPr>
          <p:cNvPr id="28" name="TextBox 27">
            <a:hlinkClick r:id="rId17" action="ppaction://hlinksldjump"/>
          </p:cNvPr>
          <p:cNvSpPr txBox="1"/>
          <p:nvPr/>
        </p:nvSpPr>
        <p:spPr>
          <a:xfrm>
            <a:off x="838200" y="4416623"/>
            <a:ext cx="3810000" cy="338554"/>
          </a:xfrm>
          <a:prstGeom prst="rect">
            <a:avLst/>
          </a:prstGeom>
          <a:noFill/>
        </p:spPr>
        <p:txBody>
          <a:bodyPr wrap="square" rtlCol="0">
            <a:spAutoFit/>
          </a:bodyPr>
          <a:lstStyle/>
          <a:p>
            <a:r>
              <a:rPr lang="en-US" sz="1600" b="1" dirty="0" smtClean="0">
                <a:solidFill>
                  <a:srgbClr val="066DEA"/>
                </a:solidFill>
              </a:rPr>
              <a:t>Diagram Representations of Matter</a:t>
            </a:r>
            <a:endParaRPr lang="en-US" sz="1600" b="1" dirty="0">
              <a:solidFill>
                <a:srgbClr val="066DEA"/>
              </a:solidFill>
            </a:endParaRPr>
          </a:p>
        </p:txBody>
      </p:sp>
      <p:sp>
        <p:nvSpPr>
          <p:cNvPr id="29" name="TextBox 28">
            <a:hlinkClick r:id="rId18" action="ppaction://hlinksldjump"/>
          </p:cNvPr>
          <p:cNvSpPr txBox="1"/>
          <p:nvPr/>
        </p:nvSpPr>
        <p:spPr>
          <a:xfrm>
            <a:off x="838200" y="3763672"/>
            <a:ext cx="3429000" cy="338554"/>
          </a:xfrm>
          <a:prstGeom prst="rect">
            <a:avLst/>
          </a:prstGeom>
          <a:noFill/>
        </p:spPr>
        <p:txBody>
          <a:bodyPr wrap="square" rtlCol="0">
            <a:spAutoFit/>
          </a:bodyPr>
          <a:lstStyle/>
          <a:p>
            <a:r>
              <a:rPr lang="en-US" sz="1600" b="1" dirty="0" smtClean="0">
                <a:solidFill>
                  <a:srgbClr val="066DEA"/>
                </a:solidFill>
              </a:rPr>
              <a:t>Classification Diagram</a:t>
            </a:r>
            <a:endParaRPr lang="en-US" sz="1600" b="1" dirty="0">
              <a:solidFill>
                <a:srgbClr val="066DEA"/>
              </a:solidFill>
            </a:endParaRPr>
          </a:p>
        </p:txBody>
      </p:sp>
      <p:sp>
        <p:nvSpPr>
          <p:cNvPr id="30" name="TextBox 29">
            <a:hlinkClick r:id="rId19" action="ppaction://hlinksldjump"/>
          </p:cNvPr>
          <p:cNvSpPr txBox="1"/>
          <p:nvPr/>
        </p:nvSpPr>
        <p:spPr>
          <a:xfrm>
            <a:off x="838200" y="2438612"/>
            <a:ext cx="2667000" cy="338554"/>
          </a:xfrm>
          <a:prstGeom prst="rect">
            <a:avLst/>
          </a:prstGeom>
          <a:noFill/>
        </p:spPr>
        <p:txBody>
          <a:bodyPr wrap="square" rtlCol="0">
            <a:spAutoFit/>
          </a:bodyPr>
          <a:lstStyle/>
          <a:p>
            <a:r>
              <a:rPr lang="en-US" sz="1600" b="1" dirty="0" smtClean="0">
                <a:solidFill>
                  <a:srgbClr val="066DEA"/>
                </a:solidFill>
              </a:rPr>
              <a:t>Law of definite composition</a:t>
            </a:r>
            <a:endParaRPr lang="en-US" sz="1600" b="1" dirty="0">
              <a:solidFill>
                <a:srgbClr val="066DEA"/>
              </a:solidFill>
            </a:endParaRPr>
          </a:p>
        </p:txBody>
      </p:sp>
      <p:sp>
        <p:nvSpPr>
          <p:cNvPr id="31" name="TextBox 30"/>
          <p:cNvSpPr txBox="1"/>
          <p:nvPr/>
        </p:nvSpPr>
        <p:spPr>
          <a:xfrm>
            <a:off x="838200" y="762000"/>
            <a:ext cx="1905000" cy="369332"/>
          </a:xfrm>
          <a:prstGeom prst="rect">
            <a:avLst/>
          </a:prstGeom>
          <a:noFill/>
        </p:spPr>
        <p:txBody>
          <a:bodyPr wrap="square" rtlCol="0">
            <a:spAutoFit/>
          </a:bodyPr>
          <a:lstStyle/>
          <a:p>
            <a:r>
              <a:rPr lang="en-US" b="1" dirty="0" smtClean="0"/>
              <a:t>Index of Concepts</a:t>
            </a:r>
            <a:endParaRPr lang="en-US" b="1" dirty="0"/>
          </a:p>
        </p:txBody>
      </p:sp>
      <p:sp>
        <p:nvSpPr>
          <p:cNvPr id="32" name="Right Arrow 31">
            <a:hlinkClick r:id="rId3" action="ppaction://hlinksldjump"/>
          </p:cNvPr>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33" name="Right Arrow 32">
            <a:hlinkClick r:id="rId20"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34" name="TextBox 33">
            <a:hlinkClick r:id="rId21"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5" name="TextBox 34">
            <a:hlinkClick r:id="rId22"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6" name="TextBox 35">
            <a:hlinkClick r:id="rId23"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7" name="TextBox 36">
            <a:hlinkClick r:id="rId24"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8" name="TextBox 37">
            <a:hlinkClick r:id="rId25"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9" name="TextBox 38"/>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0" name="TextBox 39">
            <a:hlinkClick r:id="rId26"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2" name="TextBox 4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1" name="TextBox 40">
            <a:hlinkClick r:id="rId27" action="ppaction://hlinksldjump"/>
          </p:cNvPr>
          <p:cNvSpPr txBox="1"/>
          <p:nvPr/>
        </p:nvSpPr>
        <p:spPr>
          <a:xfrm>
            <a:off x="4572000" y="3581400"/>
            <a:ext cx="1447800" cy="369332"/>
          </a:xfrm>
          <a:prstGeom prst="rect">
            <a:avLst/>
          </a:prstGeom>
          <a:noFill/>
        </p:spPr>
        <p:txBody>
          <a:bodyPr wrap="square" rtlCol="0">
            <a:spAutoFit/>
          </a:bodyPr>
          <a:lstStyle/>
          <a:p>
            <a:r>
              <a:rPr lang="en-US" b="1" dirty="0" smtClean="0">
                <a:solidFill>
                  <a:srgbClr val="0000CC"/>
                </a:solidFill>
              </a:rPr>
              <a:t>PoPuP Quiz</a:t>
            </a:r>
            <a:endParaRPr lang="en-US" b="1" dirty="0">
              <a:solidFill>
                <a:srgbClr val="0000CC"/>
              </a:solidFill>
            </a:endParaRPr>
          </a:p>
        </p:txBody>
      </p:sp>
    </p:spTree>
  </p:cSld>
  <p:clrMapOvr>
    <a:masterClrMapping/>
  </p:clrMapOvr>
  <p:transition>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9" descr="gasphase"/>
          <p:cNvPicPr>
            <a:picLocks noChangeAspect="1" noChangeArrowheads="1" noCrop="1"/>
          </p:cNvPicPr>
          <p:nvPr/>
        </p:nvPicPr>
        <p:blipFill>
          <a:blip r:embed="rId3" cstate="print"/>
          <a:srcRect/>
          <a:stretch>
            <a:fillRect/>
          </a:stretch>
        </p:blipFill>
        <p:spPr bwMode="auto">
          <a:xfrm>
            <a:off x="6705600" y="3581400"/>
            <a:ext cx="1219200" cy="1066800"/>
          </a:xfrm>
          <a:prstGeom prst="rect">
            <a:avLst/>
          </a:prstGeom>
          <a:noFill/>
          <a:ln w="9525">
            <a:noFill/>
            <a:miter lim="800000"/>
            <a:headEnd/>
            <a:tailEnd/>
          </a:ln>
        </p:spPr>
      </p:pic>
      <p:pic>
        <p:nvPicPr>
          <p:cNvPr id="25" name="Picture 7" descr="liquid"/>
          <p:cNvPicPr>
            <a:picLocks noChangeAspect="1" noChangeArrowheads="1" noCrop="1"/>
          </p:cNvPicPr>
          <p:nvPr/>
        </p:nvPicPr>
        <p:blipFill>
          <a:blip r:embed="rId4" cstate="print"/>
          <a:srcRect/>
          <a:stretch>
            <a:fillRect/>
          </a:stretch>
        </p:blipFill>
        <p:spPr bwMode="auto">
          <a:xfrm>
            <a:off x="4419600" y="3581400"/>
            <a:ext cx="1219200" cy="1066800"/>
          </a:xfrm>
          <a:prstGeom prst="rect">
            <a:avLst/>
          </a:prstGeom>
          <a:noFill/>
          <a:ln w="9525">
            <a:noFill/>
            <a:miter lim="800000"/>
            <a:headEnd/>
            <a:tailEnd/>
          </a:ln>
        </p:spPr>
      </p:pic>
      <p:pic>
        <p:nvPicPr>
          <p:cNvPr id="26" name="Picture 5" descr="solid"/>
          <p:cNvPicPr>
            <a:picLocks noChangeAspect="1" noChangeArrowheads="1" noCrop="1"/>
          </p:cNvPicPr>
          <p:nvPr/>
        </p:nvPicPr>
        <p:blipFill>
          <a:blip r:embed="rId5" cstate="print"/>
          <a:srcRect/>
          <a:stretch>
            <a:fillRect/>
          </a:stretch>
        </p:blipFill>
        <p:spPr bwMode="auto">
          <a:xfrm>
            <a:off x="2209800" y="3581400"/>
            <a:ext cx="1206434" cy="10668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2057400" y="3276600"/>
            <a:ext cx="1533525" cy="1562100"/>
          </a:xfrm>
          <a:prstGeom prst="rect">
            <a:avLst/>
          </a:prstGeom>
          <a:noFill/>
          <a:ln w="9525">
            <a:noFill/>
            <a:miter lim="800000"/>
            <a:headEnd/>
            <a:tailEnd/>
          </a:ln>
        </p:spPr>
      </p:pic>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762000"/>
            <a:ext cx="8077200" cy="5478423"/>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Formula and Diagram Representations of Phases</a:t>
            </a:r>
          </a:p>
          <a:p>
            <a:endParaRPr lang="en-US" sz="1050" dirty="0" smtClean="0"/>
          </a:p>
          <a:p>
            <a:r>
              <a:rPr lang="en-US" dirty="0" smtClean="0"/>
              <a:t>                  Substance XY is represented in the three phases.</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dirty="0" smtClean="0"/>
          </a:p>
          <a:p>
            <a:endParaRPr lang="en-US" dirty="0" smtClean="0"/>
          </a:p>
          <a:p>
            <a:endParaRPr lang="en-US" sz="2000" dirty="0"/>
          </a:p>
        </p:txBody>
      </p:sp>
      <p:sp>
        <p:nvSpPr>
          <p:cNvPr id="10" name="TextBox 9"/>
          <p:cNvSpPr txBox="1"/>
          <p:nvPr/>
        </p:nvSpPr>
        <p:spPr>
          <a:xfrm>
            <a:off x="762000" y="2514601"/>
            <a:ext cx="7315200" cy="1754326"/>
          </a:xfrm>
          <a:prstGeom prst="rect">
            <a:avLst/>
          </a:prstGeom>
          <a:noFill/>
        </p:spPr>
        <p:txBody>
          <a:bodyPr wrap="square" rtlCol="0">
            <a:spAutoFit/>
          </a:bodyPr>
          <a:lstStyle/>
          <a:p>
            <a:r>
              <a:rPr lang="en-US" dirty="0" smtClean="0"/>
              <a:t>Formulas                XY(</a:t>
            </a:r>
            <a:r>
              <a:rPr lang="en-US" dirty="0" smtClean="0">
                <a:solidFill>
                  <a:srgbClr val="00B050"/>
                </a:solidFill>
              </a:rPr>
              <a:t>s</a:t>
            </a:r>
            <a:r>
              <a:rPr lang="en-US" dirty="0" smtClean="0"/>
              <a:t>)                                  XY(</a:t>
            </a:r>
            <a:r>
              <a:rPr lang="en-US" dirty="0" smtClean="0">
                <a:solidFill>
                  <a:srgbClr val="00B0F0"/>
                </a:solidFill>
              </a:rPr>
              <a:t>l</a:t>
            </a:r>
            <a:r>
              <a:rPr lang="en-US" dirty="0" smtClean="0"/>
              <a:t>)                                   XY(</a:t>
            </a:r>
            <a:r>
              <a:rPr lang="en-US" dirty="0" smtClean="0">
                <a:solidFill>
                  <a:srgbClr val="FF0000"/>
                </a:solidFill>
              </a:rPr>
              <a:t>g</a:t>
            </a:r>
            <a:r>
              <a:rPr lang="en-US" dirty="0" smtClean="0"/>
              <a:t>)</a:t>
            </a:r>
          </a:p>
          <a:p>
            <a:endParaRPr lang="en-US" dirty="0" smtClean="0"/>
          </a:p>
          <a:p>
            <a:endParaRPr lang="en-US" dirty="0" smtClean="0"/>
          </a:p>
          <a:p>
            <a:endParaRPr lang="en-US" dirty="0" smtClean="0"/>
          </a:p>
          <a:p>
            <a:endParaRPr lang="en-US" dirty="0" smtClean="0"/>
          </a:p>
          <a:p>
            <a:r>
              <a:rPr lang="en-US" dirty="0" smtClean="0"/>
              <a:t>Diagrams</a:t>
            </a:r>
            <a:endParaRPr lang="en-US" dirty="0"/>
          </a:p>
        </p:txBody>
      </p:sp>
      <p:sp>
        <p:nvSpPr>
          <p:cNvPr id="11" name="TextBox 10"/>
          <p:cNvSpPr txBox="1"/>
          <p:nvPr/>
        </p:nvSpPr>
        <p:spPr>
          <a:xfrm>
            <a:off x="2286000" y="1828800"/>
            <a:ext cx="5715000" cy="369332"/>
          </a:xfrm>
          <a:prstGeom prst="rect">
            <a:avLst/>
          </a:prstGeom>
          <a:noFill/>
        </p:spPr>
        <p:txBody>
          <a:bodyPr wrap="square" rtlCol="0">
            <a:spAutoFit/>
          </a:bodyPr>
          <a:lstStyle/>
          <a:p>
            <a:r>
              <a:rPr lang="en-US" dirty="0" smtClean="0">
                <a:solidFill>
                  <a:srgbClr val="0A34E6"/>
                </a:solidFill>
              </a:rPr>
              <a:t>  </a:t>
            </a:r>
            <a:r>
              <a:rPr lang="en-US" b="1" dirty="0" smtClean="0">
                <a:solidFill>
                  <a:srgbClr val="00B050"/>
                </a:solidFill>
              </a:rPr>
              <a:t>Solid </a:t>
            </a:r>
            <a:r>
              <a:rPr lang="en-US" dirty="0" smtClean="0"/>
              <a:t>                                 </a:t>
            </a:r>
            <a:r>
              <a:rPr lang="en-US" b="1" dirty="0" smtClean="0">
                <a:solidFill>
                  <a:srgbClr val="00B0F0"/>
                </a:solidFill>
              </a:rPr>
              <a:t>Liquid</a:t>
            </a:r>
            <a:r>
              <a:rPr lang="en-US" dirty="0" smtClean="0"/>
              <a:t>                                  </a:t>
            </a:r>
            <a:r>
              <a:rPr lang="en-US" dirty="0" smtClean="0">
                <a:solidFill>
                  <a:srgbClr val="FF0000"/>
                </a:solidFill>
              </a:rPr>
              <a:t>Gas</a:t>
            </a:r>
            <a:endParaRPr lang="en-US" dirty="0">
              <a:solidFill>
                <a:srgbClr val="FF0000"/>
              </a:solidFill>
            </a:endParaRPr>
          </a:p>
        </p:txBody>
      </p:sp>
      <p:pic>
        <p:nvPicPr>
          <p:cNvPr id="1029" name="Picture 5"/>
          <p:cNvPicPr>
            <a:picLocks noChangeAspect="1" noChangeArrowheads="1"/>
          </p:cNvPicPr>
          <p:nvPr/>
        </p:nvPicPr>
        <p:blipFill>
          <a:blip r:embed="rId7" cstate="print"/>
          <a:srcRect/>
          <a:stretch>
            <a:fillRect/>
          </a:stretch>
        </p:blipFill>
        <p:spPr bwMode="auto">
          <a:xfrm>
            <a:off x="4267200" y="3276600"/>
            <a:ext cx="1600200" cy="1600200"/>
          </a:xfrm>
          <a:prstGeom prst="rect">
            <a:avLst/>
          </a:prstGeom>
          <a:noFill/>
          <a:ln w="9525">
            <a:noFill/>
            <a:miter lim="800000"/>
            <a:headEnd/>
            <a:tailEnd/>
          </a:ln>
        </p:spPr>
      </p:pic>
      <p:pic>
        <p:nvPicPr>
          <p:cNvPr id="1030" name="Picture 6"/>
          <p:cNvPicPr>
            <a:picLocks noChangeAspect="1" noChangeArrowheads="1"/>
          </p:cNvPicPr>
          <p:nvPr/>
        </p:nvPicPr>
        <p:blipFill>
          <a:blip r:embed="rId8" cstate="print"/>
          <a:srcRect/>
          <a:stretch>
            <a:fillRect/>
          </a:stretch>
        </p:blipFill>
        <p:spPr bwMode="auto">
          <a:xfrm>
            <a:off x="6477000" y="3276600"/>
            <a:ext cx="1600200" cy="1600200"/>
          </a:xfrm>
          <a:prstGeom prst="rect">
            <a:avLst/>
          </a:prstGeom>
          <a:noFill/>
          <a:ln w="9525">
            <a:noFill/>
            <a:miter lim="800000"/>
            <a:headEnd/>
            <a:tailEnd/>
          </a:ln>
        </p:spPr>
      </p:pic>
      <p:sp>
        <p:nvSpPr>
          <p:cNvPr id="23" name="TextBox 22"/>
          <p:cNvSpPr txBox="1"/>
          <p:nvPr/>
        </p:nvSpPr>
        <p:spPr>
          <a:xfrm>
            <a:off x="3124200" y="6477000"/>
            <a:ext cx="1600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dirty="0" smtClean="0"/>
              <a:t>restore diagram</a:t>
            </a:r>
            <a:endParaRPr lang="en-US" sz="1400" dirty="0"/>
          </a:p>
        </p:txBody>
      </p:sp>
      <p:sp>
        <p:nvSpPr>
          <p:cNvPr id="18" name="TextBox 17"/>
          <p:cNvSpPr txBox="1"/>
          <p:nvPr/>
        </p:nvSpPr>
        <p:spPr>
          <a:xfrm>
            <a:off x="3124200" y="6488668"/>
            <a:ext cx="1600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400" dirty="0" smtClean="0">
                <a:solidFill>
                  <a:schemeClr val="tx1"/>
                </a:solidFill>
              </a:rPr>
              <a:t>animated diagram</a:t>
            </a:r>
            <a:endParaRPr lang="en-US" sz="1400" dirty="0">
              <a:solidFill>
                <a:schemeClr val="tx1"/>
              </a:solidFill>
            </a:endParaRPr>
          </a:p>
        </p:txBody>
      </p:sp>
      <p:sp>
        <p:nvSpPr>
          <p:cNvPr id="20" name="Right Arrow 1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1" name="Right Arrow 20">
            <a:hlinkClick r:id="rId9" action="ppaction://hlinksldjump"/>
          </p:cNvPr>
          <p:cNvSpPr/>
          <p:nvPr/>
        </p:nvSpPr>
        <p:spPr>
          <a:xfrm flipH="1">
            <a:off x="14351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2" name="TextBox 21">
            <a:hlinkClick r:id="rId10"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7" name="TextBox 26">
            <a:hlinkClick r:id="rId11"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8" name="TextBox 27">
            <a:hlinkClick r:id="rId12"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9" name="TextBox 28">
            <a:hlinkClick r:id="rId13"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0" name="TextBox 29">
            <a:hlinkClick r:id="rId14"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1" name="TextBox 3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2" name="TextBox 31">
            <a:hlinkClick r:id="rId15"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33" name="TextBox 3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diamond/>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9"/>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0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23"/>
                    </p:tgtEl>
                  </p:cond>
                </p:stCondLst>
                <p:endSync evt="end" delay="0">
                  <p:rtn val="all"/>
                </p:endSync>
                <p:childTnLst>
                  <p:par>
                    <p:cTn id="14" fill="hold">
                      <p:stCondLst>
                        <p:cond delay="0"/>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23"/>
                  </p:tgtEl>
                </p:cond>
              </p:nextCondLst>
            </p:seq>
          </p:childTnLst>
        </p:cTn>
      </p:par>
    </p:tnLst>
    <p:bldLst>
      <p:bldP spid="18" grpId="0" animBg="1"/>
      <p:bldP spid="1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1273314"/>
            <a:ext cx="8077200" cy="646331"/>
          </a:xfrm>
          <a:prstGeom prst="rect">
            <a:avLst/>
          </a:prstGeom>
          <a:noFill/>
        </p:spPr>
        <p:txBody>
          <a:bodyPr wrap="square" rtlCol="0">
            <a:spAutoFit/>
          </a:bodyPr>
          <a:lstStyle/>
          <a:p>
            <a:r>
              <a:rPr lang="en-US" dirty="0" smtClean="0"/>
              <a:t>Given the right conditions of temperature and/or pressure, a substance can change from one phase to another.</a:t>
            </a:r>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762000"/>
            <a:ext cx="78486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Changes of Matter</a:t>
            </a:r>
            <a:endParaRPr lang="en-US" sz="1050" dirty="0"/>
          </a:p>
        </p:txBody>
      </p:sp>
      <p:sp>
        <p:nvSpPr>
          <p:cNvPr id="10" name="TextBox 9"/>
          <p:cNvSpPr txBox="1"/>
          <p:nvPr/>
        </p:nvSpPr>
        <p:spPr>
          <a:xfrm>
            <a:off x="685800" y="2133600"/>
            <a:ext cx="8077200" cy="3477875"/>
          </a:xfrm>
          <a:prstGeom prst="rect">
            <a:avLst/>
          </a:prstGeom>
          <a:noFill/>
        </p:spPr>
        <p:txBody>
          <a:bodyPr wrap="square" rtlCol="0">
            <a:spAutoFit/>
          </a:bodyPr>
          <a:lstStyle/>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Melting </a:t>
            </a:r>
            <a:r>
              <a:rPr lang="en-US" sz="2000" dirty="0" smtClean="0"/>
              <a:t> (fusion) is a change from </a:t>
            </a:r>
            <a:r>
              <a:rPr lang="en-US" sz="2000" i="1" dirty="0" smtClean="0"/>
              <a:t>solid </a:t>
            </a:r>
            <a:r>
              <a:rPr lang="en-US" sz="2000" dirty="0" smtClean="0"/>
              <a:t>to </a:t>
            </a:r>
            <a:r>
              <a:rPr lang="en-US" sz="2000" i="1" dirty="0" smtClean="0"/>
              <a:t>liquid.</a:t>
            </a:r>
            <a:r>
              <a:rPr lang="en-US" sz="2000" dirty="0" smtClean="0"/>
              <a:t>     H</a:t>
            </a:r>
            <a:r>
              <a:rPr lang="en-US" sz="2000" baseline="-25000" dirty="0" smtClean="0"/>
              <a:t>2</a:t>
            </a:r>
            <a:r>
              <a:rPr lang="en-US" sz="2000" dirty="0" smtClean="0"/>
              <a:t>O</a:t>
            </a:r>
            <a:r>
              <a:rPr lang="en-US" sz="2000" i="1" dirty="0" smtClean="0"/>
              <a:t>(s)</a:t>
            </a:r>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000" dirty="0" smtClean="0"/>
              <a:t>H</a:t>
            </a:r>
            <a:r>
              <a:rPr lang="en-US" sz="2000" baseline="-25000" dirty="0" smtClean="0"/>
              <a:t>2</a:t>
            </a:r>
            <a:r>
              <a:rPr lang="en-US" sz="2000" dirty="0" smtClean="0"/>
              <a:t>O</a:t>
            </a:r>
            <a:r>
              <a:rPr lang="en-US" sz="2000" i="1" dirty="0" smtClean="0"/>
              <a:t>(l)</a:t>
            </a:r>
          </a:p>
          <a:p>
            <a:endParaRPr lang="en-US" sz="2000" dirty="0" smtClean="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Freezing</a:t>
            </a:r>
            <a:r>
              <a:rPr lang="en-US" sz="2000" dirty="0" smtClean="0"/>
              <a:t> is a change from  </a:t>
            </a:r>
            <a:r>
              <a:rPr lang="en-US" sz="2000" i="1" dirty="0" smtClean="0"/>
              <a:t>liquid</a:t>
            </a:r>
            <a:r>
              <a:rPr lang="en-US" sz="2000" dirty="0" smtClean="0"/>
              <a:t> to </a:t>
            </a:r>
            <a:r>
              <a:rPr lang="en-US" sz="2000" i="1" dirty="0" smtClean="0"/>
              <a:t>solid</a:t>
            </a:r>
            <a:r>
              <a:rPr lang="en-US" sz="2000" dirty="0" smtClean="0"/>
              <a:t>	              H</a:t>
            </a:r>
            <a:r>
              <a:rPr lang="en-US" sz="2000" baseline="-25000" dirty="0" smtClean="0"/>
              <a:t>2</a:t>
            </a:r>
            <a:r>
              <a:rPr lang="en-US" sz="2000" dirty="0" smtClean="0"/>
              <a:t>O</a:t>
            </a:r>
            <a:r>
              <a:rPr lang="en-US" sz="2000" i="1" dirty="0" smtClean="0"/>
              <a:t>(l)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en-US" sz="2000" dirty="0" smtClean="0"/>
              <a:t> H</a:t>
            </a:r>
            <a:r>
              <a:rPr lang="en-US" sz="2000" baseline="-25000" dirty="0" smtClean="0"/>
              <a:t>2</a:t>
            </a:r>
            <a:r>
              <a:rPr lang="en-US" sz="2000" dirty="0" smtClean="0"/>
              <a:t>O</a:t>
            </a:r>
            <a:r>
              <a:rPr lang="en-US" sz="2000" i="1" dirty="0" smtClean="0"/>
              <a:t>(s)</a:t>
            </a:r>
          </a:p>
          <a:p>
            <a:endParaRPr lang="en-US" sz="2000" dirty="0" smtClean="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Evaporation</a:t>
            </a:r>
            <a:r>
              <a:rPr lang="en-US" sz="2000" dirty="0" smtClean="0"/>
              <a:t> is a change  from </a:t>
            </a:r>
            <a:r>
              <a:rPr lang="en-US" sz="2000" i="1" dirty="0" smtClean="0"/>
              <a:t>liquid </a:t>
            </a:r>
            <a:r>
              <a:rPr lang="en-US" sz="2000" dirty="0" smtClean="0"/>
              <a:t>to </a:t>
            </a:r>
            <a:r>
              <a:rPr lang="en-US" sz="2000" i="1" dirty="0" smtClean="0"/>
              <a:t>gas</a:t>
            </a:r>
            <a:r>
              <a:rPr lang="en-US" sz="2000" dirty="0" smtClean="0"/>
              <a:t>        C</a:t>
            </a:r>
            <a:r>
              <a:rPr lang="en-US" sz="2000" baseline="-25000" dirty="0" smtClean="0"/>
              <a:t>2</a:t>
            </a:r>
            <a:r>
              <a:rPr lang="en-US" sz="2000" dirty="0" smtClean="0"/>
              <a:t>H</a:t>
            </a:r>
            <a:r>
              <a:rPr lang="en-US" sz="2000" baseline="-25000" dirty="0" smtClean="0"/>
              <a:t>5</a:t>
            </a:r>
            <a:r>
              <a:rPr lang="en-US" sz="2000" dirty="0" smtClean="0"/>
              <a:t>OH</a:t>
            </a:r>
            <a:r>
              <a:rPr lang="en-US" sz="2000" i="1" dirty="0" smtClean="0"/>
              <a:t>(l)</a:t>
            </a:r>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en-US" sz="2000" dirty="0" smtClean="0"/>
              <a:t> C</a:t>
            </a:r>
            <a:r>
              <a:rPr lang="en-US" sz="2000" baseline="-25000" dirty="0" smtClean="0"/>
              <a:t>2</a:t>
            </a:r>
            <a:r>
              <a:rPr lang="en-US" sz="2000" dirty="0" smtClean="0"/>
              <a:t>H</a:t>
            </a:r>
            <a:r>
              <a:rPr lang="en-US" sz="2000" baseline="-25000" dirty="0" smtClean="0"/>
              <a:t>5</a:t>
            </a:r>
            <a:r>
              <a:rPr lang="en-US" sz="2000" dirty="0" smtClean="0"/>
              <a:t>OH</a:t>
            </a:r>
            <a:r>
              <a:rPr lang="en-US" sz="2000" i="1" dirty="0" smtClean="0"/>
              <a:t>(g)</a:t>
            </a:r>
          </a:p>
          <a:p>
            <a:endParaRPr lang="en-US" sz="2000" dirty="0" smtClean="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Condensation</a:t>
            </a:r>
            <a:r>
              <a:rPr lang="en-US" sz="2000" dirty="0" smtClean="0"/>
              <a:t> is a change  from </a:t>
            </a:r>
            <a:r>
              <a:rPr lang="en-US" sz="2000" i="1" dirty="0" smtClean="0"/>
              <a:t>gas </a:t>
            </a:r>
            <a:r>
              <a:rPr lang="en-US" sz="2000" dirty="0" smtClean="0"/>
              <a:t>to </a:t>
            </a:r>
            <a:r>
              <a:rPr lang="en-US" sz="2000" i="1" dirty="0" smtClean="0"/>
              <a:t>liquid     </a:t>
            </a:r>
            <a:r>
              <a:rPr lang="en-US" sz="2000" dirty="0" smtClean="0"/>
              <a:t>C</a:t>
            </a:r>
            <a:r>
              <a:rPr lang="en-US" sz="2000" baseline="-25000" dirty="0" smtClean="0"/>
              <a:t>2</a:t>
            </a:r>
            <a:r>
              <a:rPr lang="en-US" sz="2000" dirty="0" smtClean="0"/>
              <a:t>H</a:t>
            </a:r>
            <a:r>
              <a:rPr lang="en-US" sz="2000" baseline="-25000" dirty="0" smtClean="0"/>
              <a:t>5</a:t>
            </a:r>
            <a:r>
              <a:rPr lang="en-US" sz="2000" dirty="0" smtClean="0"/>
              <a:t>OH</a:t>
            </a:r>
            <a:r>
              <a:rPr lang="en-US" sz="2000" i="1" dirty="0" smtClean="0"/>
              <a:t>(g)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en-US" sz="2000" dirty="0" smtClean="0"/>
              <a:t> C</a:t>
            </a:r>
            <a:r>
              <a:rPr lang="en-US" sz="2000" baseline="-25000" dirty="0" smtClean="0"/>
              <a:t>2</a:t>
            </a:r>
            <a:r>
              <a:rPr lang="en-US" sz="2000" dirty="0" smtClean="0"/>
              <a:t>HOH</a:t>
            </a:r>
            <a:r>
              <a:rPr lang="en-US" sz="2000" i="1" dirty="0" smtClean="0"/>
              <a:t>(l)</a:t>
            </a:r>
          </a:p>
          <a:p>
            <a:endParaRPr lang="en-US" sz="2000" dirty="0" smtClean="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Deposition</a:t>
            </a:r>
            <a:r>
              <a:rPr lang="en-US" sz="2000" dirty="0" smtClean="0"/>
              <a:t> is a change from </a:t>
            </a:r>
            <a:r>
              <a:rPr lang="en-US" sz="2000" i="1" dirty="0" smtClean="0"/>
              <a:t>gas </a:t>
            </a:r>
            <a:r>
              <a:rPr lang="en-US" sz="2000" dirty="0" smtClean="0"/>
              <a:t> to </a:t>
            </a:r>
            <a:r>
              <a:rPr lang="en-US" sz="2000" i="1" dirty="0" smtClean="0"/>
              <a:t>solid</a:t>
            </a:r>
            <a:r>
              <a:rPr lang="en-US" sz="2000" dirty="0" smtClean="0"/>
              <a:t>	             CO</a:t>
            </a:r>
            <a:r>
              <a:rPr lang="en-US" sz="2000" baseline="-25000" dirty="0" smtClean="0"/>
              <a:t>2</a:t>
            </a:r>
            <a:r>
              <a:rPr lang="en-US" sz="2000" i="1" dirty="0" smtClean="0"/>
              <a:t>(g)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en-US" sz="2000" dirty="0" smtClean="0"/>
              <a:t>  CO</a:t>
            </a:r>
            <a:r>
              <a:rPr lang="en-US" sz="2000" baseline="-25000" dirty="0" smtClean="0"/>
              <a:t>2</a:t>
            </a:r>
            <a:r>
              <a:rPr lang="en-US" sz="2000" i="1" dirty="0" smtClean="0"/>
              <a:t>(s)</a:t>
            </a:r>
          </a:p>
          <a:p>
            <a:endParaRPr lang="en-US" sz="2000" dirty="0" smtClean="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Sublimation</a:t>
            </a:r>
            <a:r>
              <a:rPr lang="en-US" sz="2000" dirty="0" smtClean="0"/>
              <a:t> is a change from </a:t>
            </a:r>
            <a:r>
              <a:rPr lang="en-US" sz="2000" i="1" dirty="0" smtClean="0"/>
              <a:t>solid </a:t>
            </a:r>
            <a:r>
              <a:rPr lang="en-US" sz="2000" dirty="0" smtClean="0"/>
              <a:t>to </a:t>
            </a:r>
            <a:r>
              <a:rPr lang="en-US" sz="2000" i="1" dirty="0" smtClean="0"/>
              <a:t>gas</a:t>
            </a:r>
            <a:r>
              <a:rPr lang="en-US" sz="2000" dirty="0" smtClean="0"/>
              <a:t>	              CO</a:t>
            </a:r>
            <a:r>
              <a:rPr lang="en-US" sz="2000" baseline="-25000" dirty="0" smtClean="0"/>
              <a:t>2</a:t>
            </a:r>
            <a:r>
              <a:rPr lang="en-US" sz="2000" i="1" dirty="0" smtClean="0"/>
              <a:t>(s)</a:t>
            </a:r>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-----&gt;</a:t>
            </a:r>
            <a:r>
              <a:rPr lang="en-US" sz="2000" dirty="0" smtClean="0"/>
              <a:t> CO</a:t>
            </a:r>
            <a:r>
              <a:rPr lang="en-US" sz="2000" baseline="-25000" dirty="0" smtClean="0"/>
              <a:t>2</a:t>
            </a:r>
            <a:r>
              <a:rPr lang="en-US" sz="2000" i="1" dirty="0" smtClean="0"/>
              <a:t>(g</a:t>
            </a:r>
            <a:endParaRPr lang="en-US" sz="2000" dirty="0"/>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2" name="Right Arrow 11">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4"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5"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TextBox 2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4" name="TextBox 23">
            <a:hlinkClick r:id="rId10" action="ppaction://hlinksldjump"/>
          </p:cNvPr>
          <p:cNvSpPr txBox="1"/>
          <p:nvPr/>
        </p:nvSpPr>
        <p:spPr>
          <a:xfrm>
            <a:off x="3429000" y="6504801"/>
            <a:ext cx="1295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#6- 7</a:t>
            </a:r>
            <a:endParaRPr lang="en-US" sz="12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10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1000" fill="hold"/>
                                        <p:tgtEl>
                                          <p:spTgt spid="10">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 calcmode="lin" valueType="num">
                                      <p:cBhvr additive="base">
                                        <p:cTn id="25" dur="1000" fill="hold"/>
                                        <p:tgtEl>
                                          <p:spTgt spid="10">
                                            <p:txEl>
                                              <p:pRg st="6" end="6"/>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0">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0">
                                            <p:txEl>
                                              <p:pRg st="8" end="8"/>
                                            </p:txEl>
                                          </p:spTgt>
                                        </p:tgtEl>
                                        <p:attrNameLst>
                                          <p:attrName>style.visibility</p:attrName>
                                        </p:attrNameLst>
                                      </p:cBhvr>
                                      <p:to>
                                        <p:strVal val="visible"/>
                                      </p:to>
                                    </p:set>
                                    <p:anim calcmode="lin" valueType="num">
                                      <p:cBhvr additive="base">
                                        <p:cTn id="31" dur="1000" fill="hold"/>
                                        <p:tgtEl>
                                          <p:spTgt spid="10">
                                            <p:txEl>
                                              <p:pRg st="8" end="8"/>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0">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
                                            <p:txEl>
                                              <p:pRg st="10" end="10"/>
                                            </p:txEl>
                                          </p:spTgt>
                                        </p:tgtEl>
                                        <p:attrNameLst>
                                          <p:attrName>style.visibility</p:attrName>
                                        </p:attrNameLst>
                                      </p:cBhvr>
                                      <p:to>
                                        <p:strVal val="visible"/>
                                      </p:to>
                                    </p:set>
                                    <p:anim calcmode="lin" valueType="num">
                                      <p:cBhvr additive="base">
                                        <p:cTn id="37" dur="1000" fill="hold"/>
                                        <p:tgtEl>
                                          <p:spTgt spid="10">
                                            <p:txEl>
                                              <p:pRg st="10" end="10"/>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0">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533400" y="1676400"/>
            <a:ext cx="8077200" cy="2677656"/>
          </a:xfrm>
          <a:prstGeom prst="rect">
            <a:avLst/>
          </a:prstGeom>
          <a:noFill/>
        </p:spPr>
        <p:txBody>
          <a:bodyPr wrap="square" rtlCol="0">
            <a:spAutoFit/>
          </a:bodyPr>
          <a:lstStyle/>
          <a:p>
            <a:r>
              <a:rPr lang="en-US" sz="2000" dirty="0" smtClean="0"/>
              <a:t>A substance changes phase when it has absorbed or released enough energy to rearrange its particles.</a:t>
            </a:r>
          </a:p>
          <a:p>
            <a:endParaRPr lang="en-US" sz="2000" dirty="0" smtClean="0"/>
          </a:p>
          <a:p>
            <a:r>
              <a:rPr lang="en-US" sz="2400" b="1" dirty="0" smtClean="0">
                <a:ln w="10541" cmpd="sng">
                  <a:solidFill>
                    <a:schemeClr val="accent1">
                      <a:shade val="88000"/>
                      <a:satMod val="110000"/>
                    </a:schemeClr>
                  </a:solidFill>
                  <a:prstDash val="solid"/>
                </a:ln>
                <a:solidFill>
                  <a:srgbClr val="FF0000"/>
                </a:solidFill>
              </a:rPr>
              <a:t>Endothermi</a:t>
            </a:r>
            <a:r>
              <a:rPr lang="en-US" sz="2000" b="1" dirty="0" smtClean="0">
                <a:ln w="10541" cmpd="sng">
                  <a:solidFill>
                    <a:schemeClr val="accent1">
                      <a:shade val="88000"/>
                      <a:satMod val="110000"/>
                    </a:schemeClr>
                  </a:solidFill>
                  <a:prstDash val="solid"/>
                </a:ln>
                <a:solidFill>
                  <a:srgbClr val="FF0000"/>
                </a:solidFill>
              </a:rPr>
              <a:t>c</a:t>
            </a:r>
            <a:r>
              <a:rPr lang="en-US" sz="2000" dirty="0" smtClean="0"/>
              <a:t> describes a process that </a:t>
            </a:r>
            <a:r>
              <a:rPr lang="en-US" sz="2000" b="1" dirty="0" smtClean="0">
                <a:ln w="10541" cmpd="sng">
                  <a:solidFill>
                    <a:schemeClr val="accent1">
                      <a:shade val="88000"/>
                      <a:satMod val="110000"/>
                    </a:schemeClr>
                  </a:solidFill>
                  <a:prstDash val="solid"/>
                </a:ln>
                <a:solidFill>
                  <a:srgbClr val="FF0000"/>
                </a:solidFill>
              </a:rPr>
              <a:t>absorbs</a:t>
            </a:r>
            <a:r>
              <a:rPr lang="en-US" sz="2000" dirty="0" smtClean="0"/>
              <a:t> heat (thermal) energy.</a:t>
            </a:r>
          </a:p>
          <a:p>
            <a:r>
              <a:rPr lang="en-US" sz="2000" dirty="0" smtClean="0"/>
              <a:t>   </a:t>
            </a:r>
            <a:r>
              <a:rPr lang="en-US" sz="2000" i="1" dirty="0" smtClean="0"/>
              <a:t>melting, evaporation, </a:t>
            </a:r>
            <a:r>
              <a:rPr lang="en-US" sz="2000" dirty="0" smtClean="0"/>
              <a:t>and</a:t>
            </a:r>
            <a:r>
              <a:rPr lang="en-US" sz="2000" i="1" dirty="0" smtClean="0"/>
              <a:t> sublimation </a:t>
            </a:r>
            <a:r>
              <a:rPr lang="en-US" sz="2000" dirty="0" smtClean="0"/>
              <a:t>are endothermic phase changes</a:t>
            </a:r>
          </a:p>
          <a:p>
            <a:endParaRPr lang="en-US" sz="2000" dirty="0" smtClean="0"/>
          </a:p>
          <a:p>
            <a:r>
              <a:rPr lang="en-US" sz="2400" b="1" dirty="0" smtClean="0">
                <a:ln w="10541" cmpd="sng">
                  <a:solidFill>
                    <a:schemeClr val="accent1">
                      <a:shade val="88000"/>
                      <a:satMod val="110000"/>
                    </a:schemeClr>
                  </a:solidFill>
                  <a:prstDash val="solid"/>
                </a:ln>
                <a:solidFill>
                  <a:srgbClr val="0099FF"/>
                </a:solidFill>
              </a:rPr>
              <a:t>Exothermic</a:t>
            </a:r>
            <a:r>
              <a:rPr lang="en-US" sz="2000" dirty="0" smtClean="0"/>
              <a:t> describes a process that </a:t>
            </a:r>
            <a:r>
              <a:rPr lang="en-US" sz="2000" b="1" dirty="0" smtClean="0">
                <a:ln w="10541" cmpd="sng">
                  <a:solidFill>
                    <a:schemeClr val="accent1">
                      <a:shade val="88000"/>
                      <a:satMod val="110000"/>
                    </a:schemeClr>
                  </a:solidFill>
                  <a:prstDash val="solid"/>
                </a:ln>
                <a:solidFill>
                  <a:srgbClr val="0099FF"/>
                </a:solidFill>
              </a:rPr>
              <a:t>releases</a:t>
            </a:r>
            <a:r>
              <a:rPr lang="en-US" sz="2000" dirty="0" smtClean="0"/>
              <a:t> heat (thermal) energy.</a:t>
            </a:r>
          </a:p>
          <a:p>
            <a:r>
              <a:rPr lang="en-US" sz="2000" dirty="0" smtClean="0"/>
              <a:t>   </a:t>
            </a:r>
            <a:r>
              <a:rPr lang="en-US" sz="2000" i="1" dirty="0" smtClean="0"/>
              <a:t>freezing, condensation, </a:t>
            </a:r>
            <a:r>
              <a:rPr lang="en-US" sz="2000" dirty="0" smtClean="0"/>
              <a:t>and</a:t>
            </a:r>
            <a:r>
              <a:rPr lang="en-US" sz="2000" i="1" dirty="0" smtClean="0"/>
              <a:t> deposition </a:t>
            </a:r>
            <a:r>
              <a:rPr lang="en-US" sz="2000" dirty="0" smtClean="0"/>
              <a:t>are exothermic phase changes</a:t>
            </a:r>
            <a:endParaRPr lang="en-US" sz="2000"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914400"/>
            <a:ext cx="8001000" cy="523220"/>
          </a:xfrm>
          <a:prstGeom prst="rect">
            <a:avLst/>
          </a:prstGeom>
        </p:spPr>
        <p:txBody>
          <a:bodyPr wrap="square">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Changes and Energy</a:t>
            </a:r>
            <a:endParaRPr lang="en-US" sz="1100" dirty="0"/>
          </a:p>
        </p:txBody>
      </p:sp>
      <p:sp>
        <p:nvSpPr>
          <p:cNvPr id="10" name="Right Arrow 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1" name="Right Arrow 10">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2" name="TextBox 11">
            <a:hlinkClick r:id="rId4"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4" name="TextBox 13">
            <a:hlinkClick r:id="rId5"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5" name="TextBox 14">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6" name="TextBox 15">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8" name="TextBox 17">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0" name="TextBox 1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1" name="TextBox 20">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TextBox 2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1066800"/>
            <a:ext cx="80010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Summary Diagram of Phase Changes and Energy</a:t>
            </a:r>
            <a:endParaRPr lang="en-US" sz="1050" dirty="0"/>
          </a:p>
        </p:txBody>
      </p:sp>
      <p:pic>
        <p:nvPicPr>
          <p:cNvPr id="2051" name="Picture 3"/>
          <p:cNvPicPr>
            <a:picLocks noChangeAspect="1" noChangeArrowheads="1"/>
          </p:cNvPicPr>
          <p:nvPr/>
        </p:nvPicPr>
        <p:blipFill>
          <a:blip r:embed="rId3" cstate="print"/>
          <a:srcRect/>
          <a:stretch>
            <a:fillRect/>
          </a:stretch>
        </p:blipFill>
        <p:spPr bwMode="auto">
          <a:xfrm>
            <a:off x="895350" y="1981200"/>
            <a:ext cx="7639050" cy="2743200"/>
          </a:xfrm>
          <a:prstGeom prst="rect">
            <a:avLst/>
          </a:prstGeom>
          <a:noFill/>
          <a:ln w="9525">
            <a:noFill/>
            <a:miter lim="800000"/>
            <a:headEnd/>
            <a:tailEnd/>
          </a:ln>
        </p:spPr>
      </p:pic>
      <p:sp>
        <p:nvSpPr>
          <p:cNvPr id="10" name="Right Arrow 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1" name="Right Arrow 10">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2" name="TextBox 11">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4" name="TextBox 13">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5" name="TextBox 14">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6" name="TextBox 15">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8" name="TextBox 17">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0" name="TextBox 1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1" name="TextBox 20">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TextBox 2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3" name="TextBox 22">
            <a:hlinkClick r:id="rId11" action="ppaction://hlinksldjump"/>
          </p:cNvPr>
          <p:cNvSpPr txBox="1"/>
          <p:nvPr/>
        </p:nvSpPr>
        <p:spPr>
          <a:xfrm>
            <a:off x="3581400" y="6504801"/>
            <a:ext cx="11430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#8</a:t>
            </a:r>
            <a:endParaRPr lang="en-US" sz="1200" dirty="0"/>
          </a:p>
        </p:txBody>
      </p:sp>
    </p:spTree>
  </p:cSld>
  <p:clrMapOvr>
    <a:masterClrMapping/>
  </p:clrMapOvr>
  <p:transition>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914400"/>
            <a:ext cx="80010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Summary Diagram of Phase Changes and Energy</a:t>
            </a:r>
            <a:endParaRPr lang="en-US" sz="1050" dirty="0"/>
          </a:p>
        </p:txBody>
      </p:sp>
      <p:pic>
        <p:nvPicPr>
          <p:cNvPr id="3074" name="Picture 2"/>
          <p:cNvPicPr>
            <a:picLocks noChangeAspect="1" noChangeArrowheads="1"/>
          </p:cNvPicPr>
          <p:nvPr/>
        </p:nvPicPr>
        <p:blipFill>
          <a:blip r:embed="rId3" cstate="print"/>
          <a:srcRect/>
          <a:stretch>
            <a:fillRect/>
          </a:stretch>
        </p:blipFill>
        <p:spPr bwMode="auto">
          <a:xfrm>
            <a:off x="1143000" y="1371600"/>
            <a:ext cx="4953000" cy="5029200"/>
          </a:xfrm>
          <a:prstGeom prst="rect">
            <a:avLst/>
          </a:prstGeom>
          <a:noFill/>
          <a:ln w="9525">
            <a:noFill/>
            <a:miter lim="800000"/>
            <a:headEnd/>
            <a:tailEnd/>
          </a:ln>
        </p:spPr>
      </p:pic>
      <p:sp>
        <p:nvSpPr>
          <p:cNvPr id="10" name="TextBox 9"/>
          <p:cNvSpPr txBox="1"/>
          <p:nvPr/>
        </p:nvSpPr>
        <p:spPr>
          <a:xfrm>
            <a:off x="6172200" y="1752600"/>
            <a:ext cx="2133600" cy="369332"/>
          </a:xfrm>
          <a:prstGeom prst="rect">
            <a:avLst/>
          </a:prstGeom>
          <a:noFill/>
        </p:spPr>
        <p:txBody>
          <a:bodyPr wrap="square" rtlCol="0">
            <a:spAutoFit/>
          </a:bodyPr>
          <a:lstStyle/>
          <a:p>
            <a:r>
              <a:rPr lang="en-US" dirty="0" smtClean="0"/>
              <a:t>Alternate diagram</a:t>
            </a:r>
            <a:endParaRPr lang="en-US" dirty="0"/>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2" name="Right Arrow 11">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TextBox 2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wheel spokes="8"/>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533400" y="914400"/>
            <a:ext cx="80010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Changes and Temperature</a:t>
            </a:r>
            <a:endParaRPr lang="en-US" sz="1050" dirty="0"/>
          </a:p>
        </p:txBody>
      </p:sp>
      <p:sp>
        <p:nvSpPr>
          <p:cNvPr id="11" name="TextBox 10"/>
          <p:cNvSpPr txBox="1"/>
          <p:nvPr/>
        </p:nvSpPr>
        <p:spPr>
          <a:xfrm>
            <a:off x="533400" y="1600200"/>
            <a:ext cx="6553200" cy="3970318"/>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Temperature</a:t>
            </a:r>
          </a:p>
          <a:p>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a measure of the average kinetic energy of particles in matter</a:t>
            </a:r>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Kinetic Energy (KE)</a:t>
            </a:r>
          </a:p>
          <a:p>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energy due to motions of particles in matter</a:t>
            </a:r>
          </a:p>
          <a:p>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as average kinetic energy increases, so does temperature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5" name="Picture 5" descr="solid"/>
          <p:cNvPicPr>
            <a:picLocks noChangeAspect="1" noChangeArrowheads="1" noCrop="1"/>
          </p:cNvPicPr>
          <p:nvPr/>
        </p:nvPicPr>
        <p:blipFill>
          <a:blip r:embed="rId3" cstate="print"/>
          <a:srcRect/>
          <a:stretch>
            <a:fillRect/>
          </a:stretch>
        </p:blipFill>
        <p:spPr bwMode="auto">
          <a:xfrm>
            <a:off x="762000" y="3835822"/>
            <a:ext cx="1030496" cy="911225"/>
          </a:xfrm>
          <a:prstGeom prst="rect">
            <a:avLst/>
          </a:prstGeom>
          <a:noFill/>
          <a:ln w="9525">
            <a:noFill/>
            <a:miter lim="800000"/>
            <a:headEnd/>
            <a:tailEnd/>
          </a:ln>
        </p:spPr>
      </p:pic>
      <p:pic>
        <p:nvPicPr>
          <p:cNvPr id="16" name="Picture 7" descr="liquid"/>
          <p:cNvPicPr>
            <a:picLocks noChangeAspect="1" noChangeArrowheads="1" noCrop="1"/>
          </p:cNvPicPr>
          <p:nvPr/>
        </p:nvPicPr>
        <p:blipFill>
          <a:blip r:embed="rId4" cstate="print"/>
          <a:srcRect/>
          <a:stretch>
            <a:fillRect/>
          </a:stretch>
        </p:blipFill>
        <p:spPr bwMode="auto">
          <a:xfrm>
            <a:off x="3505200" y="3835822"/>
            <a:ext cx="1143000" cy="931756"/>
          </a:xfrm>
          <a:prstGeom prst="rect">
            <a:avLst/>
          </a:prstGeom>
          <a:noFill/>
          <a:ln w="9525">
            <a:noFill/>
            <a:miter lim="800000"/>
            <a:headEnd/>
            <a:tailEnd/>
          </a:ln>
        </p:spPr>
      </p:pic>
      <p:sp>
        <p:nvSpPr>
          <p:cNvPr id="18" name="TextBox 17"/>
          <p:cNvSpPr txBox="1"/>
          <p:nvPr/>
        </p:nvSpPr>
        <p:spPr>
          <a:xfrm>
            <a:off x="762000" y="4826422"/>
            <a:ext cx="4953000" cy="1269578"/>
          </a:xfrm>
          <a:prstGeom prst="rect">
            <a:avLst/>
          </a:prstGeom>
          <a:noFill/>
        </p:spPr>
        <p:txBody>
          <a:bodyPr wrap="square" rtlCol="0">
            <a:spAutoFit/>
          </a:bodyPr>
          <a:lstStyle/>
          <a:p>
            <a:r>
              <a:rPr lang="en-US" dirty="0" smtClean="0"/>
              <a:t>  30</a:t>
            </a:r>
            <a:r>
              <a:rPr lang="en-US" baseline="30000" dirty="0" smtClean="0"/>
              <a:t>o</a:t>
            </a:r>
            <a:r>
              <a:rPr lang="en-US" dirty="0" smtClean="0"/>
              <a:t>C                                              35</a:t>
            </a:r>
            <a:r>
              <a:rPr lang="en-US" baseline="30000" dirty="0" smtClean="0"/>
              <a:t>o</a:t>
            </a:r>
            <a:r>
              <a:rPr lang="en-US" dirty="0" smtClean="0"/>
              <a:t>C</a:t>
            </a:r>
          </a:p>
          <a:p>
            <a:endParaRPr lang="en-US" sz="1000" dirty="0" smtClean="0"/>
          </a:p>
          <a:p>
            <a:r>
              <a:rPr lang="en-US" sz="1600" dirty="0" smtClean="0"/>
              <a:t>Slower moving particles                Faster moving particles                     </a:t>
            </a:r>
          </a:p>
          <a:p>
            <a:r>
              <a:rPr lang="en-US" sz="1600" dirty="0" smtClean="0"/>
              <a:t>Lower kinetic energy                      Higher kinetic Energy</a:t>
            </a:r>
          </a:p>
          <a:p>
            <a:r>
              <a:rPr lang="en-US" sz="1600" dirty="0" smtClean="0"/>
              <a:t>Lower temperature                        Higher temperature</a:t>
            </a:r>
            <a:endParaRPr lang="en-US" sz="1600" dirty="0"/>
          </a:p>
        </p:txBody>
      </p:sp>
      <p:sp>
        <p:nvSpPr>
          <p:cNvPr id="22" name="Half Frame 21"/>
          <p:cNvSpPr/>
          <p:nvPr/>
        </p:nvSpPr>
        <p:spPr>
          <a:xfrm rot="16200000">
            <a:off x="6400800" y="3429000"/>
            <a:ext cx="2133600" cy="2133600"/>
          </a:xfrm>
          <a:prstGeom prst="halfFrame">
            <a:avLst>
              <a:gd name="adj1" fmla="val 7112"/>
              <a:gd name="adj2" fmla="val 790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p:cNvSpPr txBox="1"/>
          <p:nvPr/>
        </p:nvSpPr>
        <p:spPr>
          <a:xfrm>
            <a:off x="6019800" y="3581400"/>
            <a:ext cx="461665" cy="1524000"/>
          </a:xfrm>
          <a:prstGeom prst="rect">
            <a:avLst/>
          </a:prstGeom>
          <a:noFill/>
        </p:spPr>
        <p:txBody>
          <a:bodyPr vert="vert270" wrap="square" rtlCol="0">
            <a:spAutoFit/>
          </a:bodyPr>
          <a:lstStyle/>
          <a:p>
            <a:r>
              <a:rPr lang="en-US" dirty="0" smtClean="0"/>
              <a:t>Kinetic Energy</a:t>
            </a:r>
            <a:endParaRPr lang="en-US" dirty="0"/>
          </a:p>
        </p:txBody>
      </p:sp>
      <p:sp>
        <p:nvSpPr>
          <p:cNvPr id="25" name="TextBox 24"/>
          <p:cNvSpPr txBox="1"/>
          <p:nvPr/>
        </p:nvSpPr>
        <p:spPr>
          <a:xfrm>
            <a:off x="6400800" y="5562600"/>
            <a:ext cx="2057400" cy="381000"/>
          </a:xfrm>
          <a:prstGeom prst="rect">
            <a:avLst/>
          </a:prstGeom>
          <a:noFill/>
        </p:spPr>
        <p:txBody>
          <a:bodyPr wrap="square" rtlCol="0">
            <a:spAutoFit/>
          </a:bodyPr>
          <a:lstStyle/>
          <a:p>
            <a:r>
              <a:rPr lang="en-US" dirty="0" smtClean="0"/>
              <a:t>    Temperature</a:t>
            </a:r>
            <a:endParaRPr lang="en-US" dirty="0"/>
          </a:p>
        </p:txBody>
      </p:sp>
      <p:cxnSp>
        <p:nvCxnSpPr>
          <p:cNvPr id="27" name="Straight Arrow Connector 26"/>
          <p:cNvCxnSpPr/>
          <p:nvPr/>
        </p:nvCxnSpPr>
        <p:spPr>
          <a:xfrm flipV="1">
            <a:off x="6477000" y="3886200"/>
            <a:ext cx="4465" cy="990600"/>
          </a:xfrm>
          <a:prstGeom prst="straightConnector1">
            <a:avLst/>
          </a:prstGeom>
          <a:ln w="19050">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p:nvPr/>
        </p:nvCxnSpPr>
        <p:spPr>
          <a:xfrm>
            <a:off x="6934200" y="5486400"/>
            <a:ext cx="9144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a:xfrm flipV="1">
            <a:off x="6629400" y="3886200"/>
            <a:ext cx="990600" cy="1447800"/>
          </a:xfrm>
          <a:prstGeom prst="line">
            <a:avLst/>
          </a:prstGeom>
        </p:spPr>
        <p:style>
          <a:lnRef idx="2">
            <a:schemeClr val="accent2"/>
          </a:lnRef>
          <a:fillRef idx="0">
            <a:schemeClr val="accent2"/>
          </a:fillRef>
          <a:effectRef idx="1">
            <a:schemeClr val="accent2"/>
          </a:effectRef>
          <a:fontRef idx="minor">
            <a:schemeClr val="tx1"/>
          </a:fontRef>
        </p:style>
      </p:cxnSp>
      <p:sp>
        <p:nvSpPr>
          <p:cNvPr id="26" name="Right Arrow 25"/>
          <p:cNvSpPr/>
          <p:nvPr/>
        </p:nvSpPr>
        <p:spPr>
          <a:xfrm>
            <a:off x="5181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8" name="Right Arrow 27">
            <a:hlinkClick r:id="rId5" action="ppaction://hlinksldjump"/>
          </p:cNvPr>
          <p:cNvSpPr/>
          <p:nvPr/>
        </p:nvSpPr>
        <p:spPr>
          <a:xfrm flipH="1">
            <a:off x="11303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30" name="TextBox 29">
            <a:hlinkClick r:id="rId6"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1" name="TextBox 30">
            <a:hlinkClick r:id="rId7"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2" name="TextBox 31">
            <a:hlinkClick r:id="rId8"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4" name="TextBox 33">
            <a:hlinkClick r:id="rId9"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5" name="TextBox 34">
            <a:hlinkClick r:id="rId10"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6" name="TextBox 35"/>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7" name="TextBox 36">
            <a:hlinkClick r:id="rId11"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2" name="TextBox 4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3" name="TextBox 42">
            <a:hlinkClick r:id="rId12" action="ppaction://hlinksldjump"/>
          </p:cNvPr>
          <p:cNvSpPr txBox="1"/>
          <p:nvPr/>
        </p:nvSpPr>
        <p:spPr>
          <a:xfrm>
            <a:off x="3886200" y="6520190"/>
            <a:ext cx="1143000"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smtClean="0"/>
              <a:t>PoPuP Quiz #9</a:t>
            </a:r>
            <a:endParaRPr lang="en-US" sz="1100" dirty="0"/>
          </a:p>
        </p:txBody>
      </p:sp>
      <p:sp>
        <p:nvSpPr>
          <p:cNvPr id="44" name="TextBox 43"/>
          <p:cNvSpPr txBox="1"/>
          <p:nvPr/>
        </p:nvSpPr>
        <p:spPr>
          <a:xfrm>
            <a:off x="2667000" y="6527884"/>
            <a:ext cx="1066800" cy="25391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050" dirty="0" smtClean="0"/>
              <a:t>Show Diagrams</a:t>
            </a:r>
            <a:endParaRPr lang="en-US" sz="1050" dirty="0"/>
          </a:p>
        </p:txBody>
      </p:sp>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44"/>
                  </p:tgtEl>
                </p:cond>
              </p:nextCondLst>
            </p:seq>
          </p:childTnLst>
        </p:cTn>
      </p:par>
    </p:tnLst>
    <p:bldLst>
      <p:bldP spid="18" grpId="0"/>
      <p:bldP spid="22" grpId="0" animBg="1"/>
      <p:bldP spid="24" grpId="0"/>
      <p:bldP spid="2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4770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914400"/>
            <a:ext cx="80010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Changes and Temperature</a:t>
            </a:r>
            <a:endParaRPr lang="en-US" sz="1050" dirty="0"/>
          </a:p>
        </p:txBody>
      </p:sp>
      <p:sp>
        <p:nvSpPr>
          <p:cNvPr id="11" name="TextBox 10"/>
          <p:cNvSpPr txBox="1"/>
          <p:nvPr/>
        </p:nvSpPr>
        <p:spPr>
          <a:xfrm>
            <a:off x="533400" y="1666994"/>
            <a:ext cx="7620000" cy="1754326"/>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Thermometer</a:t>
            </a:r>
          </a:p>
          <a:p>
            <a:r>
              <a:rPr lang="en-US" dirty="0" smtClean="0"/>
              <a:t>  a piece of equipment used for  measuring temperature</a:t>
            </a:r>
          </a:p>
          <a:p>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Units of Temperature  and Conversions</a:t>
            </a:r>
          </a:p>
          <a:p>
            <a:r>
              <a:rPr lang="en-US" b="1" i="1" dirty="0" smtClean="0">
                <a:ln w="1905"/>
                <a:effectLst>
                  <a:innerShdw blurRad="69850" dist="43180" dir="5400000">
                    <a:srgbClr val="000000">
                      <a:alpha val="65000"/>
                    </a:srgbClr>
                  </a:innerShdw>
                </a:effectLst>
              </a:rPr>
              <a:t>Kelvin  (K) , degree Celsius (</a:t>
            </a:r>
            <a:r>
              <a:rPr lang="en-US" b="1" i="1" baseline="30000" dirty="0" smtClean="0">
                <a:ln w="1905"/>
                <a:effectLst>
                  <a:innerShdw blurRad="69850" dist="43180" dir="5400000">
                    <a:srgbClr val="000000">
                      <a:alpha val="65000"/>
                    </a:srgbClr>
                  </a:innerShdw>
                </a:effectLst>
              </a:rPr>
              <a:t>o</a:t>
            </a:r>
            <a:r>
              <a:rPr lang="en-US" b="1" i="1" dirty="0" smtClean="0">
                <a:ln w="1905"/>
                <a:effectLst>
                  <a:innerShdw blurRad="69850" dist="43180" dir="5400000">
                    <a:srgbClr val="000000">
                      <a:alpha val="65000"/>
                    </a:srgbClr>
                  </a:innerShdw>
                </a:effectLst>
              </a:rPr>
              <a:t>C ),  and degree Fahrenheit (</a:t>
            </a:r>
            <a:r>
              <a:rPr lang="en-US" b="1" i="1" baseline="30000" dirty="0" smtClean="0">
                <a:ln w="1905"/>
                <a:effectLst>
                  <a:innerShdw blurRad="69850" dist="43180" dir="5400000">
                    <a:srgbClr val="000000">
                      <a:alpha val="65000"/>
                    </a:srgbClr>
                  </a:innerShdw>
                </a:effectLst>
              </a:rPr>
              <a:t>o</a:t>
            </a:r>
            <a:r>
              <a:rPr lang="en-US" b="1" i="1" dirty="0" smtClean="0">
                <a:ln w="1905"/>
                <a:effectLst>
                  <a:innerShdw blurRad="69850" dist="43180" dir="5400000">
                    <a:srgbClr val="000000">
                      <a:alpha val="65000"/>
                    </a:srgbClr>
                  </a:innerShdw>
                </a:effectLst>
              </a:rPr>
              <a:t>F </a:t>
            </a:r>
            <a:r>
              <a:rPr lang="en-US" b="1" dirty="0" smtClean="0">
                <a:ln w="1905"/>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smtClean="0"/>
              <a:t>are the  three most common units for measuring temperature</a:t>
            </a:r>
          </a:p>
        </p:txBody>
      </p:sp>
      <p:sp>
        <p:nvSpPr>
          <p:cNvPr id="10" name="Double Bracket 9"/>
          <p:cNvSpPr/>
          <p:nvPr/>
        </p:nvSpPr>
        <p:spPr>
          <a:xfrm>
            <a:off x="2286000" y="4343400"/>
            <a:ext cx="1143000" cy="914400"/>
          </a:xfrm>
          <a:prstGeom prst="bracketPair">
            <a:avLst>
              <a:gd name="adj" fmla="val 2261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TextBox 17">
            <a:hlinkClick r:id="rId3" action="ppaction://hlinksldjump"/>
          </p:cNvPr>
          <p:cNvSpPr txBox="1"/>
          <p:nvPr/>
        </p:nvSpPr>
        <p:spPr>
          <a:xfrm>
            <a:off x="3048000" y="6550223"/>
            <a:ext cx="1676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Practice Problem  Set A</a:t>
            </a:r>
            <a:endParaRPr lang="en-US" sz="1200" dirty="0"/>
          </a:p>
        </p:txBody>
      </p:sp>
      <p:sp>
        <p:nvSpPr>
          <p:cNvPr id="16" name="Right Arrow 15"/>
          <p:cNvSpPr/>
          <p:nvPr/>
        </p:nvSpPr>
        <p:spPr>
          <a:xfrm>
            <a:off x="5334000" y="6477000"/>
            <a:ext cx="12192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0" name="Right Arrow 19">
            <a:hlinkClick r:id="rId4" action="ppaction://hlinksldjump"/>
          </p:cNvPr>
          <p:cNvSpPr/>
          <p:nvPr/>
        </p:nvSpPr>
        <p:spPr>
          <a:xfrm flipH="1">
            <a:off x="9906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1" name="TextBox 20">
            <a:hlinkClick r:id="rId5" action="ppaction://hlinksldjump"/>
          </p:cNvPr>
          <p:cNvSpPr txBox="1"/>
          <p:nvPr/>
        </p:nvSpPr>
        <p:spPr>
          <a:xfrm>
            <a:off x="6781800" y="6575792"/>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2" name="TextBox 21">
            <a:hlinkClick r:id="rId6" action="ppaction://hlinksldjump"/>
          </p:cNvPr>
          <p:cNvSpPr txBox="1"/>
          <p:nvPr/>
        </p:nvSpPr>
        <p:spPr>
          <a:xfrm>
            <a:off x="7086600" y="6578769"/>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3" name="TextBox 22">
            <a:hlinkClick r:id="rId7" action="ppaction://hlinksldjump"/>
          </p:cNvPr>
          <p:cNvSpPr txBox="1"/>
          <p:nvPr/>
        </p:nvSpPr>
        <p:spPr>
          <a:xfrm>
            <a:off x="7696200" y="6578769"/>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4" name="TextBox 23">
            <a:hlinkClick r:id="rId8" action="ppaction://hlinksldjump"/>
          </p:cNvPr>
          <p:cNvSpPr txBox="1"/>
          <p:nvPr/>
        </p:nvSpPr>
        <p:spPr>
          <a:xfrm>
            <a:off x="7391400" y="6578769"/>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5" name="TextBox 24">
            <a:hlinkClick r:id="rId9" action="ppaction://hlinksldjump"/>
          </p:cNvPr>
          <p:cNvSpPr txBox="1"/>
          <p:nvPr/>
        </p:nvSpPr>
        <p:spPr>
          <a:xfrm>
            <a:off x="8001000" y="6578769"/>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6" name="TextBox 25"/>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7" name="TextBox 26">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8" name="TextBox 27"/>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9" name="TextBox 28"/>
          <p:cNvSpPr txBox="1"/>
          <p:nvPr/>
        </p:nvSpPr>
        <p:spPr>
          <a:xfrm>
            <a:off x="762000" y="3581400"/>
            <a:ext cx="4572000" cy="2566857"/>
          </a:xfrm>
          <a:prstGeom prst="rect">
            <a:avLst/>
          </a:prstGeom>
          <a:noFill/>
        </p:spPr>
        <p:txBody>
          <a:bodyPr wrap="square" rtlCol="0">
            <a:spAutoFit/>
          </a:bodyPr>
          <a:lstStyle/>
          <a:p>
            <a:r>
              <a:rPr lang="en-US" dirty="0" smtClean="0"/>
              <a:t>	 </a:t>
            </a:r>
            <a:r>
              <a:rPr lang="en-US" dirty="0" smtClean="0">
                <a:solidFill>
                  <a:schemeClr val="accent2">
                    <a:lumMod val="75000"/>
                  </a:schemeClr>
                </a:solidFill>
              </a:rPr>
              <a:t> </a:t>
            </a:r>
            <a:r>
              <a:rPr lang="en-US" b="1" dirty="0" smtClean="0">
                <a:ln w="1905"/>
                <a:solidFill>
                  <a:schemeClr val="accent2">
                    <a:lumMod val="75000"/>
                  </a:schemeClr>
                </a:solidFill>
                <a:effectLst>
                  <a:innerShdw blurRad="69850" dist="43180" dir="5400000">
                    <a:srgbClr val="000000">
                      <a:alpha val="65000"/>
                    </a:srgbClr>
                  </a:innerShdw>
                </a:effectLst>
              </a:rPr>
              <a:t>K  =   </a:t>
            </a:r>
            <a:r>
              <a:rPr lang="en-US" b="1" baseline="30000" dirty="0" smtClean="0">
                <a:ln w="1905"/>
                <a:effectLst>
                  <a:innerShdw blurRad="69850" dist="43180" dir="5400000">
                    <a:srgbClr val="000000">
                      <a:alpha val="65000"/>
                    </a:srgbClr>
                  </a:innerShdw>
                </a:effectLst>
              </a:rPr>
              <a:t>o</a:t>
            </a:r>
            <a:r>
              <a:rPr lang="en-US" b="1" dirty="0" smtClean="0">
                <a:ln w="1905"/>
                <a:effectLst>
                  <a:innerShdw blurRad="69850" dist="43180" dir="5400000">
                    <a:srgbClr val="000000">
                      <a:alpha val="65000"/>
                    </a:srgbClr>
                  </a:innerShdw>
                </a:effectLst>
              </a:rPr>
              <a:t>C    +  273</a:t>
            </a:r>
          </a:p>
          <a:p>
            <a:endParaRPr lang="en-US" sz="2400" dirty="0" smtClean="0"/>
          </a:p>
          <a:p>
            <a:endParaRPr lang="en-US" dirty="0" smtClean="0"/>
          </a:p>
          <a:p>
            <a:pPr>
              <a:lnSpc>
                <a:spcPct val="70000"/>
              </a:lnSpc>
            </a:pPr>
            <a:r>
              <a:rPr lang="en-US" b="1" dirty="0" smtClean="0">
                <a:ln w="1905"/>
                <a:solidFill>
                  <a:srgbClr val="9900CC"/>
                </a:solidFill>
                <a:effectLst>
                  <a:innerShdw blurRad="69850" dist="43180" dir="5400000">
                    <a:srgbClr val="000000">
                      <a:alpha val="65000"/>
                    </a:srgbClr>
                  </a:innerShdw>
                </a:effectLst>
              </a:rPr>
              <a:t>                                         </a:t>
            </a:r>
            <a:r>
              <a:rPr lang="en-US" b="1" dirty="0" smtClean="0">
                <a:ln w="1905"/>
                <a:effectLst>
                  <a:innerShdw blurRad="69850" dist="43180" dir="5400000">
                    <a:srgbClr val="000000">
                      <a:alpha val="65000"/>
                    </a:srgbClr>
                  </a:innerShdw>
                </a:effectLst>
              </a:rPr>
              <a:t>9</a:t>
            </a:r>
          </a:p>
          <a:p>
            <a:pPr>
              <a:lnSpc>
                <a:spcPct val="70000"/>
              </a:lnSpc>
            </a:pPr>
            <a:r>
              <a:rPr lang="en-US" b="1" dirty="0" smtClean="0">
                <a:ln w="1905"/>
                <a:solidFill>
                  <a:srgbClr val="9900CC"/>
                </a:solidFill>
                <a:effectLst>
                  <a:innerShdw blurRad="69850" dist="43180" dir="5400000">
                    <a:srgbClr val="000000">
                      <a:alpha val="65000"/>
                    </a:srgbClr>
                  </a:innerShdw>
                </a:effectLst>
              </a:rPr>
              <a:t>	</a:t>
            </a:r>
            <a:r>
              <a:rPr lang="en-US" b="1" dirty="0" smtClean="0">
                <a:ln w="1905"/>
                <a:solidFill>
                  <a:srgbClr val="00B050"/>
                </a:solidFill>
                <a:effectLst>
                  <a:innerShdw blurRad="69850" dist="43180" dir="5400000">
                    <a:srgbClr val="000000">
                      <a:alpha val="65000"/>
                    </a:srgbClr>
                  </a:innerShdw>
                </a:effectLst>
              </a:rPr>
              <a:t>°F   </a:t>
            </a:r>
            <a:r>
              <a:rPr lang="en-US" b="1" dirty="0" smtClean="0">
                <a:ln w="1905"/>
                <a:solidFill>
                  <a:srgbClr val="9900CC"/>
                </a:solidFill>
                <a:effectLst>
                  <a:innerShdw blurRad="69850" dist="43180" dir="5400000">
                    <a:srgbClr val="000000">
                      <a:alpha val="65000"/>
                    </a:srgbClr>
                  </a:innerShdw>
                </a:effectLst>
              </a:rPr>
              <a:t>=   </a:t>
            </a:r>
            <a:r>
              <a:rPr lang="en-US" b="1" dirty="0" smtClean="0">
                <a:ln w="1905"/>
                <a:effectLst>
                  <a:innerShdw blurRad="69850" dist="43180" dir="5400000">
                    <a:srgbClr val="000000">
                      <a:alpha val="65000"/>
                    </a:srgbClr>
                  </a:innerShdw>
                </a:effectLst>
              </a:rPr>
              <a:t>°C    x  ----     +   32 </a:t>
            </a:r>
          </a:p>
          <a:p>
            <a:pPr>
              <a:lnSpc>
                <a:spcPct val="70000"/>
              </a:lnSpc>
            </a:pPr>
            <a:r>
              <a:rPr lang="en-US" b="1" dirty="0" smtClean="0">
                <a:ln w="1905"/>
                <a:solidFill>
                  <a:srgbClr val="9900CC"/>
                </a:solidFill>
                <a:effectLst>
                  <a:innerShdw blurRad="69850" dist="43180" dir="5400000">
                    <a:srgbClr val="000000">
                      <a:alpha val="65000"/>
                    </a:srgbClr>
                  </a:innerShdw>
                </a:effectLst>
              </a:rPr>
              <a:t>                                   </a:t>
            </a:r>
            <a:r>
              <a:rPr lang="en-US" b="1" dirty="0" smtClean="0">
                <a:ln w="1905"/>
                <a:effectLst>
                  <a:innerShdw blurRad="69850" dist="43180" dir="5400000">
                    <a:srgbClr val="000000">
                      <a:alpha val="65000"/>
                    </a:srgbClr>
                  </a:innerShdw>
                </a:effectLst>
              </a:rPr>
              <a:t>      5</a:t>
            </a:r>
          </a:p>
          <a:p>
            <a:pPr>
              <a:lnSpc>
                <a:spcPct val="70000"/>
              </a:lnSpc>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70000"/>
              </a:lnSpc>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70000"/>
              </a:lnSpc>
            </a:pPr>
            <a:r>
              <a:rPr lang="en-US" b="1" dirty="0" smtClean="0">
                <a:ln w="1905"/>
                <a:solidFill>
                  <a:srgbClr val="00B050"/>
                </a:solidFill>
                <a:effectLst>
                  <a:innerShdw blurRad="69850" dist="43180" dir="5400000">
                    <a:srgbClr val="000000">
                      <a:alpha val="65000"/>
                    </a:srgbClr>
                  </a:innerShdw>
                </a:effectLst>
              </a:rPr>
              <a:t>                                                                 </a:t>
            </a:r>
            <a:r>
              <a:rPr lang="en-US" b="1" dirty="0" smtClean="0">
                <a:ln w="1905"/>
                <a:effectLst>
                  <a:innerShdw blurRad="69850" dist="43180" dir="5400000">
                    <a:srgbClr val="000000">
                      <a:alpha val="65000"/>
                    </a:srgbClr>
                  </a:innerShdw>
                </a:effectLst>
              </a:rPr>
              <a:t>5</a:t>
            </a:r>
          </a:p>
          <a:p>
            <a:pPr>
              <a:lnSpc>
                <a:spcPct val="70000"/>
              </a:lnSpc>
            </a:pPr>
            <a:r>
              <a:rPr lang="en-US" b="1" dirty="0" smtClean="0">
                <a:ln w="1905"/>
                <a:solidFill>
                  <a:srgbClr val="00B050"/>
                </a:solidFill>
                <a:effectLst>
                  <a:innerShdw blurRad="69850" dist="43180" dir="5400000">
                    <a:srgbClr val="000000">
                      <a:alpha val="65000"/>
                    </a:srgbClr>
                  </a:innerShdw>
                </a:effectLst>
              </a:rPr>
              <a:t>                   </a:t>
            </a:r>
            <a:r>
              <a:rPr lang="en-US" b="1" dirty="0" smtClean="0">
                <a:ln w="1905"/>
                <a:solidFill>
                  <a:schemeClr val="accent6">
                    <a:lumMod val="50000"/>
                  </a:schemeClr>
                </a:solidFill>
                <a:effectLst>
                  <a:innerShdw blurRad="69850" dist="43180" dir="5400000">
                    <a:srgbClr val="000000">
                      <a:alpha val="65000"/>
                    </a:srgbClr>
                  </a:innerShdw>
                </a:effectLst>
              </a:rPr>
              <a:t>K</a:t>
            </a:r>
            <a:r>
              <a:rPr lang="en-US" b="1" dirty="0" smtClean="0">
                <a:ln w="1905"/>
                <a:solidFill>
                  <a:srgbClr val="00B050"/>
                </a:solidFill>
                <a:effectLst>
                  <a:innerShdw blurRad="69850" dist="43180" dir="5400000">
                    <a:srgbClr val="000000">
                      <a:alpha val="65000"/>
                    </a:srgbClr>
                  </a:innerShdw>
                </a:effectLst>
              </a:rPr>
              <a:t>  </a:t>
            </a:r>
            <a:r>
              <a:rPr lang="en-US" b="1" dirty="0" smtClean="0">
                <a:ln w="1905"/>
                <a:effectLst>
                  <a:innerShdw blurRad="69850" dist="43180" dir="5400000">
                    <a:srgbClr val="000000">
                      <a:alpha val="65000"/>
                    </a:srgbClr>
                  </a:innerShdw>
                </a:effectLst>
              </a:rPr>
              <a:t>=    (°F  +  459.67 )   x    ---</a:t>
            </a:r>
          </a:p>
          <a:p>
            <a:pPr>
              <a:lnSpc>
                <a:spcPct val="70000"/>
              </a:lnSpc>
            </a:pPr>
            <a:r>
              <a:rPr lang="en-US" b="1" dirty="0" smtClean="0">
                <a:ln w="1905"/>
                <a:effectLst>
                  <a:innerShdw blurRad="69850" dist="43180" dir="5400000">
                    <a:srgbClr val="000000">
                      <a:alpha val="65000"/>
                    </a:srgbClr>
                  </a:innerShdw>
                </a:effectLst>
              </a:rPr>
              <a:t>                                                                  9</a:t>
            </a:r>
          </a:p>
        </p:txBody>
      </p:sp>
    </p:spTree>
  </p:cSld>
  <p:clrMapOvr>
    <a:masterClrMapping/>
  </p:clrMapOvr>
  <p:transition>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838200"/>
            <a:ext cx="80010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Important Temperature Points</a:t>
            </a:r>
          </a:p>
        </p:txBody>
      </p:sp>
      <p:pic>
        <p:nvPicPr>
          <p:cNvPr id="5122" name="Picture 2"/>
          <p:cNvPicPr>
            <a:picLocks noChangeAspect="1" noChangeArrowheads="1"/>
          </p:cNvPicPr>
          <p:nvPr/>
        </p:nvPicPr>
        <p:blipFill>
          <a:blip r:embed="rId3" cstate="print"/>
          <a:srcRect/>
          <a:stretch>
            <a:fillRect/>
          </a:stretch>
        </p:blipFill>
        <p:spPr bwMode="auto">
          <a:xfrm>
            <a:off x="609600" y="1371600"/>
            <a:ext cx="4038600" cy="4800600"/>
          </a:xfrm>
          <a:prstGeom prst="rect">
            <a:avLst/>
          </a:prstGeom>
          <a:noFill/>
          <a:ln w="9525">
            <a:noFill/>
            <a:miter lim="800000"/>
            <a:headEnd/>
            <a:tailEnd/>
          </a:ln>
        </p:spPr>
      </p:pic>
      <p:sp>
        <p:nvSpPr>
          <p:cNvPr id="10" name="TextBox 9"/>
          <p:cNvSpPr txBox="1"/>
          <p:nvPr/>
        </p:nvSpPr>
        <p:spPr>
          <a:xfrm>
            <a:off x="4724400" y="5181600"/>
            <a:ext cx="3886200" cy="923330"/>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Absolute Zero</a:t>
            </a:r>
          </a:p>
          <a:p>
            <a:r>
              <a:rPr lang="en-US" dirty="0" smtClean="0"/>
              <a:t> the temperature at which all molecular movements stop</a:t>
            </a:r>
            <a:endParaRPr lang="en-US" dirty="0"/>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2" name="Right Arrow 11">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TextBox 2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4" name="TextBox 23">
            <a:hlinkClick r:id="rId11" action="ppaction://hlinksldjump"/>
          </p:cNvPr>
          <p:cNvSpPr txBox="1"/>
          <p:nvPr/>
        </p:nvSpPr>
        <p:spPr>
          <a:xfrm>
            <a:off x="3657600" y="6553200"/>
            <a:ext cx="1143000" cy="2616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100" dirty="0" smtClean="0"/>
              <a:t>PoPuP Quiz #10</a:t>
            </a:r>
            <a:endParaRPr lang="en-US" sz="11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p:cNvSpPr/>
          <p:nvPr/>
        </p:nvSpPr>
        <p:spPr>
          <a:xfrm>
            <a:off x="533400" y="914400"/>
            <a:ext cx="80010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 Diagrams</a:t>
            </a:r>
            <a:endParaRPr lang="en-US" sz="1050" dirty="0"/>
          </a:p>
        </p:txBody>
      </p:sp>
      <p:sp>
        <p:nvSpPr>
          <p:cNvPr id="10" name="TextBox 9"/>
          <p:cNvSpPr txBox="1"/>
          <p:nvPr/>
        </p:nvSpPr>
        <p:spPr>
          <a:xfrm>
            <a:off x="609600" y="1524000"/>
            <a:ext cx="6934200" cy="3354765"/>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Phase change diagram </a:t>
            </a:r>
          </a:p>
          <a:p>
            <a:r>
              <a:rPr lang="en-US" sz="1600" dirty="0" smtClean="0"/>
              <a:t>A diagram showing the relationship between temperature and phase changes of a substance over time. </a:t>
            </a:r>
          </a:p>
          <a:p>
            <a:endParaRPr lang="en-US" sz="1600" dirty="0" smtClean="0"/>
          </a:p>
          <a:p>
            <a:r>
              <a:rPr lang="en-US" b="1" dirty="0" smtClean="0">
                <a:ln w="10541" cmpd="sng">
                  <a:solidFill>
                    <a:schemeClr val="accent1">
                      <a:shade val="88000"/>
                      <a:satMod val="110000"/>
                    </a:schemeClr>
                  </a:solidFill>
                  <a:prstDash val="solid"/>
                </a:ln>
                <a:solidFill>
                  <a:srgbClr val="FF0000"/>
                </a:solidFill>
              </a:rPr>
              <a:t>Heating Curve </a:t>
            </a:r>
          </a:p>
          <a:p>
            <a:r>
              <a:rPr lang="en-US" sz="1600" dirty="0" smtClean="0"/>
              <a:t>A diagram showing a change of a substance starting with the substance as a solid. </a:t>
            </a:r>
          </a:p>
          <a:p>
            <a:r>
              <a:rPr lang="en-US" sz="1600" dirty="0" smtClean="0"/>
              <a:t>	      </a:t>
            </a:r>
          </a:p>
          <a:p>
            <a:r>
              <a:rPr lang="en-US" b="1" dirty="0" smtClean="0">
                <a:ln w="1905"/>
                <a:solidFill>
                  <a:srgbClr val="00B0F0"/>
                </a:solidFill>
                <a:effectLst>
                  <a:innerShdw blurRad="69850" dist="43180" dir="5400000">
                    <a:srgbClr val="000000">
                      <a:alpha val="65000"/>
                    </a:srgbClr>
                  </a:innerShdw>
                </a:effectLst>
              </a:rPr>
              <a:t>Cooling Curve </a:t>
            </a:r>
          </a:p>
          <a:p>
            <a:r>
              <a:rPr lang="en-US" sz="1600" dirty="0" smtClean="0"/>
              <a:t>A diagram showing a change of a substance starting with the substance as a gas. </a:t>
            </a:r>
          </a:p>
          <a:p>
            <a:endParaRPr lang="en-US" sz="1600" dirty="0" smtClean="0"/>
          </a:p>
          <a:p>
            <a:endParaRPr lang="en-US" sz="1600" dirty="0" smtClean="0"/>
          </a:p>
          <a:p>
            <a:endParaRPr lang="en-US" sz="1600" dirty="0" smtClean="0"/>
          </a:p>
          <a:p>
            <a:endParaRPr lang="en-US" sz="1600" dirty="0"/>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2" name="Right Arrow 11">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4" name="TextBox 13">
            <a:hlinkClick r:id="rId4"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5" name="TextBox 14">
            <a:hlinkClick r:id="rId5"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6" name="TextBox 15">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8" name="TextBox 17">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0" name="TextBox 19">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1" name="TextBox 20"/>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2" name="TextBox 21">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TextBox 2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pull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0" y="0"/>
            <a:ext cx="8839200" cy="6629400"/>
          </a:xfrm>
        </p:spPr>
        <p:txBody>
          <a:bodyPr/>
          <a:lstStyle/>
          <a:p>
            <a:pPr eaLnBrk="1" hangingPunct="1">
              <a:buFontTx/>
              <a:buNone/>
            </a:pPr>
            <a:endParaRPr lang="en-US" b="1" dirty="0" smtClean="0">
              <a:solidFill>
                <a:srgbClr val="FF0000"/>
              </a:solidFill>
            </a:endParaRPr>
          </a:p>
        </p:txBody>
      </p:sp>
      <p:sp>
        <p:nvSpPr>
          <p:cNvPr id="49158" name="Line 6"/>
          <p:cNvSpPr>
            <a:spLocks noChangeShapeType="1"/>
          </p:cNvSpPr>
          <p:nvPr/>
        </p:nvSpPr>
        <p:spPr bwMode="auto">
          <a:xfrm>
            <a:off x="1219200" y="2057400"/>
            <a:ext cx="0" cy="3733800"/>
          </a:xfrm>
          <a:prstGeom prst="line">
            <a:avLst/>
          </a:prstGeom>
          <a:noFill/>
          <a:ln w="57150">
            <a:solidFill>
              <a:schemeClr val="tx2"/>
            </a:solidFill>
            <a:round/>
            <a:headEnd/>
            <a:tailEnd/>
          </a:ln>
        </p:spPr>
        <p:txBody>
          <a:bodyPr/>
          <a:lstStyle/>
          <a:p>
            <a:endParaRPr lang="en-US" dirty="0"/>
          </a:p>
        </p:txBody>
      </p:sp>
      <p:sp>
        <p:nvSpPr>
          <p:cNvPr id="49160" name="Line 8"/>
          <p:cNvSpPr>
            <a:spLocks noChangeShapeType="1"/>
          </p:cNvSpPr>
          <p:nvPr/>
        </p:nvSpPr>
        <p:spPr bwMode="auto">
          <a:xfrm flipV="1">
            <a:off x="1219200" y="4648200"/>
            <a:ext cx="1600200" cy="1066800"/>
          </a:xfrm>
          <a:prstGeom prst="line">
            <a:avLst/>
          </a:prstGeom>
          <a:noFill/>
          <a:ln w="57150">
            <a:solidFill>
              <a:srgbClr val="FF0000"/>
            </a:solidFill>
            <a:round/>
            <a:headEnd/>
            <a:tailEnd/>
          </a:ln>
        </p:spPr>
        <p:txBody>
          <a:bodyPr/>
          <a:lstStyle/>
          <a:p>
            <a:endParaRPr lang="en-US" dirty="0"/>
          </a:p>
        </p:txBody>
      </p:sp>
      <p:sp>
        <p:nvSpPr>
          <p:cNvPr id="49165" name="Line 13"/>
          <p:cNvSpPr>
            <a:spLocks noChangeShapeType="1"/>
          </p:cNvSpPr>
          <p:nvPr/>
        </p:nvSpPr>
        <p:spPr bwMode="auto">
          <a:xfrm>
            <a:off x="2819400" y="4648200"/>
            <a:ext cx="1447800" cy="0"/>
          </a:xfrm>
          <a:prstGeom prst="line">
            <a:avLst/>
          </a:prstGeom>
          <a:noFill/>
          <a:ln w="57150">
            <a:solidFill>
              <a:srgbClr val="FF0000"/>
            </a:solidFill>
            <a:round/>
            <a:headEnd/>
            <a:tailEnd/>
          </a:ln>
        </p:spPr>
        <p:txBody>
          <a:bodyPr/>
          <a:lstStyle/>
          <a:p>
            <a:endParaRPr lang="en-US" dirty="0"/>
          </a:p>
        </p:txBody>
      </p:sp>
      <p:sp>
        <p:nvSpPr>
          <p:cNvPr id="49166" name="Line 14"/>
          <p:cNvSpPr>
            <a:spLocks noChangeShapeType="1"/>
          </p:cNvSpPr>
          <p:nvPr/>
        </p:nvSpPr>
        <p:spPr bwMode="auto">
          <a:xfrm flipV="1">
            <a:off x="4267200" y="2971800"/>
            <a:ext cx="1371600" cy="1676400"/>
          </a:xfrm>
          <a:prstGeom prst="line">
            <a:avLst/>
          </a:prstGeom>
          <a:noFill/>
          <a:ln w="57150">
            <a:solidFill>
              <a:srgbClr val="FF0000"/>
            </a:solidFill>
            <a:round/>
            <a:headEnd/>
            <a:tailEnd/>
          </a:ln>
        </p:spPr>
        <p:txBody>
          <a:bodyPr/>
          <a:lstStyle/>
          <a:p>
            <a:endParaRPr lang="en-US" dirty="0"/>
          </a:p>
        </p:txBody>
      </p:sp>
      <p:sp>
        <p:nvSpPr>
          <p:cNvPr id="49167" name="Line 15"/>
          <p:cNvSpPr>
            <a:spLocks noChangeShapeType="1"/>
          </p:cNvSpPr>
          <p:nvPr/>
        </p:nvSpPr>
        <p:spPr bwMode="auto">
          <a:xfrm>
            <a:off x="5638800" y="2971800"/>
            <a:ext cx="2209800" cy="0"/>
          </a:xfrm>
          <a:prstGeom prst="line">
            <a:avLst/>
          </a:prstGeom>
          <a:noFill/>
          <a:ln w="57150">
            <a:solidFill>
              <a:srgbClr val="FF0000"/>
            </a:solidFill>
            <a:round/>
            <a:headEnd/>
            <a:tailEnd/>
          </a:ln>
        </p:spPr>
        <p:txBody>
          <a:bodyPr/>
          <a:lstStyle/>
          <a:p>
            <a:endParaRPr lang="en-US" dirty="0"/>
          </a:p>
        </p:txBody>
      </p:sp>
      <p:sp>
        <p:nvSpPr>
          <p:cNvPr id="49168" name="Line 16"/>
          <p:cNvSpPr>
            <a:spLocks noChangeShapeType="1"/>
          </p:cNvSpPr>
          <p:nvPr/>
        </p:nvSpPr>
        <p:spPr bwMode="auto">
          <a:xfrm flipV="1">
            <a:off x="7848600" y="2209800"/>
            <a:ext cx="457200" cy="762000"/>
          </a:xfrm>
          <a:prstGeom prst="line">
            <a:avLst/>
          </a:prstGeom>
          <a:noFill/>
          <a:ln w="57150">
            <a:solidFill>
              <a:srgbClr val="FF0000"/>
            </a:solidFill>
            <a:round/>
            <a:headEnd/>
            <a:tailEnd/>
          </a:ln>
        </p:spPr>
        <p:txBody>
          <a:bodyPr/>
          <a:lstStyle/>
          <a:p>
            <a:endParaRPr lang="en-US" dirty="0"/>
          </a:p>
        </p:txBody>
      </p:sp>
      <p:sp>
        <p:nvSpPr>
          <p:cNvPr id="49169" name="Text Box 17"/>
          <p:cNvSpPr txBox="1">
            <a:spLocks noChangeArrowheads="1"/>
          </p:cNvSpPr>
          <p:nvPr/>
        </p:nvSpPr>
        <p:spPr bwMode="auto">
          <a:xfrm>
            <a:off x="4724400" y="3733800"/>
            <a:ext cx="914400" cy="366713"/>
          </a:xfrm>
          <a:prstGeom prst="rect">
            <a:avLst/>
          </a:prstGeom>
          <a:noFill/>
          <a:ln w="9525">
            <a:noFill/>
            <a:miter lim="800000"/>
            <a:headEnd/>
            <a:tailEnd/>
          </a:ln>
        </p:spPr>
        <p:txBody>
          <a:bodyPr>
            <a:spAutoFit/>
          </a:bodyPr>
          <a:lstStyle/>
          <a:p>
            <a:r>
              <a:rPr lang="en-US" dirty="0" smtClean="0"/>
              <a:t>    l</a:t>
            </a:r>
            <a:r>
              <a:rPr lang="en-US" sz="1800" baseline="0" dirty="0" smtClean="0"/>
              <a:t>iquid     </a:t>
            </a:r>
            <a:endParaRPr lang="en-US" sz="1800" baseline="0" dirty="0"/>
          </a:p>
        </p:txBody>
      </p:sp>
      <p:sp>
        <p:nvSpPr>
          <p:cNvPr id="49170" name="Text Box 18"/>
          <p:cNvSpPr txBox="1">
            <a:spLocks noChangeArrowheads="1"/>
          </p:cNvSpPr>
          <p:nvPr/>
        </p:nvSpPr>
        <p:spPr bwMode="auto">
          <a:xfrm>
            <a:off x="1981200" y="5105400"/>
            <a:ext cx="1066800" cy="366713"/>
          </a:xfrm>
          <a:prstGeom prst="rect">
            <a:avLst/>
          </a:prstGeom>
          <a:noFill/>
          <a:ln w="9525">
            <a:noFill/>
            <a:miter lim="800000"/>
            <a:headEnd/>
            <a:tailEnd/>
          </a:ln>
        </p:spPr>
        <p:txBody>
          <a:bodyPr>
            <a:spAutoFit/>
          </a:bodyPr>
          <a:lstStyle/>
          <a:p>
            <a:pPr>
              <a:spcBef>
                <a:spcPct val="50000"/>
              </a:spcBef>
            </a:pPr>
            <a:r>
              <a:rPr lang="en-US" dirty="0" smtClean="0"/>
              <a:t>s</a:t>
            </a:r>
            <a:r>
              <a:rPr lang="en-US" sz="1800" baseline="0" dirty="0" smtClean="0"/>
              <a:t>olid</a:t>
            </a:r>
            <a:endParaRPr lang="en-US" sz="1800" baseline="0" dirty="0"/>
          </a:p>
        </p:txBody>
      </p:sp>
      <p:sp>
        <p:nvSpPr>
          <p:cNvPr id="49171" name="Text Box 19"/>
          <p:cNvSpPr txBox="1">
            <a:spLocks noChangeArrowheads="1"/>
          </p:cNvSpPr>
          <p:nvPr/>
        </p:nvSpPr>
        <p:spPr bwMode="auto">
          <a:xfrm>
            <a:off x="7924800" y="2514600"/>
            <a:ext cx="838200" cy="366713"/>
          </a:xfrm>
          <a:prstGeom prst="rect">
            <a:avLst/>
          </a:prstGeom>
          <a:noFill/>
          <a:ln w="9525">
            <a:noFill/>
            <a:miter lim="800000"/>
            <a:headEnd/>
            <a:tailEnd/>
          </a:ln>
        </p:spPr>
        <p:txBody>
          <a:bodyPr wrap="square">
            <a:spAutoFit/>
          </a:bodyPr>
          <a:lstStyle/>
          <a:p>
            <a:pPr>
              <a:spcBef>
                <a:spcPct val="50000"/>
              </a:spcBef>
            </a:pPr>
            <a:r>
              <a:rPr lang="en-US" dirty="0" smtClean="0"/>
              <a:t>  </a:t>
            </a:r>
            <a:r>
              <a:rPr lang="en-US" sz="1800" baseline="0" dirty="0" smtClean="0"/>
              <a:t>gas</a:t>
            </a:r>
            <a:endParaRPr lang="en-US" sz="1800" baseline="0" dirty="0"/>
          </a:p>
        </p:txBody>
      </p:sp>
      <p:sp>
        <p:nvSpPr>
          <p:cNvPr id="49172" name="Line 20"/>
          <p:cNvSpPr>
            <a:spLocks noChangeShapeType="1"/>
          </p:cNvSpPr>
          <p:nvPr/>
        </p:nvSpPr>
        <p:spPr bwMode="auto">
          <a:xfrm>
            <a:off x="1219200" y="5715000"/>
            <a:ext cx="7467600" cy="0"/>
          </a:xfrm>
          <a:prstGeom prst="line">
            <a:avLst/>
          </a:prstGeom>
          <a:noFill/>
          <a:ln w="57150">
            <a:solidFill>
              <a:schemeClr val="tx2"/>
            </a:solidFill>
            <a:round/>
            <a:headEnd/>
            <a:tailEnd/>
          </a:ln>
        </p:spPr>
        <p:txBody>
          <a:bodyPr/>
          <a:lstStyle/>
          <a:p>
            <a:endParaRPr lang="en-US" dirty="0"/>
          </a:p>
        </p:txBody>
      </p:sp>
      <p:sp>
        <p:nvSpPr>
          <p:cNvPr id="49173" name="Text Box 21"/>
          <p:cNvSpPr txBox="1">
            <a:spLocks noChangeArrowheads="1"/>
          </p:cNvSpPr>
          <p:nvPr/>
        </p:nvSpPr>
        <p:spPr bwMode="auto">
          <a:xfrm>
            <a:off x="2819400" y="4343400"/>
            <a:ext cx="1905000" cy="338554"/>
          </a:xfrm>
          <a:prstGeom prst="rect">
            <a:avLst/>
          </a:prstGeom>
          <a:noFill/>
          <a:ln w="9525">
            <a:noFill/>
            <a:miter lim="800000"/>
            <a:headEnd/>
            <a:tailEnd/>
          </a:ln>
        </p:spPr>
        <p:txBody>
          <a:bodyPr>
            <a:spAutoFit/>
          </a:bodyPr>
          <a:lstStyle/>
          <a:p>
            <a:pPr>
              <a:spcBef>
                <a:spcPct val="50000"/>
              </a:spcBef>
            </a:pPr>
            <a:r>
              <a:rPr lang="en-US" sz="1600" dirty="0" smtClean="0"/>
              <a:t>  s</a:t>
            </a:r>
            <a:r>
              <a:rPr lang="en-US" sz="1600" baseline="0" dirty="0" smtClean="0"/>
              <a:t>olid-liquid</a:t>
            </a:r>
            <a:r>
              <a:rPr lang="en-US" sz="1400" b="1" baseline="0" dirty="0" smtClean="0"/>
              <a:t> </a:t>
            </a:r>
            <a:endParaRPr lang="en-US" sz="1400" b="1" baseline="0" dirty="0"/>
          </a:p>
        </p:txBody>
      </p:sp>
      <p:sp>
        <p:nvSpPr>
          <p:cNvPr id="49174" name="Text Box 22"/>
          <p:cNvSpPr txBox="1">
            <a:spLocks noChangeArrowheads="1"/>
          </p:cNvSpPr>
          <p:nvPr/>
        </p:nvSpPr>
        <p:spPr bwMode="auto">
          <a:xfrm>
            <a:off x="5867400" y="2590800"/>
            <a:ext cx="1752600" cy="369332"/>
          </a:xfrm>
          <a:prstGeom prst="rect">
            <a:avLst/>
          </a:prstGeom>
          <a:noFill/>
          <a:ln w="9525">
            <a:noFill/>
            <a:miter lim="800000"/>
            <a:headEnd/>
            <a:tailEnd/>
          </a:ln>
        </p:spPr>
        <p:txBody>
          <a:bodyPr wrap="square">
            <a:spAutoFit/>
          </a:bodyPr>
          <a:lstStyle/>
          <a:p>
            <a:pPr>
              <a:spcBef>
                <a:spcPct val="50000"/>
              </a:spcBef>
            </a:pPr>
            <a:r>
              <a:rPr lang="en-US" sz="1800" baseline="0" dirty="0" smtClean="0"/>
              <a:t>      </a:t>
            </a:r>
            <a:r>
              <a:rPr lang="en-US" sz="1600" baseline="0" dirty="0" smtClean="0"/>
              <a:t>liquid-gas </a:t>
            </a:r>
            <a:endParaRPr lang="en-US" sz="1800" baseline="0" dirty="0"/>
          </a:p>
        </p:txBody>
      </p:sp>
      <p:sp>
        <p:nvSpPr>
          <p:cNvPr id="49175" name="Text Box 23"/>
          <p:cNvSpPr txBox="1">
            <a:spLocks noChangeArrowheads="1"/>
          </p:cNvSpPr>
          <p:nvPr/>
        </p:nvSpPr>
        <p:spPr bwMode="auto">
          <a:xfrm>
            <a:off x="1066800" y="5791200"/>
            <a:ext cx="8534400" cy="541046"/>
          </a:xfrm>
          <a:prstGeom prst="rect">
            <a:avLst/>
          </a:prstGeom>
          <a:noFill/>
          <a:ln w="9525">
            <a:noFill/>
            <a:miter lim="800000"/>
            <a:headEnd/>
            <a:tailEnd/>
          </a:ln>
        </p:spPr>
        <p:txBody>
          <a:bodyPr>
            <a:spAutoFit/>
          </a:bodyPr>
          <a:lstStyle/>
          <a:p>
            <a:pPr>
              <a:lnSpc>
                <a:spcPct val="80000"/>
              </a:lnSpc>
              <a:spcBef>
                <a:spcPct val="50000"/>
              </a:spcBef>
              <a:defRPr/>
            </a:pPr>
            <a:r>
              <a:rPr lang="en-US" sz="1800" baseline="0" dirty="0"/>
              <a:t> </a:t>
            </a:r>
            <a:r>
              <a:rPr lang="en-US" sz="1600" baseline="0" dirty="0"/>
              <a:t>0     </a:t>
            </a:r>
            <a:r>
              <a:rPr lang="en-US" sz="1600" baseline="0" dirty="0" smtClean="0"/>
              <a:t>  </a:t>
            </a:r>
            <a:r>
              <a:rPr lang="en-US" sz="1600" baseline="0" dirty="0"/>
              <a:t>2    </a:t>
            </a:r>
            <a:r>
              <a:rPr lang="en-US" sz="1600" baseline="0" dirty="0" smtClean="0"/>
              <a:t>  </a:t>
            </a:r>
            <a:r>
              <a:rPr lang="en-US" sz="1600" baseline="0" dirty="0"/>
              <a:t>4      6     </a:t>
            </a:r>
            <a:r>
              <a:rPr lang="en-US" sz="1600" baseline="0" dirty="0" smtClean="0"/>
              <a:t>8    10    12   14   16     18     </a:t>
            </a:r>
            <a:r>
              <a:rPr lang="en-US" sz="1600" baseline="0" dirty="0"/>
              <a:t>20  </a:t>
            </a:r>
            <a:r>
              <a:rPr lang="en-US" sz="1600" baseline="0" dirty="0" smtClean="0"/>
              <a:t>  </a:t>
            </a:r>
            <a:r>
              <a:rPr lang="en-US" sz="1600" baseline="0" dirty="0"/>
              <a:t>22    </a:t>
            </a:r>
            <a:r>
              <a:rPr lang="en-US" sz="1600" baseline="0" dirty="0" smtClean="0"/>
              <a:t>24  </a:t>
            </a:r>
            <a:r>
              <a:rPr lang="en-US" sz="1600" dirty="0" smtClean="0"/>
              <a:t> </a:t>
            </a:r>
            <a:r>
              <a:rPr lang="en-US" sz="1600" baseline="0" dirty="0" smtClean="0"/>
              <a:t> </a:t>
            </a:r>
            <a:r>
              <a:rPr lang="en-US" sz="1600" baseline="0" dirty="0"/>
              <a:t>26  </a:t>
            </a:r>
            <a:r>
              <a:rPr lang="en-US" sz="1600" baseline="0" dirty="0" smtClean="0"/>
              <a:t> 28   30</a:t>
            </a:r>
            <a:r>
              <a:rPr lang="en-US" sz="1600" dirty="0" smtClean="0"/>
              <a:t>   32   34   36   38  40</a:t>
            </a:r>
            <a:r>
              <a:rPr lang="en-US" dirty="0"/>
              <a:t>	</a:t>
            </a:r>
            <a:r>
              <a:rPr lang="en-US" dirty="0" smtClean="0"/>
              <a:t>			</a:t>
            </a:r>
            <a:r>
              <a:rPr lang="en-US" sz="1600" baseline="0" dirty="0" smtClean="0"/>
              <a:t>TIME </a:t>
            </a:r>
            <a:r>
              <a:rPr lang="en-US" sz="1600" baseline="0" dirty="0"/>
              <a:t>(minutes)</a:t>
            </a:r>
            <a:endParaRPr lang="en-US" sz="1800" baseline="0" dirty="0"/>
          </a:p>
        </p:txBody>
      </p:sp>
      <p:sp>
        <p:nvSpPr>
          <p:cNvPr id="49177" name="Text Box 25"/>
          <p:cNvSpPr txBox="1">
            <a:spLocks noChangeArrowheads="1"/>
          </p:cNvSpPr>
          <p:nvPr/>
        </p:nvSpPr>
        <p:spPr bwMode="auto">
          <a:xfrm>
            <a:off x="457200" y="2362201"/>
            <a:ext cx="8305800" cy="3277820"/>
          </a:xfrm>
          <a:prstGeom prst="rect">
            <a:avLst/>
          </a:prstGeom>
          <a:noFill/>
          <a:ln w="9525">
            <a:noFill/>
            <a:miter lim="800000"/>
            <a:headEnd/>
            <a:tailEnd/>
          </a:ln>
        </p:spPr>
        <p:txBody>
          <a:bodyPr wrap="square">
            <a:spAutoFit/>
          </a:bodyPr>
          <a:lstStyle/>
          <a:p>
            <a:pPr>
              <a:spcBef>
                <a:spcPct val="50000"/>
              </a:spcBef>
              <a:defRPr/>
            </a:pPr>
            <a:r>
              <a:rPr lang="en-US" sz="1800" baseline="0" dirty="0"/>
              <a:t>  </a:t>
            </a:r>
            <a:r>
              <a:rPr lang="en-US" sz="1800" baseline="0" dirty="0" smtClean="0"/>
              <a:t> </a:t>
            </a:r>
            <a:r>
              <a:rPr lang="en-US" sz="1800" dirty="0" smtClean="0"/>
              <a:t> </a:t>
            </a:r>
            <a:r>
              <a:rPr lang="en-US" sz="1800" baseline="0" dirty="0" smtClean="0"/>
              <a:t>150 </a:t>
            </a:r>
            <a:r>
              <a:rPr lang="en-US" sz="1800" baseline="0" dirty="0"/>
              <a:t>-</a:t>
            </a:r>
          </a:p>
          <a:p>
            <a:pPr>
              <a:spcBef>
                <a:spcPct val="50000"/>
              </a:spcBef>
              <a:defRPr/>
            </a:pPr>
            <a:r>
              <a:rPr lang="en-US" sz="1800" baseline="0" dirty="0"/>
              <a:t> </a:t>
            </a:r>
            <a:r>
              <a:rPr lang="en-US" sz="1800" baseline="0" dirty="0" smtClean="0"/>
              <a:t>   </a:t>
            </a:r>
            <a:r>
              <a:rPr lang="en-US" sz="1800" baseline="0" dirty="0">
                <a:solidFill>
                  <a:srgbClr val="FF0000"/>
                </a:solidFill>
              </a:rPr>
              <a:t>100 -</a:t>
            </a:r>
            <a:r>
              <a:rPr lang="en-US" sz="1800" baseline="0" dirty="0"/>
              <a:t> </a:t>
            </a:r>
            <a:r>
              <a:rPr lang="en-US" sz="1800" baseline="0" dirty="0" smtClean="0"/>
              <a:t>-------------------------------------------------------------</a:t>
            </a:r>
            <a:endParaRPr lang="en-US" sz="1800" baseline="0" dirty="0"/>
          </a:p>
          <a:p>
            <a:pPr>
              <a:spcBef>
                <a:spcPct val="50000"/>
              </a:spcBef>
              <a:defRPr/>
            </a:pPr>
            <a:endParaRPr lang="en-US" sz="1800" baseline="0" dirty="0"/>
          </a:p>
          <a:p>
            <a:pPr>
              <a:spcBef>
                <a:spcPct val="50000"/>
              </a:spcBef>
              <a:defRPr/>
            </a:pPr>
            <a:endParaRPr lang="en-US" sz="1800" baseline="0" dirty="0" smtClean="0"/>
          </a:p>
          <a:p>
            <a:pPr>
              <a:spcBef>
                <a:spcPct val="50000"/>
              </a:spcBef>
              <a:defRPr/>
            </a:pPr>
            <a:endParaRPr lang="en-US" sz="1800" baseline="0" dirty="0"/>
          </a:p>
          <a:p>
            <a:pPr>
              <a:spcBef>
                <a:spcPct val="50000"/>
              </a:spcBef>
              <a:defRPr/>
            </a:pPr>
            <a:r>
              <a:rPr lang="en-US" sz="1800" baseline="0" dirty="0">
                <a:solidFill>
                  <a:schemeClr val="accent6"/>
                </a:solidFill>
              </a:rPr>
              <a:t>      </a:t>
            </a:r>
            <a:r>
              <a:rPr lang="en-US" sz="1800" baseline="0" dirty="0" smtClean="0">
                <a:solidFill>
                  <a:schemeClr val="accent6"/>
                </a:solidFill>
              </a:rPr>
              <a:t>  </a:t>
            </a:r>
            <a:r>
              <a:rPr lang="en-US" sz="1800" baseline="0" dirty="0" smtClean="0">
                <a:solidFill>
                  <a:srgbClr val="00B0F0"/>
                </a:solidFill>
              </a:rPr>
              <a:t>0 </a:t>
            </a:r>
            <a:r>
              <a:rPr lang="en-US" sz="1800" baseline="0" dirty="0">
                <a:solidFill>
                  <a:srgbClr val="00B0F0"/>
                </a:solidFill>
              </a:rPr>
              <a:t>- </a:t>
            </a:r>
            <a:r>
              <a:rPr lang="en-US" sz="1800" baseline="0" dirty="0" smtClean="0"/>
              <a:t>----------------------</a:t>
            </a:r>
            <a:endParaRPr lang="en-US" sz="1800" baseline="0" dirty="0"/>
          </a:p>
          <a:p>
            <a:pPr>
              <a:spcBef>
                <a:spcPct val="50000"/>
              </a:spcBef>
              <a:defRPr/>
            </a:pPr>
            <a:endParaRPr lang="en-US" sz="1800" baseline="0" dirty="0"/>
          </a:p>
          <a:p>
            <a:pPr>
              <a:spcBef>
                <a:spcPct val="50000"/>
              </a:spcBef>
              <a:defRPr/>
            </a:pPr>
            <a:r>
              <a:rPr lang="en-US" sz="1800" baseline="0" dirty="0"/>
              <a:t>     -5</a:t>
            </a:r>
          </a:p>
        </p:txBody>
      </p:sp>
      <p:sp>
        <p:nvSpPr>
          <p:cNvPr id="49182" name="Text Box 30"/>
          <p:cNvSpPr txBox="1">
            <a:spLocks noChangeArrowheads="1"/>
          </p:cNvSpPr>
          <p:nvPr/>
        </p:nvSpPr>
        <p:spPr bwMode="auto">
          <a:xfrm>
            <a:off x="6172200" y="3048000"/>
            <a:ext cx="1447800" cy="252826"/>
          </a:xfrm>
          <a:prstGeom prst="rect">
            <a:avLst/>
          </a:prstGeom>
          <a:noFill/>
          <a:ln w="9525">
            <a:noFill/>
            <a:miter lim="800000"/>
            <a:headEnd/>
            <a:tailEnd/>
          </a:ln>
        </p:spPr>
        <p:txBody>
          <a:bodyPr>
            <a:spAutoFit/>
          </a:bodyPr>
          <a:lstStyle/>
          <a:p>
            <a:pPr>
              <a:lnSpc>
                <a:spcPct val="70000"/>
              </a:lnSpc>
              <a:spcBef>
                <a:spcPct val="50000"/>
              </a:spcBef>
            </a:pPr>
            <a:r>
              <a:rPr lang="en-US" sz="1400" b="1" baseline="0" dirty="0" smtClean="0">
                <a:solidFill>
                  <a:srgbClr val="FF0000"/>
                </a:solidFill>
              </a:rPr>
              <a:t>      Boiling</a:t>
            </a:r>
            <a:endParaRPr lang="en-US" sz="1400" b="1" baseline="0" dirty="0">
              <a:solidFill>
                <a:srgbClr val="FF0000"/>
              </a:solidFill>
            </a:endParaRPr>
          </a:p>
        </p:txBody>
      </p:sp>
      <p:sp>
        <p:nvSpPr>
          <p:cNvPr id="28690" name="Text Box 31"/>
          <p:cNvSpPr txBox="1">
            <a:spLocks noChangeArrowheads="1"/>
          </p:cNvSpPr>
          <p:nvPr/>
        </p:nvSpPr>
        <p:spPr bwMode="auto">
          <a:xfrm>
            <a:off x="1371600" y="5791200"/>
            <a:ext cx="1295400" cy="366713"/>
          </a:xfrm>
          <a:prstGeom prst="rect">
            <a:avLst/>
          </a:prstGeom>
          <a:noFill/>
          <a:ln w="9525">
            <a:noFill/>
            <a:miter lim="800000"/>
            <a:headEnd/>
            <a:tailEnd/>
          </a:ln>
        </p:spPr>
        <p:txBody>
          <a:bodyPr>
            <a:spAutoFit/>
          </a:bodyPr>
          <a:lstStyle/>
          <a:p>
            <a:pPr>
              <a:spcBef>
                <a:spcPct val="50000"/>
              </a:spcBef>
            </a:pPr>
            <a:endParaRPr lang="en-US" sz="1800" baseline="0" dirty="0"/>
          </a:p>
        </p:txBody>
      </p:sp>
      <p:sp>
        <p:nvSpPr>
          <p:cNvPr id="49185" name="Text Box 33"/>
          <p:cNvSpPr txBox="1">
            <a:spLocks noChangeArrowheads="1"/>
          </p:cNvSpPr>
          <p:nvPr/>
        </p:nvSpPr>
        <p:spPr bwMode="auto">
          <a:xfrm>
            <a:off x="3048000" y="4700174"/>
            <a:ext cx="1066800" cy="252826"/>
          </a:xfrm>
          <a:prstGeom prst="rect">
            <a:avLst/>
          </a:prstGeom>
          <a:noFill/>
          <a:ln w="9525">
            <a:noFill/>
            <a:miter lim="800000"/>
            <a:headEnd/>
            <a:tailEnd/>
          </a:ln>
        </p:spPr>
        <p:txBody>
          <a:bodyPr>
            <a:spAutoFit/>
          </a:bodyPr>
          <a:lstStyle/>
          <a:p>
            <a:pPr>
              <a:lnSpc>
                <a:spcPct val="70000"/>
              </a:lnSpc>
              <a:spcBef>
                <a:spcPct val="50000"/>
              </a:spcBef>
            </a:pPr>
            <a:r>
              <a:rPr lang="en-US" sz="1400" b="1" baseline="0" dirty="0">
                <a:solidFill>
                  <a:srgbClr val="00B0F0"/>
                </a:solidFill>
              </a:rPr>
              <a:t>Melting</a:t>
            </a:r>
            <a:r>
              <a:rPr lang="en-US" sz="1200" b="1" baseline="0" dirty="0">
                <a:solidFill>
                  <a:srgbClr val="00B0F0"/>
                </a:solidFill>
              </a:rPr>
              <a:t> </a:t>
            </a:r>
          </a:p>
        </p:txBody>
      </p:sp>
      <p:sp>
        <p:nvSpPr>
          <p:cNvPr id="28698" name="Text Box 26"/>
          <p:cNvSpPr txBox="1">
            <a:spLocks noChangeArrowheads="1"/>
          </p:cNvSpPr>
          <p:nvPr/>
        </p:nvSpPr>
        <p:spPr bwMode="auto">
          <a:xfrm>
            <a:off x="838200" y="5562600"/>
            <a:ext cx="533400" cy="307777"/>
          </a:xfrm>
          <a:prstGeom prst="rect">
            <a:avLst/>
          </a:prstGeom>
          <a:noFill/>
          <a:ln w="9525">
            <a:noFill/>
            <a:miter lim="800000"/>
            <a:headEnd/>
            <a:tailEnd/>
          </a:ln>
        </p:spPr>
        <p:txBody>
          <a:bodyPr wrap="square">
            <a:spAutoFit/>
          </a:bodyPr>
          <a:lstStyle/>
          <a:p>
            <a:pPr>
              <a:spcBef>
                <a:spcPct val="50000"/>
              </a:spcBef>
            </a:pPr>
            <a:r>
              <a:rPr lang="en-US" sz="1400" b="1" baseline="0" dirty="0" smtClean="0"/>
              <a:t>   A </a:t>
            </a:r>
            <a:endParaRPr lang="en-US" sz="1400" b="1" baseline="0" dirty="0"/>
          </a:p>
        </p:txBody>
      </p:sp>
      <p:sp>
        <p:nvSpPr>
          <p:cNvPr id="28699" name="Text Box 27"/>
          <p:cNvSpPr txBox="1">
            <a:spLocks noChangeArrowheads="1"/>
          </p:cNvSpPr>
          <p:nvPr/>
        </p:nvSpPr>
        <p:spPr bwMode="auto">
          <a:xfrm>
            <a:off x="4191000" y="4572000"/>
            <a:ext cx="457200" cy="307777"/>
          </a:xfrm>
          <a:prstGeom prst="rect">
            <a:avLst/>
          </a:prstGeom>
          <a:noFill/>
          <a:ln w="9525">
            <a:noFill/>
            <a:miter lim="800000"/>
            <a:headEnd/>
            <a:tailEnd/>
          </a:ln>
        </p:spPr>
        <p:txBody>
          <a:bodyPr wrap="square">
            <a:spAutoFit/>
          </a:bodyPr>
          <a:lstStyle/>
          <a:p>
            <a:r>
              <a:rPr lang="en-US" sz="1400" b="1" baseline="0" dirty="0" smtClean="0"/>
              <a:t>C</a:t>
            </a:r>
            <a:endParaRPr lang="en-US" sz="1400" b="1" baseline="0" dirty="0"/>
          </a:p>
        </p:txBody>
      </p:sp>
      <p:sp>
        <p:nvSpPr>
          <p:cNvPr id="28700" name="Text Box 28"/>
          <p:cNvSpPr txBox="1">
            <a:spLocks noChangeArrowheads="1"/>
          </p:cNvSpPr>
          <p:nvPr/>
        </p:nvSpPr>
        <p:spPr bwMode="auto">
          <a:xfrm>
            <a:off x="2667000" y="4648200"/>
            <a:ext cx="336550" cy="304800"/>
          </a:xfrm>
          <a:prstGeom prst="rect">
            <a:avLst/>
          </a:prstGeom>
          <a:noFill/>
          <a:ln w="9525">
            <a:noFill/>
            <a:miter lim="800000"/>
            <a:headEnd/>
            <a:tailEnd/>
          </a:ln>
        </p:spPr>
        <p:txBody>
          <a:bodyPr>
            <a:spAutoFit/>
          </a:bodyPr>
          <a:lstStyle/>
          <a:p>
            <a:r>
              <a:rPr lang="en-US" sz="1400" b="1" baseline="0" dirty="0"/>
              <a:t>B</a:t>
            </a:r>
          </a:p>
        </p:txBody>
      </p:sp>
      <p:sp>
        <p:nvSpPr>
          <p:cNvPr id="28701" name="Text Box 29"/>
          <p:cNvSpPr txBox="1">
            <a:spLocks noChangeArrowheads="1"/>
          </p:cNvSpPr>
          <p:nvPr/>
        </p:nvSpPr>
        <p:spPr bwMode="auto">
          <a:xfrm>
            <a:off x="7696200" y="2971800"/>
            <a:ext cx="312906" cy="307777"/>
          </a:xfrm>
          <a:prstGeom prst="rect">
            <a:avLst/>
          </a:prstGeom>
          <a:noFill/>
          <a:ln w="9525">
            <a:noFill/>
            <a:miter lim="800000"/>
            <a:headEnd/>
            <a:tailEnd/>
          </a:ln>
        </p:spPr>
        <p:txBody>
          <a:bodyPr wrap="none">
            <a:spAutoFit/>
          </a:bodyPr>
          <a:lstStyle/>
          <a:p>
            <a:r>
              <a:rPr lang="en-US" sz="1400" b="1" baseline="0" dirty="0" smtClean="0"/>
              <a:t> E</a:t>
            </a:r>
            <a:endParaRPr lang="en-US" sz="1400" b="1" baseline="0" dirty="0"/>
          </a:p>
        </p:txBody>
      </p:sp>
      <p:sp>
        <p:nvSpPr>
          <p:cNvPr id="28702" name="Text Box 30"/>
          <p:cNvSpPr txBox="1">
            <a:spLocks noChangeArrowheads="1"/>
          </p:cNvSpPr>
          <p:nvPr/>
        </p:nvSpPr>
        <p:spPr bwMode="auto">
          <a:xfrm>
            <a:off x="5562600" y="2938046"/>
            <a:ext cx="336550" cy="307777"/>
          </a:xfrm>
          <a:prstGeom prst="rect">
            <a:avLst/>
          </a:prstGeom>
          <a:noFill/>
          <a:ln w="9525">
            <a:noFill/>
            <a:miter lim="800000"/>
            <a:headEnd/>
            <a:tailEnd/>
          </a:ln>
        </p:spPr>
        <p:txBody>
          <a:bodyPr>
            <a:spAutoFit/>
          </a:bodyPr>
          <a:lstStyle/>
          <a:p>
            <a:r>
              <a:rPr lang="en-US" sz="1400" b="1" baseline="0" dirty="0"/>
              <a:t>D</a:t>
            </a:r>
          </a:p>
        </p:txBody>
      </p:sp>
      <p:sp>
        <p:nvSpPr>
          <p:cNvPr id="28703" name="Text Box 31"/>
          <p:cNvSpPr txBox="1">
            <a:spLocks noChangeArrowheads="1"/>
          </p:cNvSpPr>
          <p:nvPr/>
        </p:nvSpPr>
        <p:spPr bwMode="auto">
          <a:xfrm>
            <a:off x="8305800" y="2133600"/>
            <a:ext cx="292100" cy="307777"/>
          </a:xfrm>
          <a:prstGeom prst="rect">
            <a:avLst/>
          </a:prstGeom>
          <a:noFill/>
          <a:ln w="9525">
            <a:noFill/>
            <a:miter lim="800000"/>
            <a:headEnd/>
            <a:tailEnd/>
          </a:ln>
        </p:spPr>
        <p:txBody>
          <a:bodyPr wrap="square">
            <a:spAutoFit/>
          </a:bodyPr>
          <a:lstStyle/>
          <a:p>
            <a:r>
              <a:rPr lang="en-US" sz="1400" b="1" baseline="0" dirty="0"/>
              <a:t>F</a:t>
            </a:r>
          </a:p>
        </p:txBody>
      </p:sp>
      <p:sp>
        <p:nvSpPr>
          <p:cNvPr id="28" name="TextBox 27"/>
          <p:cNvSpPr txBox="1"/>
          <p:nvPr/>
        </p:nvSpPr>
        <p:spPr>
          <a:xfrm>
            <a:off x="0" y="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29" name="Rectangle 28"/>
          <p:cNvSpPr/>
          <p:nvPr/>
        </p:nvSpPr>
        <p:spPr>
          <a:xfrm>
            <a:off x="2819400" y="685800"/>
            <a:ext cx="51054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 Diagrams</a:t>
            </a:r>
            <a:endParaRPr lang="en-US" sz="1050" dirty="0"/>
          </a:p>
        </p:txBody>
      </p:sp>
      <p:sp>
        <p:nvSpPr>
          <p:cNvPr id="30" name="Rectangle 29"/>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32" name="Rectangle 31"/>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295400" y="2667000"/>
            <a:ext cx="1524000" cy="307777"/>
          </a:xfrm>
          <a:prstGeom prst="rect">
            <a:avLst/>
          </a:prstGeom>
          <a:noFill/>
        </p:spPr>
        <p:txBody>
          <a:bodyPr wrap="square" rtlCol="0">
            <a:spAutoFit/>
          </a:bodyPr>
          <a:lstStyle/>
          <a:p>
            <a:r>
              <a:rPr lang="en-US" sz="1400" dirty="0" smtClean="0">
                <a:solidFill>
                  <a:srgbClr val="FF0000"/>
                </a:solidFill>
              </a:rPr>
              <a:t>Boiling Point (BP)</a:t>
            </a:r>
            <a:endParaRPr lang="en-US" sz="1400" dirty="0">
              <a:solidFill>
                <a:srgbClr val="FF0000"/>
              </a:solidFill>
            </a:endParaRPr>
          </a:p>
        </p:txBody>
      </p:sp>
      <p:sp>
        <p:nvSpPr>
          <p:cNvPr id="34" name="TextBox 33"/>
          <p:cNvSpPr txBox="1"/>
          <p:nvPr/>
        </p:nvSpPr>
        <p:spPr>
          <a:xfrm>
            <a:off x="1219200" y="4343400"/>
            <a:ext cx="1828800" cy="307777"/>
          </a:xfrm>
          <a:prstGeom prst="rect">
            <a:avLst/>
          </a:prstGeom>
          <a:noFill/>
        </p:spPr>
        <p:txBody>
          <a:bodyPr wrap="square" rtlCol="0">
            <a:spAutoFit/>
          </a:bodyPr>
          <a:lstStyle/>
          <a:p>
            <a:r>
              <a:rPr lang="en-US" sz="1400" dirty="0" smtClean="0">
                <a:solidFill>
                  <a:srgbClr val="0099FF"/>
                </a:solidFill>
              </a:rPr>
              <a:t>Melting Point (MP)</a:t>
            </a:r>
            <a:endParaRPr lang="en-US" sz="1400" dirty="0">
              <a:solidFill>
                <a:srgbClr val="0099FF"/>
              </a:solidFill>
            </a:endParaRPr>
          </a:p>
        </p:txBody>
      </p:sp>
      <p:sp>
        <p:nvSpPr>
          <p:cNvPr id="35" name="TextBox 34"/>
          <p:cNvSpPr txBox="1"/>
          <p:nvPr/>
        </p:nvSpPr>
        <p:spPr>
          <a:xfrm>
            <a:off x="304800" y="2819400"/>
            <a:ext cx="461665" cy="2209800"/>
          </a:xfrm>
          <a:prstGeom prst="rect">
            <a:avLst/>
          </a:prstGeom>
          <a:noFill/>
        </p:spPr>
        <p:txBody>
          <a:bodyPr vert="vert270" wrap="square" rtlCol="0">
            <a:spAutoFit/>
          </a:bodyPr>
          <a:lstStyle/>
          <a:p>
            <a:r>
              <a:rPr lang="en-US" dirty="0" smtClean="0"/>
              <a:t>    Temperature  (</a:t>
            </a:r>
            <a:r>
              <a:rPr lang="en-US" baseline="30000" dirty="0" smtClean="0"/>
              <a:t>o</a:t>
            </a:r>
            <a:r>
              <a:rPr lang="en-US" dirty="0" smtClean="0"/>
              <a:t>C)</a:t>
            </a:r>
            <a:endParaRPr lang="en-US" dirty="0"/>
          </a:p>
        </p:txBody>
      </p:sp>
      <p:sp>
        <p:nvSpPr>
          <p:cNvPr id="43" name="TextBox 42"/>
          <p:cNvSpPr txBox="1"/>
          <p:nvPr/>
        </p:nvSpPr>
        <p:spPr>
          <a:xfrm>
            <a:off x="3429000" y="1600200"/>
            <a:ext cx="2362200"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Heating Curve</a:t>
            </a:r>
            <a:endParaRPr lang="en-US"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40" name="Right Arrow 39"/>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41" name="Right Arrow 40">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42" name="TextBox 41">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44" name="TextBox 43">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45" name="TextBox 44">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46" name="TextBox 45">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7" name="TextBox 46">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48" name="TextBox 47"/>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9" name="TextBox 48">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50" name="TextBox 49"/>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spd="med">
    <p:diamond/>
    <p:sndAc>
      <p:stSnd>
        <p:snd r:embed="rId3" name="arrow.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2800" dirty="0">
              <a:solidFill>
                <a:schemeClr val="tx1"/>
              </a:solidFill>
            </a:endParaRP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1676400"/>
            <a:ext cx="8077200" cy="3477875"/>
          </a:xfrm>
          <a:prstGeom prst="rect">
            <a:avLst/>
          </a:prstGeom>
          <a:noFill/>
        </p:spPr>
        <p:txBody>
          <a:bodyPr wrap="square" rtlCol="0">
            <a:spAutoFit/>
          </a:bodyPr>
          <a:lstStyle/>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All matter are composed of particles</a:t>
            </a:r>
          </a:p>
          <a:p>
            <a:endParaRPr lang="en-US" sz="2000" dirty="0" smtClean="0"/>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An atom is the smallest unit of particles found in all matter</a:t>
            </a:r>
          </a:p>
          <a:p>
            <a:endParaRPr lang="en-US" sz="2000" dirty="0" smtClean="0"/>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Matter can be grouped into different categories based on the </a:t>
            </a:r>
          </a:p>
          <a:p>
            <a:r>
              <a:rPr lang="en-US" sz="2000" dirty="0" smtClean="0"/>
              <a:t>    types of particles they contain</a:t>
            </a:r>
          </a:p>
          <a:p>
            <a:endParaRPr lang="en-US" sz="2000" dirty="0"/>
          </a:p>
          <a:p>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Pure substances </a:t>
            </a:r>
            <a:r>
              <a:rPr lang="en-US" sz="2000" dirty="0" smtClean="0"/>
              <a:t>and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mixtures</a:t>
            </a:r>
            <a:r>
              <a:rPr lang="en-US" sz="2000" dirty="0" smtClean="0"/>
              <a:t> are the two major classifications </a:t>
            </a:r>
          </a:p>
          <a:p>
            <a:r>
              <a:rPr lang="en-US" sz="2000" dirty="0" smtClean="0"/>
              <a:t>   of matter</a:t>
            </a:r>
          </a:p>
          <a:p>
            <a:endParaRPr lang="en-US" sz="2000" dirty="0" smtClean="0"/>
          </a:p>
          <a:p>
            <a:endParaRPr lang="en-US" sz="2000" dirty="0" smtClean="0"/>
          </a:p>
        </p:txBody>
      </p:sp>
      <p:sp>
        <p:nvSpPr>
          <p:cNvPr id="7" name="TextBox 6"/>
          <p:cNvSpPr txBox="1"/>
          <p:nvPr/>
        </p:nvSpPr>
        <p:spPr>
          <a:xfrm>
            <a:off x="685800" y="838200"/>
            <a:ext cx="3048000" cy="523220"/>
          </a:xfrm>
          <a:prstGeom prst="rect">
            <a:avLst/>
          </a:prstGeom>
          <a:noFill/>
        </p:spPr>
        <p:txBody>
          <a:bodyPr wrap="square" rtlCol="0">
            <a:sp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5" name="Right Arrow 14">
            <a:hlinkClick r:id="rId3" action="ppaction://hlinksldjump"/>
          </p:cNvPr>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6" name="Right Arrow 15">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8" name="TextBox 17">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0" name="TextBox 19">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1" name="TextBox 20">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2" name="TextBox 21">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3" name="TextBox 22">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4" name="TextBox 23"/>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5" name="TextBox 24">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7" name="TextBox 26"/>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0" y="0"/>
            <a:ext cx="8839200" cy="6629400"/>
          </a:xfrm>
        </p:spPr>
        <p:txBody>
          <a:bodyPr/>
          <a:lstStyle/>
          <a:p>
            <a:pPr eaLnBrk="1" hangingPunct="1">
              <a:buFontTx/>
              <a:buNone/>
            </a:pPr>
            <a:endParaRPr lang="en-US" b="1" dirty="0" smtClean="0">
              <a:solidFill>
                <a:srgbClr val="FF0000"/>
              </a:solidFill>
            </a:endParaRPr>
          </a:p>
        </p:txBody>
      </p:sp>
      <p:sp>
        <p:nvSpPr>
          <p:cNvPr id="49158" name="Line 6"/>
          <p:cNvSpPr>
            <a:spLocks noChangeShapeType="1"/>
          </p:cNvSpPr>
          <p:nvPr/>
        </p:nvSpPr>
        <p:spPr bwMode="auto">
          <a:xfrm>
            <a:off x="1219200" y="2209800"/>
            <a:ext cx="0" cy="3581400"/>
          </a:xfrm>
          <a:prstGeom prst="line">
            <a:avLst/>
          </a:prstGeom>
          <a:noFill/>
          <a:ln w="57150">
            <a:solidFill>
              <a:schemeClr val="tx2"/>
            </a:solidFill>
            <a:round/>
            <a:headEnd/>
            <a:tailEnd/>
          </a:ln>
        </p:spPr>
        <p:txBody>
          <a:bodyPr/>
          <a:lstStyle/>
          <a:p>
            <a:endParaRPr lang="en-US" dirty="0"/>
          </a:p>
        </p:txBody>
      </p:sp>
      <p:sp>
        <p:nvSpPr>
          <p:cNvPr id="49160" name="Line 8"/>
          <p:cNvSpPr>
            <a:spLocks noChangeShapeType="1"/>
          </p:cNvSpPr>
          <p:nvPr/>
        </p:nvSpPr>
        <p:spPr bwMode="auto">
          <a:xfrm flipV="1">
            <a:off x="1219200" y="4648200"/>
            <a:ext cx="1600200" cy="1066800"/>
          </a:xfrm>
          <a:prstGeom prst="line">
            <a:avLst/>
          </a:prstGeom>
          <a:noFill/>
          <a:ln w="57150">
            <a:solidFill>
              <a:srgbClr val="FF0000"/>
            </a:solidFill>
            <a:round/>
            <a:headEnd/>
            <a:tailEnd/>
          </a:ln>
        </p:spPr>
        <p:txBody>
          <a:bodyPr/>
          <a:lstStyle/>
          <a:p>
            <a:endParaRPr lang="en-US" dirty="0"/>
          </a:p>
        </p:txBody>
      </p:sp>
      <p:sp>
        <p:nvSpPr>
          <p:cNvPr id="49165" name="Line 13"/>
          <p:cNvSpPr>
            <a:spLocks noChangeShapeType="1"/>
          </p:cNvSpPr>
          <p:nvPr/>
        </p:nvSpPr>
        <p:spPr bwMode="auto">
          <a:xfrm>
            <a:off x="2819400" y="4648200"/>
            <a:ext cx="1447800" cy="0"/>
          </a:xfrm>
          <a:prstGeom prst="line">
            <a:avLst/>
          </a:prstGeom>
          <a:noFill/>
          <a:ln w="57150">
            <a:solidFill>
              <a:srgbClr val="FF0000"/>
            </a:solidFill>
            <a:round/>
            <a:headEnd/>
            <a:tailEnd/>
          </a:ln>
        </p:spPr>
        <p:txBody>
          <a:bodyPr/>
          <a:lstStyle/>
          <a:p>
            <a:endParaRPr lang="en-US" dirty="0"/>
          </a:p>
        </p:txBody>
      </p:sp>
      <p:sp>
        <p:nvSpPr>
          <p:cNvPr id="49166" name="Line 14"/>
          <p:cNvSpPr>
            <a:spLocks noChangeShapeType="1"/>
          </p:cNvSpPr>
          <p:nvPr/>
        </p:nvSpPr>
        <p:spPr bwMode="auto">
          <a:xfrm flipV="1">
            <a:off x="4267200" y="2971800"/>
            <a:ext cx="1371600" cy="1676400"/>
          </a:xfrm>
          <a:prstGeom prst="line">
            <a:avLst/>
          </a:prstGeom>
          <a:noFill/>
          <a:ln w="57150">
            <a:solidFill>
              <a:srgbClr val="FF0000"/>
            </a:solidFill>
            <a:round/>
            <a:headEnd/>
            <a:tailEnd/>
          </a:ln>
        </p:spPr>
        <p:txBody>
          <a:bodyPr/>
          <a:lstStyle/>
          <a:p>
            <a:endParaRPr lang="en-US" dirty="0"/>
          </a:p>
        </p:txBody>
      </p:sp>
      <p:sp>
        <p:nvSpPr>
          <p:cNvPr id="49167" name="Line 15"/>
          <p:cNvSpPr>
            <a:spLocks noChangeShapeType="1"/>
          </p:cNvSpPr>
          <p:nvPr/>
        </p:nvSpPr>
        <p:spPr bwMode="auto">
          <a:xfrm>
            <a:off x="5638800" y="2971800"/>
            <a:ext cx="2209800" cy="0"/>
          </a:xfrm>
          <a:prstGeom prst="line">
            <a:avLst/>
          </a:prstGeom>
          <a:noFill/>
          <a:ln w="57150">
            <a:solidFill>
              <a:srgbClr val="FF0000"/>
            </a:solidFill>
            <a:round/>
            <a:headEnd/>
            <a:tailEnd/>
          </a:ln>
        </p:spPr>
        <p:txBody>
          <a:bodyPr/>
          <a:lstStyle/>
          <a:p>
            <a:endParaRPr lang="en-US" dirty="0"/>
          </a:p>
        </p:txBody>
      </p:sp>
      <p:sp>
        <p:nvSpPr>
          <p:cNvPr id="49168" name="Line 16"/>
          <p:cNvSpPr>
            <a:spLocks noChangeShapeType="1"/>
          </p:cNvSpPr>
          <p:nvPr/>
        </p:nvSpPr>
        <p:spPr bwMode="auto">
          <a:xfrm flipV="1">
            <a:off x="7848600" y="2362200"/>
            <a:ext cx="381000" cy="609600"/>
          </a:xfrm>
          <a:prstGeom prst="line">
            <a:avLst/>
          </a:prstGeom>
          <a:noFill/>
          <a:ln w="57150">
            <a:solidFill>
              <a:srgbClr val="FF0000"/>
            </a:solidFill>
            <a:round/>
            <a:headEnd/>
            <a:tailEnd/>
          </a:ln>
        </p:spPr>
        <p:txBody>
          <a:bodyPr/>
          <a:lstStyle/>
          <a:p>
            <a:endParaRPr lang="en-US" dirty="0"/>
          </a:p>
        </p:txBody>
      </p:sp>
      <p:sp>
        <p:nvSpPr>
          <p:cNvPr id="49169" name="Text Box 17"/>
          <p:cNvSpPr txBox="1">
            <a:spLocks noChangeArrowheads="1"/>
          </p:cNvSpPr>
          <p:nvPr/>
        </p:nvSpPr>
        <p:spPr bwMode="auto">
          <a:xfrm>
            <a:off x="4724400" y="3733800"/>
            <a:ext cx="914400" cy="366713"/>
          </a:xfrm>
          <a:prstGeom prst="rect">
            <a:avLst/>
          </a:prstGeom>
          <a:noFill/>
          <a:ln w="9525">
            <a:noFill/>
            <a:miter lim="800000"/>
            <a:headEnd/>
            <a:tailEnd/>
          </a:ln>
        </p:spPr>
        <p:txBody>
          <a:bodyPr>
            <a:spAutoFit/>
          </a:bodyPr>
          <a:lstStyle/>
          <a:p>
            <a:r>
              <a:rPr lang="en-US" dirty="0" smtClean="0"/>
              <a:t>    l</a:t>
            </a:r>
            <a:r>
              <a:rPr lang="en-US" sz="1800" baseline="0" dirty="0" smtClean="0"/>
              <a:t>iquid     </a:t>
            </a:r>
            <a:endParaRPr lang="en-US" sz="1800" baseline="0" dirty="0"/>
          </a:p>
        </p:txBody>
      </p:sp>
      <p:sp>
        <p:nvSpPr>
          <p:cNvPr id="49170" name="Text Box 18"/>
          <p:cNvSpPr txBox="1">
            <a:spLocks noChangeArrowheads="1"/>
          </p:cNvSpPr>
          <p:nvPr/>
        </p:nvSpPr>
        <p:spPr bwMode="auto">
          <a:xfrm>
            <a:off x="1981200" y="5105400"/>
            <a:ext cx="1066800" cy="366713"/>
          </a:xfrm>
          <a:prstGeom prst="rect">
            <a:avLst/>
          </a:prstGeom>
          <a:noFill/>
          <a:ln w="9525">
            <a:noFill/>
            <a:miter lim="800000"/>
            <a:headEnd/>
            <a:tailEnd/>
          </a:ln>
        </p:spPr>
        <p:txBody>
          <a:bodyPr>
            <a:spAutoFit/>
          </a:bodyPr>
          <a:lstStyle/>
          <a:p>
            <a:pPr>
              <a:spcBef>
                <a:spcPct val="50000"/>
              </a:spcBef>
            </a:pPr>
            <a:r>
              <a:rPr lang="en-US" dirty="0" smtClean="0"/>
              <a:t>s</a:t>
            </a:r>
            <a:r>
              <a:rPr lang="en-US" sz="1800" baseline="0" dirty="0" smtClean="0"/>
              <a:t>olid</a:t>
            </a:r>
            <a:endParaRPr lang="en-US" sz="1800" baseline="0" dirty="0"/>
          </a:p>
        </p:txBody>
      </p:sp>
      <p:sp>
        <p:nvSpPr>
          <p:cNvPr id="49171" name="Text Box 19"/>
          <p:cNvSpPr txBox="1">
            <a:spLocks noChangeArrowheads="1"/>
          </p:cNvSpPr>
          <p:nvPr/>
        </p:nvSpPr>
        <p:spPr bwMode="auto">
          <a:xfrm>
            <a:off x="7924800" y="2667000"/>
            <a:ext cx="838200" cy="366713"/>
          </a:xfrm>
          <a:prstGeom prst="rect">
            <a:avLst/>
          </a:prstGeom>
          <a:noFill/>
          <a:ln w="9525">
            <a:noFill/>
            <a:miter lim="800000"/>
            <a:headEnd/>
            <a:tailEnd/>
          </a:ln>
        </p:spPr>
        <p:txBody>
          <a:bodyPr wrap="square">
            <a:spAutoFit/>
          </a:bodyPr>
          <a:lstStyle/>
          <a:p>
            <a:pPr>
              <a:spcBef>
                <a:spcPct val="50000"/>
              </a:spcBef>
            </a:pPr>
            <a:r>
              <a:rPr lang="en-US" dirty="0" smtClean="0"/>
              <a:t>  </a:t>
            </a:r>
            <a:r>
              <a:rPr lang="en-US" sz="1800" baseline="0" dirty="0" smtClean="0"/>
              <a:t>gas</a:t>
            </a:r>
            <a:endParaRPr lang="en-US" sz="1800" baseline="0" dirty="0"/>
          </a:p>
        </p:txBody>
      </p:sp>
      <p:sp>
        <p:nvSpPr>
          <p:cNvPr id="49172" name="Line 20"/>
          <p:cNvSpPr>
            <a:spLocks noChangeShapeType="1"/>
          </p:cNvSpPr>
          <p:nvPr/>
        </p:nvSpPr>
        <p:spPr bwMode="auto">
          <a:xfrm>
            <a:off x="1219200" y="5715000"/>
            <a:ext cx="7467600" cy="0"/>
          </a:xfrm>
          <a:prstGeom prst="line">
            <a:avLst/>
          </a:prstGeom>
          <a:noFill/>
          <a:ln w="57150">
            <a:solidFill>
              <a:schemeClr val="tx2"/>
            </a:solidFill>
            <a:round/>
            <a:headEnd/>
            <a:tailEnd/>
          </a:ln>
        </p:spPr>
        <p:txBody>
          <a:bodyPr/>
          <a:lstStyle/>
          <a:p>
            <a:endParaRPr lang="en-US" dirty="0"/>
          </a:p>
        </p:txBody>
      </p:sp>
      <p:sp>
        <p:nvSpPr>
          <p:cNvPr id="49173" name="Text Box 21"/>
          <p:cNvSpPr txBox="1">
            <a:spLocks noChangeArrowheads="1"/>
          </p:cNvSpPr>
          <p:nvPr/>
        </p:nvSpPr>
        <p:spPr bwMode="auto">
          <a:xfrm>
            <a:off x="2819400" y="4343400"/>
            <a:ext cx="1905000" cy="338554"/>
          </a:xfrm>
          <a:prstGeom prst="rect">
            <a:avLst/>
          </a:prstGeom>
          <a:noFill/>
          <a:ln w="9525">
            <a:noFill/>
            <a:miter lim="800000"/>
            <a:headEnd/>
            <a:tailEnd/>
          </a:ln>
        </p:spPr>
        <p:txBody>
          <a:bodyPr>
            <a:spAutoFit/>
          </a:bodyPr>
          <a:lstStyle/>
          <a:p>
            <a:pPr>
              <a:spcBef>
                <a:spcPct val="50000"/>
              </a:spcBef>
            </a:pPr>
            <a:r>
              <a:rPr lang="en-US" sz="1600" dirty="0" smtClean="0"/>
              <a:t>  s</a:t>
            </a:r>
            <a:r>
              <a:rPr lang="en-US" sz="1600" baseline="0" dirty="0" smtClean="0"/>
              <a:t>olid-liquid</a:t>
            </a:r>
            <a:r>
              <a:rPr lang="en-US" sz="1400" b="1" baseline="0" dirty="0" smtClean="0"/>
              <a:t> </a:t>
            </a:r>
            <a:endParaRPr lang="en-US" sz="1400" b="1" baseline="0" dirty="0"/>
          </a:p>
        </p:txBody>
      </p:sp>
      <p:sp>
        <p:nvSpPr>
          <p:cNvPr id="49174" name="Text Box 22"/>
          <p:cNvSpPr txBox="1">
            <a:spLocks noChangeArrowheads="1"/>
          </p:cNvSpPr>
          <p:nvPr/>
        </p:nvSpPr>
        <p:spPr bwMode="auto">
          <a:xfrm>
            <a:off x="5867400" y="2590800"/>
            <a:ext cx="1752600" cy="369332"/>
          </a:xfrm>
          <a:prstGeom prst="rect">
            <a:avLst/>
          </a:prstGeom>
          <a:noFill/>
          <a:ln w="9525">
            <a:noFill/>
            <a:miter lim="800000"/>
            <a:headEnd/>
            <a:tailEnd/>
          </a:ln>
        </p:spPr>
        <p:txBody>
          <a:bodyPr wrap="square">
            <a:spAutoFit/>
          </a:bodyPr>
          <a:lstStyle/>
          <a:p>
            <a:pPr>
              <a:spcBef>
                <a:spcPct val="50000"/>
              </a:spcBef>
            </a:pPr>
            <a:r>
              <a:rPr lang="en-US" sz="1800" baseline="0" dirty="0" smtClean="0"/>
              <a:t>      </a:t>
            </a:r>
            <a:r>
              <a:rPr lang="en-US" sz="1600" baseline="0" dirty="0" smtClean="0"/>
              <a:t>liquid-gas </a:t>
            </a:r>
            <a:endParaRPr lang="en-US" sz="1800" baseline="0" dirty="0"/>
          </a:p>
        </p:txBody>
      </p:sp>
      <p:sp>
        <p:nvSpPr>
          <p:cNvPr id="49175" name="Text Box 23"/>
          <p:cNvSpPr txBox="1">
            <a:spLocks noChangeArrowheads="1"/>
          </p:cNvSpPr>
          <p:nvPr/>
        </p:nvSpPr>
        <p:spPr bwMode="auto">
          <a:xfrm>
            <a:off x="1066800" y="5791200"/>
            <a:ext cx="8534400" cy="541046"/>
          </a:xfrm>
          <a:prstGeom prst="rect">
            <a:avLst/>
          </a:prstGeom>
          <a:noFill/>
          <a:ln w="9525">
            <a:noFill/>
            <a:miter lim="800000"/>
            <a:headEnd/>
            <a:tailEnd/>
          </a:ln>
        </p:spPr>
        <p:txBody>
          <a:bodyPr>
            <a:spAutoFit/>
          </a:bodyPr>
          <a:lstStyle/>
          <a:p>
            <a:pPr>
              <a:lnSpc>
                <a:spcPct val="80000"/>
              </a:lnSpc>
              <a:spcBef>
                <a:spcPct val="50000"/>
              </a:spcBef>
              <a:defRPr/>
            </a:pPr>
            <a:r>
              <a:rPr lang="en-US" sz="1800" baseline="0" dirty="0"/>
              <a:t> </a:t>
            </a:r>
            <a:r>
              <a:rPr lang="en-US" sz="1600" baseline="0" dirty="0"/>
              <a:t>0     </a:t>
            </a:r>
            <a:r>
              <a:rPr lang="en-US" sz="1600" baseline="0" dirty="0" smtClean="0"/>
              <a:t>  </a:t>
            </a:r>
            <a:r>
              <a:rPr lang="en-US" sz="1600" baseline="0" dirty="0"/>
              <a:t>2    </a:t>
            </a:r>
            <a:r>
              <a:rPr lang="en-US" sz="1600" baseline="0" dirty="0" smtClean="0"/>
              <a:t>  </a:t>
            </a:r>
            <a:r>
              <a:rPr lang="en-US" sz="1600" baseline="0" dirty="0"/>
              <a:t>4      6     </a:t>
            </a:r>
            <a:r>
              <a:rPr lang="en-US" sz="1600" baseline="0" dirty="0" smtClean="0">
                <a:solidFill>
                  <a:srgbClr val="00B0F0"/>
                </a:solidFill>
              </a:rPr>
              <a:t>8    10    12   14   16     </a:t>
            </a:r>
            <a:r>
              <a:rPr lang="en-US" sz="1600" baseline="0" dirty="0" smtClean="0"/>
              <a:t>18     </a:t>
            </a:r>
            <a:r>
              <a:rPr lang="en-US" sz="1600" baseline="0" dirty="0"/>
              <a:t>20  </a:t>
            </a:r>
            <a:r>
              <a:rPr lang="en-US" sz="1600" baseline="0" dirty="0" smtClean="0"/>
              <a:t>  </a:t>
            </a:r>
            <a:r>
              <a:rPr lang="en-US" sz="1600" baseline="0" dirty="0"/>
              <a:t>22    </a:t>
            </a:r>
            <a:r>
              <a:rPr lang="en-US" sz="1600" baseline="0" dirty="0" smtClean="0"/>
              <a:t>24  </a:t>
            </a:r>
            <a:r>
              <a:rPr lang="en-US" sz="1600" dirty="0" smtClean="0"/>
              <a:t> </a:t>
            </a:r>
            <a:r>
              <a:rPr lang="en-US" sz="1600" baseline="0" dirty="0" smtClean="0"/>
              <a:t> </a:t>
            </a:r>
            <a:r>
              <a:rPr lang="en-US" sz="1600" baseline="0" dirty="0"/>
              <a:t>26  </a:t>
            </a:r>
            <a:r>
              <a:rPr lang="en-US" sz="1600" baseline="0" dirty="0" smtClean="0"/>
              <a:t> 28   30</a:t>
            </a:r>
            <a:r>
              <a:rPr lang="en-US" sz="1600" dirty="0" smtClean="0"/>
              <a:t>   32   34   36   38  40</a:t>
            </a:r>
            <a:r>
              <a:rPr lang="en-US" dirty="0"/>
              <a:t>	</a:t>
            </a:r>
            <a:r>
              <a:rPr lang="en-US" dirty="0" smtClean="0"/>
              <a:t>			</a:t>
            </a:r>
            <a:r>
              <a:rPr lang="en-US" sz="1600" baseline="0" dirty="0" smtClean="0"/>
              <a:t>TIME </a:t>
            </a:r>
            <a:r>
              <a:rPr lang="en-US" sz="1600" baseline="0" dirty="0"/>
              <a:t>(minutes)</a:t>
            </a:r>
            <a:endParaRPr lang="en-US" sz="1800" baseline="0" dirty="0"/>
          </a:p>
        </p:txBody>
      </p:sp>
      <p:sp>
        <p:nvSpPr>
          <p:cNvPr id="49182" name="Text Box 30"/>
          <p:cNvSpPr txBox="1">
            <a:spLocks noChangeArrowheads="1"/>
          </p:cNvSpPr>
          <p:nvPr/>
        </p:nvSpPr>
        <p:spPr bwMode="auto">
          <a:xfrm>
            <a:off x="6172200" y="3048000"/>
            <a:ext cx="1447800" cy="252826"/>
          </a:xfrm>
          <a:prstGeom prst="rect">
            <a:avLst/>
          </a:prstGeom>
          <a:noFill/>
          <a:ln w="9525">
            <a:noFill/>
            <a:miter lim="800000"/>
            <a:headEnd/>
            <a:tailEnd/>
          </a:ln>
        </p:spPr>
        <p:txBody>
          <a:bodyPr>
            <a:spAutoFit/>
          </a:bodyPr>
          <a:lstStyle/>
          <a:p>
            <a:pPr>
              <a:lnSpc>
                <a:spcPct val="70000"/>
              </a:lnSpc>
              <a:spcBef>
                <a:spcPct val="50000"/>
              </a:spcBef>
            </a:pPr>
            <a:r>
              <a:rPr lang="en-US" sz="1400" b="1" baseline="0" dirty="0" smtClean="0">
                <a:solidFill>
                  <a:srgbClr val="FF0000"/>
                </a:solidFill>
              </a:rPr>
              <a:t>      Boiling</a:t>
            </a:r>
            <a:endParaRPr lang="en-US" sz="1400" b="1" baseline="0" dirty="0">
              <a:solidFill>
                <a:srgbClr val="FF0000"/>
              </a:solidFill>
            </a:endParaRPr>
          </a:p>
        </p:txBody>
      </p:sp>
      <p:sp>
        <p:nvSpPr>
          <p:cNvPr id="28690" name="Text Box 31"/>
          <p:cNvSpPr txBox="1">
            <a:spLocks noChangeArrowheads="1"/>
          </p:cNvSpPr>
          <p:nvPr/>
        </p:nvSpPr>
        <p:spPr bwMode="auto">
          <a:xfrm>
            <a:off x="1371600" y="5791200"/>
            <a:ext cx="1295400" cy="366713"/>
          </a:xfrm>
          <a:prstGeom prst="rect">
            <a:avLst/>
          </a:prstGeom>
          <a:noFill/>
          <a:ln w="9525">
            <a:noFill/>
            <a:miter lim="800000"/>
            <a:headEnd/>
            <a:tailEnd/>
          </a:ln>
        </p:spPr>
        <p:txBody>
          <a:bodyPr>
            <a:spAutoFit/>
          </a:bodyPr>
          <a:lstStyle/>
          <a:p>
            <a:pPr>
              <a:spcBef>
                <a:spcPct val="50000"/>
              </a:spcBef>
            </a:pPr>
            <a:endParaRPr lang="en-US" sz="1800" baseline="0" dirty="0"/>
          </a:p>
        </p:txBody>
      </p:sp>
      <p:sp>
        <p:nvSpPr>
          <p:cNvPr id="49185" name="Text Box 33"/>
          <p:cNvSpPr txBox="1">
            <a:spLocks noChangeArrowheads="1"/>
          </p:cNvSpPr>
          <p:nvPr/>
        </p:nvSpPr>
        <p:spPr bwMode="auto">
          <a:xfrm>
            <a:off x="3048000" y="4700174"/>
            <a:ext cx="1066800" cy="252826"/>
          </a:xfrm>
          <a:prstGeom prst="rect">
            <a:avLst/>
          </a:prstGeom>
          <a:noFill/>
          <a:ln w="9525">
            <a:noFill/>
            <a:miter lim="800000"/>
            <a:headEnd/>
            <a:tailEnd/>
          </a:ln>
        </p:spPr>
        <p:txBody>
          <a:bodyPr>
            <a:spAutoFit/>
          </a:bodyPr>
          <a:lstStyle/>
          <a:p>
            <a:pPr>
              <a:lnSpc>
                <a:spcPct val="70000"/>
              </a:lnSpc>
              <a:spcBef>
                <a:spcPct val="50000"/>
              </a:spcBef>
            </a:pPr>
            <a:r>
              <a:rPr lang="en-US" sz="1400" b="1" baseline="0" dirty="0">
                <a:solidFill>
                  <a:srgbClr val="00B0F0"/>
                </a:solidFill>
              </a:rPr>
              <a:t>Melting</a:t>
            </a:r>
            <a:r>
              <a:rPr lang="en-US" sz="1200" b="1" baseline="0" dirty="0">
                <a:solidFill>
                  <a:srgbClr val="00B0F0"/>
                </a:solidFill>
              </a:rPr>
              <a:t> </a:t>
            </a:r>
          </a:p>
        </p:txBody>
      </p:sp>
      <p:sp>
        <p:nvSpPr>
          <p:cNvPr id="28698" name="Text Box 26"/>
          <p:cNvSpPr txBox="1">
            <a:spLocks noChangeArrowheads="1"/>
          </p:cNvSpPr>
          <p:nvPr/>
        </p:nvSpPr>
        <p:spPr bwMode="auto">
          <a:xfrm>
            <a:off x="838200" y="5562600"/>
            <a:ext cx="533400" cy="307777"/>
          </a:xfrm>
          <a:prstGeom prst="rect">
            <a:avLst/>
          </a:prstGeom>
          <a:noFill/>
          <a:ln w="9525">
            <a:noFill/>
            <a:miter lim="800000"/>
            <a:headEnd/>
            <a:tailEnd/>
          </a:ln>
        </p:spPr>
        <p:txBody>
          <a:bodyPr wrap="square">
            <a:spAutoFit/>
          </a:bodyPr>
          <a:lstStyle/>
          <a:p>
            <a:pPr>
              <a:spcBef>
                <a:spcPct val="50000"/>
              </a:spcBef>
            </a:pPr>
            <a:r>
              <a:rPr lang="en-US" sz="1400" b="1" baseline="0" dirty="0" smtClean="0"/>
              <a:t>   A </a:t>
            </a:r>
            <a:endParaRPr lang="en-US" sz="1400" b="1" baseline="0" dirty="0"/>
          </a:p>
        </p:txBody>
      </p:sp>
      <p:sp>
        <p:nvSpPr>
          <p:cNvPr id="28699" name="Text Box 27"/>
          <p:cNvSpPr txBox="1">
            <a:spLocks noChangeArrowheads="1"/>
          </p:cNvSpPr>
          <p:nvPr/>
        </p:nvSpPr>
        <p:spPr bwMode="auto">
          <a:xfrm>
            <a:off x="4191000" y="4572000"/>
            <a:ext cx="457200" cy="307777"/>
          </a:xfrm>
          <a:prstGeom prst="rect">
            <a:avLst/>
          </a:prstGeom>
          <a:noFill/>
          <a:ln w="9525">
            <a:noFill/>
            <a:miter lim="800000"/>
            <a:headEnd/>
            <a:tailEnd/>
          </a:ln>
        </p:spPr>
        <p:txBody>
          <a:bodyPr wrap="square">
            <a:spAutoFit/>
          </a:bodyPr>
          <a:lstStyle/>
          <a:p>
            <a:r>
              <a:rPr lang="en-US" sz="1400" b="1" baseline="0" dirty="0" smtClean="0"/>
              <a:t>C</a:t>
            </a:r>
            <a:endParaRPr lang="en-US" sz="1400" b="1" baseline="0" dirty="0"/>
          </a:p>
        </p:txBody>
      </p:sp>
      <p:sp>
        <p:nvSpPr>
          <p:cNvPr id="28700" name="Text Box 28"/>
          <p:cNvSpPr txBox="1">
            <a:spLocks noChangeArrowheads="1"/>
          </p:cNvSpPr>
          <p:nvPr/>
        </p:nvSpPr>
        <p:spPr bwMode="auto">
          <a:xfrm>
            <a:off x="2667000" y="4648200"/>
            <a:ext cx="336550" cy="304800"/>
          </a:xfrm>
          <a:prstGeom prst="rect">
            <a:avLst/>
          </a:prstGeom>
          <a:noFill/>
          <a:ln w="9525">
            <a:noFill/>
            <a:miter lim="800000"/>
            <a:headEnd/>
            <a:tailEnd/>
          </a:ln>
        </p:spPr>
        <p:txBody>
          <a:bodyPr>
            <a:spAutoFit/>
          </a:bodyPr>
          <a:lstStyle/>
          <a:p>
            <a:r>
              <a:rPr lang="en-US" sz="1400" b="1" baseline="0" dirty="0"/>
              <a:t>B</a:t>
            </a:r>
          </a:p>
        </p:txBody>
      </p:sp>
      <p:sp>
        <p:nvSpPr>
          <p:cNvPr id="28701" name="Text Box 29"/>
          <p:cNvSpPr txBox="1">
            <a:spLocks noChangeArrowheads="1"/>
          </p:cNvSpPr>
          <p:nvPr/>
        </p:nvSpPr>
        <p:spPr bwMode="auto">
          <a:xfrm>
            <a:off x="7696200" y="2971800"/>
            <a:ext cx="312906" cy="307777"/>
          </a:xfrm>
          <a:prstGeom prst="rect">
            <a:avLst/>
          </a:prstGeom>
          <a:noFill/>
          <a:ln w="9525">
            <a:noFill/>
            <a:miter lim="800000"/>
            <a:headEnd/>
            <a:tailEnd/>
          </a:ln>
        </p:spPr>
        <p:txBody>
          <a:bodyPr wrap="none">
            <a:spAutoFit/>
          </a:bodyPr>
          <a:lstStyle/>
          <a:p>
            <a:r>
              <a:rPr lang="en-US" sz="1400" b="1" baseline="0" dirty="0" smtClean="0"/>
              <a:t> E</a:t>
            </a:r>
            <a:endParaRPr lang="en-US" sz="1400" b="1" baseline="0" dirty="0"/>
          </a:p>
        </p:txBody>
      </p:sp>
      <p:sp>
        <p:nvSpPr>
          <p:cNvPr id="28702" name="Text Box 30"/>
          <p:cNvSpPr txBox="1">
            <a:spLocks noChangeArrowheads="1"/>
          </p:cNvSpPr>
          <p:nvPr/>
        </p:nvSpPr>
        <p:spPr bwMode="auto">
          <a:xfrm>
            <a:off x="5562600" y="2938046"/>
            <a:ext cx="336550" cy="307777"/>
          </a:xfrm>
          <a:prstGeom prst="rect">
            <a:avLst/>
          </a:prstGeom>
          <a:noFill/>
          <a:ln w="9525">
            <a:noFill/>
            <a:miter lim="800000"/>
            <a:headEnd/>
            <a:tailEnd/>
          </a:ln>
        </p:spPr>
        <p:txBody>
          <a:bodyPr>
            <a:spAutoFit/>
          </a:bodyPr>
          <a:lstStyle/>
          <a:p>
            <a:r>
              <a:rPr lang="en-US" sz="1400" b="1" baseline="0" dirty="0"/>
              <a:t>D</a:t>
            </a:r>
          </a:p>
        </p:txBody>
      </p:sp>
      <p:sp>
        <p:nvSpPr>
          <p:cNvPr id="28703" name="Text Box 31"/>
          <p:cNvSpPr txBox="1">
            <a:spLocks noChangeArrowheads="1"/>
          </p:cNvSpPr>
          <p:nvPr/>
        </p:nvSpPr>
        <p:spPr bwMode="auto">
          <a:xfrm>
            <a:off x="8229600" y="2286000"/>
            <a:ext cx="292100" cy="307777"/>
          </a:xfrm>
          <a:prstGeom prst="rect">
            <a:avLst/>
          </a:prstGeom>
          <a:noFill/>
          <a:ln w="9525">
            <a:noFill/>
            <a:miter lim="800000"/>
            <a:headEnd/>
            <a:tailEnd/>
          </a:ln>
        </p:spPr>
        <p:txBody>
          <a:bodyPr wrap="square">
            <a:spAutoFit/>
          </a:bodyPr>
          <a:lstStyle/>
          <a:p>
            <a:r>
              <a:rPr lang="en-US" sz="1400" b="1" baseline="0" dirty="0"/>
              <a:t>F</a:t>
            </a:r>
          </a:p>
        </p:txBody>
      </p:sp>
      <p:sp>
        <p:nvSpPr>
          <p:cNvPr id="28" name="TextBox 27"/>
          <p:cNvSpPr txBox="1"/>
          <p:nvPr/>
        </p:nvSpPr>
        <p:spPr>
          <a:xfrm>
            <a:off x="0" y="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endPar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0" name="Rectangle 29"/>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32" name="Rectangle 31"/>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295400" y="2667000"/>
            <a:ext cx="1524000" cy="307777"/>
          </a:xfrm>
          <a:prstGeom prst="rect">
            <a:avLst/>
          </a:prstGeom>
          <a:noFill/>
        </p:spPr>
        <p:txBody>
          <a:bodyPr wrap="square" rtlCol="0">
            <a:spAutoFit/>
          </a:bodyPr>
          <a:lstStyle/>
          <a:p>
            <a:r>
              <a:rPr lang="en-US" sz="1400" dirty="0" smtClean="0">
                <a:solidFill>
                  <a:srgbClr val="FF0000"/>
                </a:solidFill>
              </a:rPr>
              <a:t>Boiling Point (BP)</a:t>
            </a:r>
            <a:endParaRPr lang="en-US" sz="1400" dirty="0">
              <a:solidFill>
                <a:srgbClr val="FF0000"/>
              </a:solidFill>
            </a:endParaRPr>
          </a:p>
        </p:txBody>
      </p:sp>
      <p:sp>
        <p:nvSpPr>
          <p:cNvPr id="34" name="TextBox 33"/>
          <p:cNvSpPr txBox="1"/>
          <p:nvPr/>
        </p:nvSpPr>
        <p:spPr>
          <a:xfrm>
            <a:off x="1219200" y="4343400"/>
            <a:ext cx="1828800" cy="307777"/>
          </a:xfrm>
          <a:prstGeom prst="rect">
            <a:avLst/>
          </a:prstGeom>
          <a:noFill/>
        </p:spPr>
        <p:txBody>
          <a:bodyPr wrap="square" rtlCol="0">
            <a:spAutoFit/>
          </a:bodyPr>
          <a:lstStyle/>
          <a:p>
            <a:r>
              <a:rPr lang="en-US" sz="1400" dirty="0" smtClean="0">
                <a:solidFill>
                  <a:srgbClr val="0099FF"/>
                </a:solidFill>
              </a:rPr>
              <a:t>Melting Point (MP)</a:t>
            </a:r>
            <a:endParaRPr lang="en-US" sz="1400" dirty="0">
              <a:solidFill>
                <a:srgbClr val="0099FF"/>
              </a:solidFill>
            </a:endParaRPr>
          </a:p>
        </p:txBody>
      </p:sp>
      <p:sp>
        <p:nvSpPr>
          <p:cNvPr id="35" name="TextBox 34"/>
          <p:cNvSpPr txBox="1"/>
          <p:nvPr/>
        </p:nvSpPr>
        <p:spPr>
          <a:xfrm>
            <a:off x="304800" y="2819400"/>
            <a:ext cx="461665" cy="2209800"/>
          </a:xfrm>
          <a:prstGeom prst="rect">
            <a:avLst/>
          </a:prstGeom>
          <a:noFill/>
        </p:spPr>
        <p:txBody>
          <a:bodyPr vert="vert270" wrap="square" rtlCol="0">
            <a:spAutoFit/>
          </a:bodyPr>
          <a:lstStyle/>
          <a:p>
            <a:r>
              <a:rPr lang="en-US" dirty="0" smtClean="0"/>
              <a:t>    Temperature  (</a:t>
            </a:r>
            <a:r>
              <a:rPr lang="en-US" baseline="30000" dirty="0" smtClean="0"/>
              <a:t>o</a:t>
            </a:r>
            <a:r>
              <a:rPr lang="en-US" dirty="0" smtClean="0"/>
              <a:t>C)</a:t>
            </a:r>
            <a:endParaRPr lang="en-US" dirty="0"/>
          </a:p>
        </p:txBody>
      </p:sp>
      <p:sp>
        <p:nvSpPr>
          <p:cNvPr id="36" name="Text Box 25"/>
          <p:cNvSpPr txBox="1">
            <a:spLocks noChangeArrowheads="1"/>
          </p:cNvSpPr>
          <p:nvPr/>
        </p:nvSpPr>
        <p:spPr bwMode="auto">
          <a:xfrm>
            <a:off x="381000" y="609600"/>
            <a:ext cx="2971800" cy="14619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90000"/>
              </a:lnSpc>
              <a:spcBef>
                <a:spcPct val="50000"/>
              </a:spcBef>
            </a:pPr>
            <a:r>
              <a:rPr lang="en-US" sz="1600" b="1" baseline="0" dirty="0"/>
              <a:t>During Segments AB,  CD  and EF</a:t>
            </a:r>
            <a:r>
              <a:rPr lang="en-US" sz="1800" baseline="0" dirty="0"/>
              <a:t>  </a:t>
            </a:r>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baseline="0" dirty="0" smtClean="0"/>
              <a:t>One </a:t>
            </a:r>
            <a:r>
              <a:rPr lang="en-US" sz="1400" b="1" baseline="0" dirty="0"/>
              <a:t>phase </a:t>
            </a:r>
            <a:r>
              <a:rPr lang="en-US" sz="1400" b="1" baseline="0" dirty="0" smtClean="0"/>
              <a:t>is present</a:t>
            </a:r>
            <a:endParaRPr lang="en-US" sz="1400" b="1" baseline="0" dirty="0"/>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dirty="0" smtClean="0"/>
              <a:t>Temperature increases </a:t>
            </a:r>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solidFill>
                  <a:srgbClr val="FF0000"/>
                </a:solidFill>
                <a:effectLst>
                  <a:innerShdw blurRad="69850" dist="43180" dir="5400000">
                    <a:srgbClr val="000000">
                      <a:alpha val="65000"/>
                    </a:srgbClr>
                  </a:innerShdw>
                </a:effectLst>
              </a:rPr>
              <a:t> </a:t>
            </a:r>
            <a:r>
              <a:rPr lang="en-US" sz="1400" b="1" baseline="0" dirty="0" smtClean="0"/>
              <a:t>Kinetic </a:t>
            </a:r>
            <a:r>
              <a:rPr lang="en-US" sz="1400" b="1" baseline="0" dirty="0"/>
              <a:t>energy </a:t>
            </a:r>
            <a:r>
              <a:rPr lang="en-US" sz="1400" b="1" baseline="0" dirty="0" smtClean="0"/>
              <a:t>increases</a:t>
            </a:r>
            <a:endParaRPr lang="en-US" sz="1400" b="1" baseline="0" dirty="0"/>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baseline="0" dirty="0" smtClean="0"/>
              <a:t>Potential </a:t>
            </a:r>
            <a:r>
              <a:rPr lang="en-US" sz="1400" b="1" baseline="0" dirty="0"/>
              <a:t>energy remains </a:t>
            </a:r>
            <a:r>
              <a:rPr lang="en-US" sz="1400" b="1" baseline="0" dirty="0" smtClean="0"/>
              <a:t>constant</a:t>
            </a:r>
            <a:endParaRPr lang="en-US" sz="1400" b="1" baseline="0" dirty="0"/>
          </a:p>
        </p:txBody>
      </p:sp>
      <p:sp>
        <p:nvSpPr>
          <p:cNvPr id="38" name="Text Box 25"/>
          <p:cNvSpPr txBox="1">
            <a:spLocks noChangeArrowheads="1"/>
          </p:cNvSpPr>
          <p:nvPr/>
        </p:nvSpPr>
        <p:spPr bwMode="auto">
          <a:xfrm>
            <a:off x="5791200" y="609600"/>
            <a:ext cx="2971800" cy="14619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lnSpc>
                <a:spcPct val="90000"/>
              </a:lnSpc>
              <a:spcBef>
                <a:spcPct val="50000"/>
              </a:spcBef>
            </a:pPr>
            <a:r>
              <a:rPr lang="en-US" sz="1600" b="1" baseline="0" dirty="0" smtClean="0"/>
              <a:t>During Segments BC</a:t>
            </a:r>
            <a:r>
              <a:rPr lang="en-US" sz="1600" b="1" dirty="0" smtClean="0"/>
              <a:t> </a:t>
            </a:r>
            <a:r>
              <a:rPr lang="en-US" sz="1600" b="1" baseline="0" dirty="0" smtClean="0"/>
              <a:t>and DE</a:t>
            </a:r>
            <a:r>
              <a:rPr lang="en-US" sz="1800" baseline="0" dirty="0" smtClean="0"/>
              <a:t>  </a:t>
            </a:r>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baseline="0" dirty="0" smtClean="0"/>
              <a:t>Two phases are  present</a:t>
            </a:r>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dirty="0" smtClean="0"/>
              <a:t>Temperature remains  constant</a:t>
            </a:r>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baseline="0" dirty="0" smtClean="0"/>
              <a:t>Kinetic energy remains constant</a:t>
            </a:r>
          </a:p>
          <a:p>
            <a:pPr>
              <a:lnSpc>
                <a:spcPct val="8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1400" b="1" baseline="0" dirty="0" smtClean="0"/>
              <a:t>Potential energy increases</a:t>
            </a:r>
            <a:endParaRPr lang="en-US" sz="1400" b="1" baseline="0" dirty="0"/>
          </a:p>
        </p:txBody>
      </p:sp>
      <p:sp>
        <p:nvSpPr>
          <p:cNvPr id="41" name="TextBox 40"/>
          <p:cNvSpPr txBox="1"/>
          <p:nvPr/>
        </p:nvSpPr>
        <p:spPr>
          <a:xfrm>
            <a:off x="3429000" y="1600200"/>
            <a:ext cx="2362200"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Heating Curve</a:t>
            </a:r>
            <a:endParaRPr lang="en-US"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7" name="Right Arrow 36"/>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39" name="Right Arrow 38">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40" name="TextBox 39">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42" name="TextBox 41">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43" name="TextBox 42">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44" name="TextBox 43">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5" name="TextBox 44">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46" name="TextBox 45"/>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7" name="TextBox 46">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9" name="Text Box 25"/>
          <p:cNvSpPr txBox="1">
            <a:spLocks noChangeArrowheads="1"/>
          </p:cNvSpPr>
          <p:nvPr/>
        </p:nvSpPr>
        <p:spPr bwMode="auto">
          <a:xfrm>
            <a:off x="457200" y="2362201"/>
            <a:ext cx="8305800" cy="3277820"/>
          </a:xfrm>
          <a:prstGeom prst="rect">
            <a:avLst/>
          </a:prstGeom>
          <a:noFill/>
          <a:ln w="9525">
            <a:noFill/>
            <a:miter lim="800000"/>
            <a:headEnd/>
            <a:tailEnd/>
          </a:ln>
        </p:spPr>
        <p:txBody>
          <a:bodyPr wrap="square">
            <a:spAutoFit/>
          </a:bodyPr>
          <a:lstStyle/>
          <a:p>
            <a:pPr>
              <a:spcBef>
                <a:spcPct val="50000"/>
              </a:spcBef>
              <a:defRPr/>
            </a:pPr>
            <a:r>
              <a:rPr lang="en-US" sz="1800" baseline="0" dirty="0"/>
              <a:t>  </a:t>
            </a:r>
            <a:r>
              <a:rPr lang="en-US" sz="1800" baseline="0" dirty="0" smtClean="0"/>
              <a:t> </a:t>
            </a:r>
            <a:r>
              <a:rPr lang="en-US" sz="1800" dirty="0" smtClean="0"/>
              <a:t> </a:t>
            </a:r>
            <a:r>
              <a:rPr lang="en-US" sz="1800" baseline="0" dirty="0" smtClean="0"/>
              <a:t>150 </a:t>
            </a:r>
            <a:r>
              <a:rPr lang="en-US" sz="1800" baseline="0" dirty="0"/>
              <a:t>-</a:t>
            </a:r>
          </a:p>
          <a:p>
            <a:pPr>
              <a:spcBef>
                <a:spcPct val="50000"/>
              </a:spcBef>
              <a:defRPr/>
            </a:pPr>
            <a:r>
              <a:rPr lang="en-US" sz="1800" baseline="0" dirty="0"/>
              <a:t> </a:t>
            </a:r>
            <a:r>
              <a:rPr lang="en-US" sz="1800" baseline="0" dirty="0" smtClean="0"/>
              <a:t>   </a:t>
            </a:r>
            <a:r>
              <a:rPr lang="en-US" sz="1800" baseline="0" dirty="0">
                <a:solidFill>
                  <a:srgbClr val="FF0000"/>
                </a:solidFill>
              </a:rPr>
              <a:t>100 -</a:t>
            </a:r>
            <a:r>
              <a:rPr lang="en-US" sz="1800" baseline="0" dirty="0"/>
              <a:t> </a:t>
            </a:r>
            <a:r>
              <a:rPr lang="en-US" sz="1800" baseline="0" dirty="0" smtClean="0"/>
              <a:t>-------------------------------------------------------------</a:t>
            </a:r>
            <a:endParaRPr lang="en-US" sz="1800" baseline="0" dirty="0"/>
          </a:p>
          <a:p>
            <a:pPr>
              <a:spcBef>
                <a:spcPct val="50000"/>
              </a:spcBef>
              <a:defRPr/>
            </a:pPr>
            <a:endParaRPr lang="en-US" sz="1800" baseline="0" dirty="0"/>
          </a:p>
          <a:p>
            <a:pPr>
              <a:spcBef>
                <a:spcPct val="50000"/>
              </a:spcBef>
              <a:defRPr/>
            </a:pPr>
            <a:endParaRPr lang="en-US" sz="1800" baseline="0" dirty="0" smtClean="0"/>
          </a:p>
          <a:p>
            <a:pPr>
              <a:spcBef>
                <a:spcPct val="50000"/>
              </a:spcBef>
              <a:defRPr/>
            </a:pPr>
            <a:endParaRPr lang="en-US" sz="1800" baseline="0" dirty="0"/>
          </a:p>
          <a:p>
            <a:pPr>
              <a:spcBef>
                <a:spcPct val="50000"/>
              </a:spcBef>
              <a:defRPr/>
            </a:pPr>
            <a:r>
              <a:rPr lang="en-US" sz="1800" baseline="0" dirty="0">
                <a:solidFill>
                  <a:schemeClr val="accent6"/>
                </a:solidFill>
              </a:rPr>
              <a:t>      </a:t>
            </a:r>
            <a:r>
              <a:rPr lang="en-US" sz="1800" baseline="0" dirty="0" smtClean="0">
                <a:solidFill>
                  <a:schemeClr val="accent6"/>
                </a:solidFill>
              </a:rPr>
              <a:t>  </a:t>
            </a:r>
            <a:r>
              <a:rPr lang="en-US" sz="1800" baseline="0" dirty="0" smtClean="0">
                <a:solidFill>
                  <a:srgbClr val="00B0F0"/>
                </a:solidFill>
              </a:rPr>
              <a:t>0 </a:t>
            </a:r>
            <a:r>
              <a:rPr lang="en-US" sz="1800" baseline="0" dirty="0">
                <a:solidFill>
                  <a:srgbClr val="00B0F0"/>
                </a:solidFill>
              </a:rPr>
              <a:t>- </a:t>
            </a:r>
            <a:r>
              <a:rPr lang="en-US" sz="1800" baseline="0" dirty="0" smtClean="0"/>
              <a:t>----------------------</a:t>
            </a:r>
            <a:endParaRPr lang="en-US" sz="1800" baseline="0" dirty="0"/>
          </a:p>
          <a:p>
            <a:pPr>
              <a:spcBef>
                <a:spcPct val="50000"/>
              </a:spcBef>
              <a:defRPr/>
            </a:pPr>
            <a:endParaRPr lang="en-US" sz="1800" baseline="0" dirty="0"/>
          </a:p>
          <a:p>
            <a:pPr>
              <a:spcBef>
                <a:spcPct val="50000"/>
              </a:spcBef>
              <a:defRPr/>
            </a:pPr>
            <a:r>
              <a:rPr lang="en-US" sz="1800" baseline="0" dirty="0"/>
              <a:t>     -5</a:t>
            </a:r>
          </a:p>
        </p:txBody>
      </p:sp>
      <p:sp>
        <p:nvSpPr>
          <p:cNvPr id="50" name="TextBox 49"/>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spd="med">
    <p:zoom dir="in"/>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500" fill="hold"/>
                                        <p:tgtEl>
                                          <p:spTgt spid="38"/>
                                        </p:tgtEl>
                                        <p:attrNameLst>
                                          <p:attrName>ppt_x</p:attrName>
                                        </p:attrNameLst>
                                      </p:cBhvr>
                                      <p:tavLst>
                                        <p:tav tm="0">
                                          <p:val>
                                            <p:strVal val="#ppt_x"/>
                                          </p:val>
                                        </p:tav>
                                        <p:tav tm="100000">
                                          <p:val>
                                            <p:strVal val="#ppt_x"/>
                                          </p:val>
                                        </p:tav>
                                      </p:tavLst>
                                    </p:anim>
                                    <p:anim calcmode="lin" valueType="num">
                                      <p:cBhvr additive="base">
                                        <p:cTn id="1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0" y="0"/>
            <a:ext cx="8915400" cy="6629400"/>
          </a:xfrm>
        </p:spPr>
        <p:txBody>
          <a:bodyPr/>
          <a:lstStyle/>
          <a:p>
            <a:pPr eaLnBrk="1" hangingPunct="1">
              <a:buFontTx/>
              <a:buNone/>
            </a:pPr>
            <a:endParaRPr lang="en-US" b="1" dirty="0" smtClean="0">
              <a:solidFill>
                <a:srgbClr val="FF0000"/>
              </a:solidFill>
            </a:endParaRPr>
          </a:p>
        </p:txBody>
      </p:sp>
      <p:sp>
        <p:nvSpPr>
          <p:cNvPr id="28" name="TextBox 27"/>
          <p:cNvSpPr txBox="1"/>
          <p:nvPr/>
        </p:nvSpPr>
        <p:spPr>
          <a:xfrm>
            <a:off x="0" y="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endPar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0" name="Rectangle 29"/>
          <p:cNvSpPr/>
          <p:nvPr/>
        </p:nvSpPr>
        <p:spPr>
          <a:xfrm>
            <a:off x="0" y="6096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32" name="Rectangle 31"/>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3352800" y="1676400"/>
            <a:ext cx="2743200"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Cooling Curve</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7" name="Line 8"/>
          <p:cNvSpPr>
            <a:spLocks noChangeShapeType="1"/>
          </p:cNvSpPr>
          <p:nvPr/>
        </p:nvSpPr>
        <p:spPr bwMode="auto">
          <a:xfrm>
            <a:off x="1295400" y="2362200"/>
            <a:ext cx="0" cy="3048000"/>
          </a:xfrm>
          <a:prstGeom prst="line">
            <a:avLst/>
          </a:prstGeom>
          <a:noFill/>
          <a:ln w="76200">
            <a:solidFill>
              <a:schemeClr val="tx1"/>
            </a:solidFill>
            <a:round/>
            <a:headEnd/>
            <a:tailEnd/>
          </a:ln>
        </p:spPr>
        <p:txBody>
          <a:bodyPr/>
          <a:lstStyle/>
          <a:p>
            <a:endParaRPr lang="en-US" dirty="0"/>
          </a:p>
        </p:txBody>
      </p:sp>
      <p:sp>
        <p:nvSpPr>
          <p:cNvPr id="38" name="Line 10"/>
          <p:cNvSpPr>
            <a:spLocks noChangeShapeType="1"/>
          </p:cNvSpPr>
          <p:nvPr/>
        </p:nvSpPr>
        <p:spPr bwMode="auto">
          <a:xfrm>
            <a:off x="1295400" y="2590800"/>
            <a:ext cx="762000" cy="533400"/>
          </a:xfrm>
          <a:prstGeom prst="line">
            <a:avLst/>
          </a:prstGeom>
          <a:noFill/>
          <a:ln w="57150">
            <a:solidFill>
              <a:srgbClr val="3399FF"/>
            </a:solidFill>
            <a:round/>
            <a:headEnd/>
            <a:tailEnd/>
          </a:ln>
        </p:spPr>
        <p:txBody>
          <a:bodyPr/>
          <a:lstStyle/>
          <a:p>
            <a:endParaRPr lang="en-US" dirty="0"/>
          </a:p>
        </p:txBody>
      </p:sp>
      <p:sp>
        <p:nvSpPr>
          <p:cNvPr id="39" name="Line 15"/>
          <p:cNvSpPr>
            <a:spLocks noChangeShapeType="1"/>
          </p:cNvSpPr>
          <p:nvPr/>
        </p:nvSpPr>
        <p:spPr bwMode="auto">
          <a:xfrm>
            <a:off x="4800600" y="5334000"/>
            <a:ext cx="0" cy="76200"/>
          </a:xfrm>
          <a:prstGeom prst="line">
            <a:avLst/>
          </a:prstGeom>
          <a:noFill/>
          <a:ln w="9525">
            <a:solidFill>
              <a:schemeClr val="tx1"/>
            </a:solidFill>
            <a:round/>
            <a:headEnd/>
            <a:tailEnd/>
          </a:ln>
        </p:spPr>
        <p:txBody>
          <a:bodyPr/>
          <a:lstStyle/>
          <a:p>
            <a:endParaRPr lang="en-US" dirty="0"/>
          </a:p>
        </p:txBody>
      </p:sp>
      <p:sp>
        <p:nvSpPr>
          <p:cNvPr id="40" name="Line 18"/>
          <p:cNvSpPr>
            <a:spLocks noChangeShapeType="1"/>
          </p:cNvSpPr>
          <p:nvPr/>
        </p:nvSpPr>
        <p:spPr bwMode="auto">
          <a:xfrm>
            <a:off x="1295400" y="5410200"/>
            <a:ext cx="7239000" cy="0"/>
          </a:xfrm>
          <a:prstGeom prst="line">
            <a:avLst/>
          </a:prstGeom>
          <a:noFill/>
          <a:ln w="76200">
            <a:solidFill>
              <a:schemeClr val="tx1"/>
            </a:solidFill>
            <a:round/>
            <a:headEnd/>
            <a:tailEnd/>
          </a:ln>
        </p:spPr>
        <p:txBody>
          <a:bodyPr/>
          <a:lstStyle/>
          <a:p>
            <a:endParaRPr lang="en-US" dirty="0"/>
          </a:p>
        </p:txBody>
      </p:sp>
      <p:sp>
        <p:nvSpPr>
          <p:cNvPr id="41" name="Line 21"/>
          <p:cNvSpPr>
            <a:spLocks noChangeShapeType="1"/>
          </p:cNvSpPr>
          <p:nvPr/>
        </p:nvSpPr>
        <p:spPr bwMode="auto">
          <a:xfrm>
            <a:off x="2057400" y="3124200"/>
            <a:ext cx="2286000" cy="0"/>
          </a:xfrm>
          <a:prstGeom prst="line">
            <a:avLst/>
          </a:prstGeom>
          <a:noFill/>
          <a:ln w="57150">
            <a:solidFill>
              <a:srgbClr val="3399FF"/>
            </a:solidFill>
            <a:round/>
            <a:headEnd/>
            <a:tailEnd/>
          </a:ln>
        </p:spPr>
        <p:txBody>
          <a:bodyPr/>
          <a:lstStyle/>
          <a:p>
            <a:endParaRPr lang="en-US" dirty="0"/>
          </a:p>
        </p:txBody>
      </p:sp>
      <p:sp>
        <p:nvSpPr>
          <p:cNvPr id="42" name="Line 23"/>
          <p:cNvSpPr>
            <a:spLocks noChangeShapeType="1"/>
          </p:cNvSpPr>
          <p:nvPr/>
        </p:nvSpPr>
        <p:spPr bwMode="auto">
          <a:xfrm>
            <a:off x="4343400" y="3124200"/>
            <a:ext cx="1524000" cy="1295400"/>
          </a:xfrm>
          <a:prstGeom prst="line">
            <a:avLst/>
          </a:prstGeom>
          <a:noFill/>
          <a:ln w="57150">
            <a:solidFill>
              <a:srgbClr val="3399FF"/>
            </a:solidFill>
            <a:round/>
            <a:headEnd/>
            <a:tailEnd/>
          </a:ln>
        </p:spPr>
        <p:txBody>
          <a:bodyPr/>
          <a:lstStyle/>
          <a:p>
            <a:endParaRPr lang="en-US" dirty="0"/>
          </a:p>
        </p:txBody>
      </p:sp>
      <p:sp>
        <p:nvSpPr>
          <p:cNvPr id="43" name="Line 24"/>
          <p:cNvSpPr>
            <a:spLocks noChangeShapeType="1"/>
          </p:cNvSpPr>
          <p:nvPr/>
        </p:nvSpPr>
        <p:spPr bwMode="auto">
          <a:xfrm>
            <a:off x="5867400" y="4419600"/>
            <a:ext cx="1600200" cy="0"/>
          </a:xfrm>
          <a:prstGeom prst="line">
            <a:avLst/>
          </a:prstGeom>
          <a:noFill/>
          <a:ln w="57150">
            <a:solidFill>
              <a:srgbClr val="3399FF"/>
            </a:solidFill>
            <a:round/>
            <a:headEnd/>
            <a:tailEnd/>
          </a:ln>
        </p:spPr>
        <p:txBody>
          <a:bodyPr/>
          <a:lstStyle/>
          <a:p>
            <a:endParaRPr lang="en-US" dirty="0"/>
          </a:p>
        </p:txBody>
      </p:sp>
      <p:sp>
        <p:nvSpPr>
          <p:cNvPr id="44" name="Line 27"/>
          <p:cNvSpPr>
            <a:spLocks noChangeShapeType="1"/>
          </p:cNvSpPr>
          <p:nvPr/>
        </p:nvSpPr>
        <p:spPr bwMode="auto">
          <a:xfrm>
            <a:off x="7467600" y="4419600"/>
            <a:ext cx="990600" cy="990600"/>
          </a:xfrm>
          <a:prstGeom prst="line">
            <a:avLst/>
          </a:prstGeom>
          <a:noFill/>
          <a:ln w="57150">
            <a:solidFill>
              <a:srgbClr val="3399FF"/>
            </a:solidFill>
            <a:round/>
            <a:headEnd/>
            <a:tailEnd/>
          </a:ln>
        </p:spPr>
        <p:txBody>
          <a:bodyPr/>
          <a:lstStyle/>
          <a:p>
            <a:endParaRPr lang="en-US" dirty="0"/>
          </a:p>
        </p:txBody>
      </p:sp>
      <p:sp>
        <p:nvSpPr>
          <p:cNvPr id="45" name="Text Box 28"/>
          <p:cNvSpPr txBox="1">
            <a:spLocks noChangeArrowheads="1"/>
          </p:cNvSpPr>
          <p:nvPr/>
        </p:nvSpPr>
        <p:spPr bwMode="auto">
          <a:xfrm>
            <a:off x="1066800" y="5486400"/>
            <a:ext cx="7924800" cy="646331"/>
          </a:xfrm>
          <a:prstGeom prst="rect">
            <a:avLst/>
          </a:prstGeom>
          <a:noFill/>
          <a:ln w="9525">
            <a:noFill/>
            <a:miter lim="800000"/>
            <a:headEnd/>
            <a:tailEnd/>
          </a:ln>
        </p:spPr>
        <p:txBody>
          <a:bodyPr wrap="square">
            <a:spAutoFit/>
          </a:bodyPr>
          <a:lstStyle/>
          <a:p>
            <a:r>
              <a:rPr lang="en-US" sz="1800" baseline="0" dirty="0" smtClean="0"/>
              <a:t>  0   1   2    3    4   5   6   7   8    9   10   11   12   13   14  15  16  20  21  22  23  24  25     </a:t>
            </a:r>
            <a:endParaRPr lang="en-US" sz="1800" baseline="0" dirty="0"/>
          </a:p>
          <a:p>
            <a:r>
              <a:rPr lang="en-US" sz="1800" baseline="0" dirty="0"/>
              <a:t>                             </a:t>
            </a:r>
            <a:r>
              <a:rPr lang="en-US" sz="1800" baseline="0" dirty="0" smtClean="0"/>
              <a:t>                     TIME </a:t>
            </a:r>
            <a:r>
              <a:rPr lang="en-US" sz="1800" baseline="0" dirty="0"/>
              <a:t>(minutes)</a:t>
            </a:r>
          </a:p>
        </p:txBody>
      </p:sp>
      <p:sp>
        <p:nvSpPr>
          <p:cNvPr id="46" name="Text Box 32"/>
          <p:cNvSpPr txBox="1">
            <a:spLocks noChangeArrowheads="1"/>
          </p:cNvSpPr>
          <p:nvPr/>
        </p:nvSpPr>
        <p:spPr bwMode="auto">
          <a:xfrm>
            <a:off x="-76200" y="2133600"/>
            <a:ext cx="9144000" cy="3447098"/>
          </a:xfrm>
          <a:prstGeom prst="rect">
            <a:avLst/>
          </a:prstGeom>
          <a:noFill/>
          <a:ln w="9525">
            <a:noFill/>
            <a:miter lim="800000"/>
            <a:headEnd/>
            <a:tailEnd/>
          </a:ln>
        </p:spPr>
        <p:txBody>
          <a:bodyPr wrap="square">
            <a:spAutoFit/>
          </a:bodyPr>
          <a:lstStyle/>
          <a:p>
            <a:pPr>
              <a:spcBef>
                <a:spcPct val="50000"/>
              </a:spcBef>
            </a:pPr>
            <a:r>
              <a:rPr lang="en-US" sz="1400" baseline="0" dirty="0"/>
              <a:t>           </a:t>
            </a:r>
            <a:endParaRPr lang="en-US" sz="1400" baseline="0" dirty="0" smtClean="0"/>
          </a:p>
          <a:p>
            <a:pPr>
              <a:spcBef>
                <a:spcPct val="50000"/>
              </a:spcBef>
            </a:pPr>
            <a:r>
              <a:rPr lang="en-US" sz="1200" dirty="0" smtClean="0"/>
              <a:t>                          </a:t>
            </a:r>
            <a:r>
              <a:rPr lang="en-US" sz="1600" baseline="0" dirty="0" smtClean="0"/>
              <a:t>1</a:t>
            </a:r>
            <a:r>
              <a:rPr lang="en-US" sz="1600" b="1" baseline="0" dirty="0" smtClean="0"/>
              <a:t>2</a:t>
            </a:r>
            <a:r>
              <a:rPr lang="en-US" sz="1600" baseline="0" dirty="0" smtClean="0"/>
              <a:t>0 -</a:t>
            </a:r>
            <a:endParaRPr lang="en-US" sz="1600" baseline="0" dirty="0"/>
          </a:p>
          <a:p>
            <a:pPr>
              <a:spcBef>
                <a:spcPct val="50000"/>
              </a:spcBef>
            </a:pPr>
            <a:endParaRPr lang="en-US" sz="400" baseline="0" dirty="0"/>
          </a:p>
          <a:p>
            <a:pPr>
              <a:spcBef>
                <a:spcPct val="50000"/>
              </a:spcBef>
            </a:pPr>
            <a:r>
              <a:rPr lang="en-US" sz="1800" baseline="0" dirty="0"/>
              <a:t>          </a:t>
            </a:r>
            <a:r>
              <a:rPr lang="en-US" sz="1800" baseline="0" dirty="0" smtClean="0"/>
              <a:t>        </a:t>
            </a:r>
            <a:r>
              <a:rPr lang="en-US" sz="1800" baseline="0" dirty="0" smtClean="0">
                <a:solidFill>
                  <a:srgbClr val="FF0000"/>
                </a:solidFill>
              </a:rPr>
              <a:t>80</a:t>
            </a:r>
            <a:r>
              <a:rPr lang="en-US" sz="1800" baseline="0" dirty="0" smtClean="0"/>
              <a:t> </a:t>
            </a:r>
            <a:r>
              <a:rPr lang="en-US" sz="1800" baseline="0" dirty="0" smtClean="0">
                <a:solidFill>
                  <a:srgbClr val="FF0000"/>
                </a:solidFill>
              </a:rPr>
              <a:t>-</a:t>
            </a:r>
            <a:r>
              <a:rPr lang="en-US" sz="1800" baseline="0" dirty="0" smtClean="0"/>
              <a:t>-----------</a:t>
            </a:r>
            <a:endParaRPr lang="en-US" sz="1800" baseline="0" dirty="0"/>
          </a:p>
          <a:p>
            <a:pPr>
              <a:spcBef>
                <a:spcPct val="50000"/>
              </a:spcBef>
            </a:pPr>
            <a:endParaRPr lang="en-US" sz="1800" baseline="0" dirty="0" smtClean="0"/>
          </a:p>
          <a:p>
            <a:pPr>
              <a:spcBef>
                <a:spcPct val="50000"/>
              </a:spcBef>
            </a:pPr>
            <a:endParaRPr lang="en-US" sz="2000" baseline="0" dirty="0" smtClean="0">
              <a:solidFill>
                <a:srgbClr val="3399FF"/>
              </a:solidFill>
            </a:endParaRPr>
          </a:p>
          <a:p>
            <a:pPr>
              <a:spcBef>
                <a:spcPct val="50000"/>
              </a:spcBef>
            </a:pPr>
            <a:r>
              <a:rPr lang="en-US" sz="1800" baseline="0" dirty="0" smtClean="0">
                <a:solidFill>
                  <a:srgbClr val="3399FF"/>
                </a:solidFill>
              </a:rPr>
              <a:t>                  20</a:t>
            </a:r>
            <a:r>
              <a:rPr lang="en-US" sz="1800" baseline="0" dirty="0" smtClean="0"/>
              <a:t> </a:t>
            </a:r>
            <a:r>
              <a:rPr lang="en-US" sz="1800" baseline="0" dirty="0" smtClean="0">
                <a:solidFill>
                  <a:srgbClr val="0099FF"/>
                </a:solidFill>
              </a:rPr>
              <a:t>-</a:t>
            </a:r>
            <a:r>
              <a:rPr lang="en-US" sz="1800" baseline="0" dirty="0" smtClean="0"/>
              <a:t>-----------------------------------------------------------------</a:t>
            </a:r>
          </a:p>
          <a:p>
            <a:pPr>
              <a:spcBef>
                <a:spcPct val="50000"/>
              </a:spcBef>
            </a:pPr>
            <a:endParaRPr lang="en-US" sz="2400" baseline="0" dirty="0"/>
          </a:p>
          <a:p>
            <a:pPr>
              <a:spcBef>
                <a:spcPct val="50000"/>
              </a:spcBef>
            </a:pPr>
            <a:r>
              <a:rPr lang="en-US" sz="1800" baseline="0" dirty="0"/>
              <a:t>              </a:t>
            </a:r>
            <a:r>
              <a:rPr lang="en-US" sz="1800" baseline="0" dirty="0" smtClean="0"/>
              <a:t>     </a:t>
            </a:r>
            <a:r>
              <a:rPr lang="en-US" sz="1600" baseline="0" dirty="0" smtClean="0"/>
              <a:t>12</a:t>
            </a:r>
            <a:endParaRPr lang="en-US" sz="1800" baseline="0" dirty="0"/>
          </a:p>
        </p:txBody>
      </p:sp>
      <p:sp>
        <p:nvSpPr>
          <p:cNvPr id="47" name="Text Box 33"/>
          <p:cNvSpPr txBox="1">
            <a:spLocks noChangeArrowheads="1"/>
          </p:cNvSpPr>
          <p:nvPr/>
        </p:nvSpPr>
        <p:spPr bwMode="auto">
          <a:xfrm rot="10800000" flipV="1">
            <a:off x="1524000" y="2514600"/>
            <a:ext cx="685800" cy="336550"/>
          </a:xfrm>
          <a:prstGeom prst="rect">
            <a:avLst/>
          </a:prstGeom>
          <a:noFill/>
          <a:ln w="9525">
            <a:noFill/>
            <a:miter lim="800000"/>
            <a:headEnd/>
            <a:tailEnd/>
          </a:ln>
        </p:spPr>
        <p:txBody>
          <a:bodyPr>
            <a:spAutoFit/>
          </a:bodyPr>
          <a:lstStyle/>
          <a:p>
            <a:pPr>
              <a:spcBef>
                <a:spcPct val="50000"/>
              </a:spcBef>
            </a:pPr>
            <a:r>
              <a:rPr lang="en-US" sz="1600" b="1" dirty="0" smtClean="0">
                <a:solidFill>
                  <a:srgbClr val="FF0000"/>
                </a:solidFill>
              </a:rPr>
              <a:t> </a:t>
            </a:r>
            <a:r>
              <a:rPr lang="en-US" sz="1600" b="1" dirty="0" smtClean="0"/>
              <a:t>g</a:t>
            </a:r>
            <a:r>
              <a:rPr lang="en-US" sz="1600" b="1" baseline="0" dirty="0" smtClean="0"/>
              <a:t>as</a:t>
            </a:r>
            <a:endParaRPr lang="en-US" sz="1600" b="1" baseline="0" dirty="0"/>
          </a:p>
        </p:txBody>
      </p:sp>
      <p:sp>
        <p:nvSpPr>
          <p:cNvPr id="48" name="Text Box 34"/>
          <p:cNvSpPr txBox="1">
            <a:spLocks noChangeArrowheads="1"/>
          </p:cNvSpPr>
          <p:nvPr/>
        </p:nvSpPr>
        <p:spPr bwMode="auto">
          <a:xfrm>
            <a:off x="2286000" y="2743200"/>
            <a:ext cx="1905000" cy="754053"/>
          </a:xfrm>
          <a:prstGeom prst="rect">
            <a:avLst/>
          </a:prstGeom>
          <a:noFill/>
          <a:ln w="9525">
            <a:noFill/>
            <a:miter lim="800000"/>
            <a:headEnd/>
            <a:tailEnd/>
          </a:ln>
        </p:spPr>
        <p:txBody>
          <a:bodyPr>
            <a:spAutoFit/>
          </a:bodyPr>
          <a:lstStyle/>
          <a:p>
            <a:pPr>
              <a:spcBef>
                <a:spcPct val="50000"/>
              </a:spcBef>
            </a:pPr>
            <a:r>
              <a:rPr lang="en-US" sz="1600" baseline="0" dirty="0" smtClean="0"/>
              <a:t>      </a:t>
            </a:r>
            <a:r>
              <a:rPr lang="en-US" sz="1600" dirty="0" smtClean="0"/>
              <a:t>g</a:t>
            </a:r>
            <a:r>
              <a:rPr lang="en-US" sz="1600" baseline="0" dirty="0" smtClean="0"/>
              <a:t>as - liquid</a:t>
            </a:r>
            <a:endParaRPr lang="en-US" sz="1400" baseline="0" dirty="0" smtClean="0"/>
          </a:p>
          <a:p>
            <a:pPr>
              <a:spcBef>
                <a:spcPct val="50000"/>
              </a:spcBef>
            </a:pPr>
            <a:r>
              <a:rPr lang="en-US" sz="1400" dirty="0" smtClean="0"/>
              <a:t>   </a:t>
            </a:r>
            <a:r>
              <a:rPr lang="en-US" sz="1400" dirty="0" smtClean="0">
                <a:solidFill>
                  <a:srgbClr val="FF0000"/>
                </a:solidFill>
              </a:rPr>
              <a:t>  condensation</a:t>
            </a:r>
            <a:r>
              <a:rPr lang="en-US" sz="1800" baseline="0" dirty="0" smtClean="0">
                <a:solidFill>
                  <a:srgbClr val="FF0000"/>
                </a:solidFill>
              </a:rPr>
              <a:t> </a:t>
            </a:r>
            <a:endParaRPr lang="en-US" sz="1800" baseline="0" dirty="0">
              <a:solidFill>
                <a:srgbClr val="FF0000"/>
              </a:solidFill>
            </a:endParaRPr>
          </a:p>
        </p:txBody>
      </p:sp>
      <p:sp>
        <p:nvSpPr>
          <p:cNvPr id="49" name="Text Box 35"/>
          <p:cNvSpPr txBox="1">
            <a:spLocks noChangeArrowheads="1"/>
          </p:cNvSpPr>
          <p:nvPr/>
        </p:nvSpPr>
        <p:spPr bwMode="auto">
          <a:xfrm>
            <a:off x="5029200" y="3505200"/>
            <a:ext cx="718466" cy="369332"/>
          </a:xfrm>
          <a:prstGeom prst="rect">
            <a:avLst/>
          </a:prstGeom>
          <a:noFill/>
          <a:ln w="9525">
            <a:noFill/>
            <a:miter lim="800000"/>
            <a:headEnd/>
            <a:tailEnd/>
          </a:ln>
        </p:spPr>
        <p:txBody>
          <a:bodyPr wrap="none">
            <a:spAutoFit/>
          </a:bodyPr>
          <a:lstStyle/>
          <a:p>
            <a:r>
              <a:rPr lang="en-US" dirty="0" smtClean="0">
                <a:solidFill>
                  <a:srgbClr val="3399FF"/>
                </a:solidFill>
              </a:rPr>
              <a:t> </a:t>
            </a:r>
            <a:r>
              <a:rPr lang="en-US" sz="1600" b="1" dirty="0" smtClean="0"/>
              <a:t>l</a:t>
            </a:r>
            <a:r>
              <a:rPr lang="en-US" sz="1600" b="1" baseline="0" dirty="0" smtClean="0"/>
              <a:t>iquid</a:t>
            </a:r>
            <a:endParaRPr lang="en-US" sz="1800" b="1" baseline="0" dirty="0"/>
          </a:p>
        </p:txBody>
      </p:sp>
      <p:sp>
        <p:nvSpPr>
          <p:cNvPr id="50" name="Text Box 36"/>
          <p:cNvSpPr txBox="1">
            <a:spLocks noChangeArrowheads="1"/>
          </p:cNvSpPr>
          <p:nvPr/>
        </p:nvSpPr>
        <p:spPr bwMode="auto">
          <a:xfrm>
            <a:off x="6019800" y="4038600"/>
            <a:ext cx="1828800" cy="338554"/>
          </a:xfrm>
          <a:prstGeom prst="rect">
            <a:avLst/>
          </a:prstGeom>
          <a:noFill/>
          <a:ln w="9525">
            <a:noFill/>
            <a:miter lim="800000"/>
            <a:headEnd/>
            <a:tailEnd/>
          </a:ln>
        </p:spPr>
        <p:txBody>
          <a:bodyPr>
            <a:spAutoFit/>
          </a:bodyPr>
          <a:lstStyle/>
          <a:p>
            <a:pPr>
              <a:spcBef>
                <a:spcPct val="50000"/>
              </a:spcBef>
            </a:pPr>
            <a:r>
              <a:rPr lang="en-US" sz="1600" baseline="0" dirty="0" smtClean="0"/>
              <a:t>  liquid-solid </a:t>
            </a:r>
            <a:endParaRPr lang="en-US" sz="1600" baseline="0" dirty="0"/>
          </a:p>
        </p:txBody>
      </p:sp>
      <p:sp>
        <p:nvSpPr>
          <p:cNvPr id="51" name="Text Box 37"/>
          <p:cNvSpPr txBox="1">
            <a:spLocks noChangeArrowheads="1"/>
          </p:cNvSpPr>
          <p:nvPr/>
        </p:nvSpPr>
        <p:spPr bwMode="auto">
          <a:xfrm>
            <a:off x="7772400" y="4572000"/>
            <a:ext cx="914400" cy="366713"/>
          </a:xfrm>
          <a:prstGeom prst="rect">
            <a:avLst/>
          </a:prstGeom>
          <a:noFill/>
          <a:ln w="9525">
            <a:noFill/>
            <a:miter lim="800000"/>
            <a:headEnd/>
            <a:tailEnd/>
          </a:ln>
        </p:spPr>
        <p:txBody>
          <a:bodyPr>
            <a:spAutoFit/>
          </a:bodyPr>
          <a:lstStyle/>
          <a:p>
            <a:pPr>
              <a:spcBef>
                <a:spcPct val="50000"/>
              </a:spcBef>
            </a:pPr>
            <a:r>
              <a:rPr lang="en-US" sz="1800" b="1" baseline="0" dirty="0" smtClean="0"/>
              <a:t>  solid</a:t>
            </a:r>
            <a:endParaRPr lang="en-US" sz="1800" b="1" baseline="0" dirty="0"/>
          </a:p>
        </p:txBody>
      </p:sp>
      <p:sp>
        <p:nvSpPr>
          <p:cNvPr id="52" name="Text Box 20"/>
          <p:cNvSpPr txBox="1">
            <a:spLocks noChangeArrowheads="1"/>
          </p:cNvSpPr>
          <p:nvPr/>
        </p:nvSpPr>
        <p:spPr bwMode="auto">
          <a:xfrm>
            <a:off x="1295400" y="2895600"/>
            <a:ext cx="457200" cy="304800"/>
          </a:xfrm>
          <a:prstGeom prst="rect">
            <a:avLst/>
          </a:prstGeom>
          <a:noFill/>
          <a:ln w="9525">
            <a:noFill/>
            <a:miter lim="800000"/>
            <a:headEnd/>
            <a:tailEnd/>
          </a:ln>
        </p:spPr>
        <p:txBody>
          <a:bodyPr>
            <a:spAutoFit/>
          </a:bodyPr>
          <a:lstStyle/>
          <a:p>
            <a:pPr>
              <a:spcBef>
                <a:spcPct val="50000"/>
              </a:spcBef>
            </a:pPr>
            <a:r>
              <a:rPr lang="en-US" sz="1400" b="1" baseline="0" dirty="0">
                <a:solidFill>
                  <a:srgbClr val="FF0000"/>
                </a:solidFill>
              </a:rPr>
              <a:t>BP</a:t>
            </a:r>
          </a:p>
        </p:txBody>
      </p:sp>
      <p:sp>
        <p:nvSpPr>
          <p:cNvPr id="53" name="Text Box 21"/>
          <p:cNvSpPr txBox="1">
            <a:spLocks noChangeArrowheads="1"/>
          </p:cNvSpPr>
          <p:nvPr/>
        </p:nvSpPr>
        <p:spPr bwMode="auto">
          <a:xfrm>
            <a:off x="1371600" y="4114800"/>
            <a:ext cx="2590800" cy="274638"/>
          </a:xfrm>
          <a:prstGeom prst="rect">
            <a:avLst/>
          </a:prstGeom>
          <a:noFill/>
          <a:ln w="9525">
            <a:noFill/>
            <a:miter lim="800000"/>
            <a:headEnd/>
            <a:tailEnd/>
          </a:ln>
        </p:spPr>
        <p:txBody>
          <a:bodyPr>
            <a:spAutoFit/>
          </a:bodyPr>
          <a:lstStyle/>
          <a:p>
            <a:pPr>
              <a:spcBef>
                <a:spcPct val="50000"/>
              </a:spcBef>
            </a:pPr>
            <a:r>
              <a:rPr lang="en-US" sz="1200" b="1" baseline="0" dirty="0">
                <a:solidFill>
                  <a:srgbClr val="3399FF"/>
                </a:solidFill>
              </a:rPr>
              <a:t>Freezing </a:t>
            </a:r>
            <a:r>
              <a:rPr lang="en-US" sz="1200" b="1" baseline="0" dirty="0" smtClean="0">
                <a:solidFill>
                  <a:srgbClr val="3399FF"/>
                </a:solidFill>
              </a:rPr>
              <a:t>point</a:t>
            </a:r>
            <a:endParaRPr lang="en-US" sz="1200" b="1" baseline="0" dirty="0">
              <a:solidFill>
                <a:srgbClr val="3399FF"/>
              </a:solidFill>
            </a:endParaRPr>
          </a:p>
        </p:txBody>
      </p:sp>
      <p:sp>
        <p:nvSpPr>
          <p:cNvPr id="54" name="Text Box 24"/>
          <p:cNvSpPr txBox="1">
            <a:spLocks noChangeArrowheads="1"/>
          </p:cNvSpPr>
          <p:nvPr/>
        </p:nvSpPr>
        <p:spPr bwMode="auto">
          <a:xfrm>
            <a:off x="4114800" y="3124200"/>
            <a:ext cx="381000" cy="304800"/>
          </a:xfrm>
          <a:prstGeom prst="rect">
            <a:avLst/>
          </a:prstGeom>
          <a:noFill/>
          <a:ln w="9525">
            <a:noFill/>
            <a:miter lim="800000"/>
            <a:headEnd/>
            <a:tailEnd/>
          </a:ln>
        </p:spPr>
        <p:txBody>
          <a:bodyPr>
            <a:spAutoFit/>
          </a:bodyPr>
          <a:lstStyle/>
          <a:p>
            <a:pPr>
              <a:spcBef>
                <a:spcPct val="50000"/>
              </a:spcBef>
            </a:pPr>
            <a:r>
              <a:rPr lang="en-US" sz="1400" b="1" baseline="0" dirty="0"/>
              <a:t>C</a:t>
            </a:r>
          </a:p>
        </p:txBody>
      </p:sp>
      <p:sp>
        <p:nvSpPr>
          <p:cNvPr id="55" name="Text Box 25"/>
          <p:cNvSpPr txBox="1">
            <a:spLocks noChangeArrowheads="1"/>
          </p:cNvSpPr>
          <p:nvPr/>
        </p:nvSpPr>
        <p:spPr bwMode="auto">
          <a:xfrm>
            <a:off x="1905000" y="3124200"/>
            <a:ext cx="381000" cy="304800"/>
          </a:xfrm>
          <a:prstGeom prst="rect">
            <a:avLst/>
          </a:prstGeom>
          <a:noFill/>
          <a:ln w="9525">
            <a:noFill/>
            <a:miter lim="800000"/>
            <a:headEnd/>
            <a:tailEnd/>
          </a:ln>
        </p:spPr>
        <p:txBody>
          <a:bodyPr>
            <a:spAutoFit/>
          </a:bodyPr>
          <a:lstStyle/>
          <a:p>
            <a:pPr>
              <a:spcBef>
                <a:spcPct val="50000"/>
              </a:spcBef>
            </a:pPr>
            <a:r>
              <a:rPr lang="en-US" sz="1400" b="1" baseline="0" dirty="0"/>
              <a:t>B</a:t>
            </a:r>
          </a:p>
        </p:txBody>
      </p:sp>
      <p:sp>
        <p:nvSpPr>
          <p:cNvPr id="56" name="Text Box 26"/>
          <p:cNvSpPr txBox="1">
            <a:spLocks noChangeArrowheads="1"/>
          </p:cNvSpPr>
          <p:nvPr/>
        </p:nvSpPr>
        <p:spPr bwMode="auto">
          <a:xfrm>
            <a:off x="7315200" y="4419600"/>
            <a:ext cx="381000" cy="304800"/>
          </a:xfrm>
          <a:prstGeom prst="rect">
            <a:avLst/>
          </a:prstGeom>
          <a:noFill/>
          <a:ln w="9525">
            <a:noFill/>
            <a:miter lim="800000"/>
            <a:headEnd/>
            <a:tailEnd/>
          </a:ln>
        </p:spPr>
        <p:txBody>
          <a:bodyPr>
            <a:spAutoFit/>
          </a:bodyPr>
          <a:lstStyle/>
          <a:p>
            <a:pPr>
              <a:spcBef>
                <a:spcPct val="50000"/>
              </a:spcBef>
            </a:pPr>
            <a:r>
              <a:rPr lang="en-US" sz="1400" b="1" baseline="0" dirty="0"/>
              <a:t>E</a:t>
            </a:r>
          </a:p>
        </p:txBody>
      </p:sp>
      <p:sp>
        <p:nvSpPr>
          <p:cNvPr id="57" name="Text Box 27"/>
          <p:cNvSpPr txBox="1">
            <a:spLocks noChangeArrowheads="1"/>
          </p:cNvSpPr>
          <p:nvPr/>
        </p:nvSpPr>
        <p:spPr bwMode="auto">
          <a:xfrm>
            <a:off x="5562600" y="4419600"/>
            <a:ext cx="457200" cy="307777"/>
          </a:xfrm>
          <a:prstGeom prst="rect">
            <a:avLst/>
          </a:prstGeom>
          <a:noFill/>
          <a:ln w="9525">
            <a:noFill/>
            <a:miter lim="800000"/>
            <a:headEnd/>
            <a:tailEnd/>
          </a:ln>
        </p:spPr>
        <p:txBody>
          <a:bodyPr wrap="square">
            <a:spAutoFit/>
          </a:bodyPr>
          <a:lstStyle/>
          <a:p>
            <a:pPr>
              <a:spcBef>
                <a:spcPct val="50000"/>
              </a:spcBef>
            </a:pPr>
            <a:r>
              <a:rPr lang="en-US" sz="1400" b="1" baseline="0" dirty="0" smtClean="0"/>
              <a:t>   D</a:t>
            </a:r>
            <a:endParaRPr lang="en-US" sz="1400" b="1" baseline="0" dirty="0"/>
          </a:p>
        </p:txBody>
      </p:sp>
      <p:sp>
        <p:nvSpPr>
          <p:cNvPr id="58" name="Text Box 28"/>
          <p:cNvSpPr txBox="1">
            <a:spLocks noChangeArrowheads="1"/>
          </p:cNvSpPr>
          <p:nvPr/>
        </p:nvSpPr>
        <p:spPr bwMode="auto">
          <a:xfrm>
            <a:off x="1219200" y="2362200"/>
            <a:ext cx="381000" cy="304800"/>
          </a:xfrm>
          <a:prstGeom prst="rect">
            <a:avLst/>
          </a:prstGeom>
          <a:noFill/>
          <a:ln w="9525">
            <a:noFill/>
            <a:miter lim="800000"/>
            <a:headEnd/>
            <a:tailEnd/>
          </a:ln>
        </p:spPr>
        <p:txBody>
          <a:bodyPr>
            <a:spAutoFit/>
          </a:bodyPr>
          <a:lstStyle/>
          <a:p>
            <a:pPr>
              <a:spcBef>
                <a:spcPct val="50000"/>
              </a:spcBef>
            </a:pPr>
            <a:r>
              <a:rPr lang="en-US" sz="1400" b="1" baseline="0" dirty="0" smtClean="0"/>
              <a:t>  A</a:t>
            </a:r>
            <a:endParaRPr lang="en-US" sz="1400" b="1" baseline="0" dirty="0"/>
          </a:p>
        </p:txBody>
      </p:sp>
      <p:sp>
        <p:nvSpPr>
          <p:cNvPr id="59" name="Text Box 29"/>
          <p:cNvSpPr txBox="1">
            <a:spLocks noChangeArrowheads="1"/>
          </p:cNvSpPr>
          <p:nvPr/>
        </p:nvSpPr>
        <p:spPr bwMode="auto">
          <a:xfrm>
            <a:off x="8382000" y="5105400"/>
            <a:ext cx="381000" cy="307777"/>
          </a:xfrm>
          <a:prstGeom prst="rect">
            <a:avLst/>
          </a:prstGeom>
          <a:noFill/>
          <a:ln w="9525">
            <a:noFill/>
            <a:miter lim="800000"/>
            <a:headEnd/>
            <a:tailEnd/>
          </a:ln>
        </p:spPr>
        <p:txBody>
          <a:bodyPr wrap="square">
            <a:spAutoFit/>
          </a:bodyPr>
          <a:lstStyle/>
          <a:p>
            <a:pPr>
              <a:spcBef>
                <a:spcPct val="50000"/>
              </a:spcBef>
            </a:pPr>
            <a:r>
              <a:rPr lang="en-US" sz="1400" b="1" baseline="0" dirty="0"/>
              <a:t>F</a:t>
            </a:r>
          </a:p>
        </p:txBody>
      </p:sp>
      <p:sp>
        <p:nvSpPr>
          <p:cNvPr id="60" name="TextBox 59"/>
          <p:cNvSpPr txBox="1"/>
          <p:nvPr/>
        </p:nvSpPr>
        <p:spPr>
          <a:xfrm>
            <a:off x="6096000" y="4419600"/>
            <a:ext cx="1371600" cy="338554"/>
          </a:xfrm>
          <a:prstGeom prst="rect">
            <a:avLst/>
          </a:prstGeom>
          <a:noFill/>
        </p:spPr>
        <p:txBody>
          <a:bodyPr wrap="square" rtlCol="0">
            <a:spAutoFit/>
          </a:bodyPr>
          <a:lstStyle/>
          <a:p>
            <a:r>
              <a:rPr lang="en-US" sz="1600" dirty="0" smtClean="0">
                <a:solidFill>
                  <a:srgbClr val="0099FF"/>
                </a:solidFill>
              </a:rPr>
              <a:t>  freezing</a:t>
            </a:r>
            <a:endParaRPr lang="en-US" sz="1600" dirty="0">
              <a:solidFill>
                <a:srgbClr val="0099FF"/>
              </a:solidFill>
            </a:endParaRPr>
          </a:p>
        </p:txBody>
      </p:sp>
      <p:sp>
        <p:nvSpPr>
          <p:cNvPr id="61" name="Rectangle 60"/>
          <p:cNvSpPr/>
          <p:nvPr/>
        </p:nvSpPr>
        <p:spPr>
          <a:xfrm>
            <a:off x="2819400" y="685800"/>
            <a:ext cx="51054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Phase Change Diagrams</a:t>
            </a:r>
            <a:endParaRPr lang="en-US" sz="1050" dirty="0"/>
          </a:p>
        </p:txBody>
      </p:sp>
      <p:sp>
        <p:nvSpPr>
          <p:cNvPr id="62" name="TextBox 61"/>
          <p:cNvSpPr txBox="1"/>
          <p:nvPr/>
        </p:nvSpPr>
        <p:spPr>
          <a:xfrm>
            <a:off x="452735" y="2819400"/>
            <a:ext cx="461665" cy="2209800"/>
          </a:xfrm>
          <a:prstGeom prst="rect">
            <a:avLst/>
          </a:prstGeom>
          <a:noFill/>
        </p:spPr>
        <p:txBody>
          <a:bodyPr vert="vert270" wrap="square" rtlCol="0">
            <a:spAutoFit/>
          </a:bodyPr>
          <a:lstStyle/>
          <a:p>
            <a:r>
              <a:rPr lang="en-US" dirty="0" smtClean="0"/>
              <a:t>    Temperature  (</a:t>
            </a:r>
            <a:r>
              <a:rPr lang="en-US" baseline="30000" dirty="0" smtClean="0"/>
              <a:t>o</a:t>
            </a:r>
            <a:r>
              <a:rPr lang="en-US" dirty="0" smtClean="0"/>
              <a:t>C)</a:t>
            </a:r>
            <a:endParaRPr lang="en-US" dirty="0"/>
          </a:p>
        </p:txBody>
      </p:sp>
      <p:sp>
        <p:nvSpPr>
          <p:cNvPr id="63" name="Right Arrow 62"/>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64" name="Right Arrow 63">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65" name="TextBox 64">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66" name="TextBox 65">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67" name="TextBox 66">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68" name="TextBox 67">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69" name="TextBox 68">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70" name="TextBox 6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71" name="TextBox 70">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72" name="TextBox 7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73" name="TextBox 72">
            <a:hlinkClick r:id="rId11" action="ppaction://hlinksldjump"/>
          </p:cNvPr>
          <p:cNvSpPr txBox="1"/>
          <p:nvPr/>
        </p:nvSpPr>
        <p:spPr>
          <a:xfrm>
            <a:off x="3581400" y="6504801"/>
            <a:ext cx="12192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#11</a:t>
            </a:r>
            <a:endParaRPr lang="en-US" sz="1200" dirty="0"/>
          </a:p>
        </p:txBody>
      </p:sp>
    </p:spTree>
  </p:cSld>
  <p:clrMapOvr>
    <a:masterClrMapping/>
  </p:clrMapOvr>
  <p:transition spd="med">
    <p:zoom dir="in"/>
    <p:sndAc>
      <p:stSnd>
        <p:snd r:embed="rId3" name="arrow.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0" y="0"/>
            <a:ext cx="8915400" cy="6629400"/>
          </a:xfrm>
        </p:spPr>
        <p:txBody>
          <a:bodyPr/>
          <a:lstStyle/>
          <a:p>
            <a:pPr eaLnBrk="1" hangingPunct="1">
              <a:buFontTx/>
              <a:buNone/>
            </a:pPr>
            <a:endParaRPr lang="en-US" b="1" dirty="0" smtClean="0">
              <a:solidFill>
                <a:srgbClr val="FF0000"/>
              </a:solidFill>
            </a:endParaRPr>
          </a:p>
        </p:txBody>
      </p:sp>
      <p:sp>
        <p:nvSpPr>
          <p:cNvPr id="28" name="TextBox 27"/>
          <p:cNvSpPr txBox="1"/>
          <p:nvPr/>
        </p:nvSpPr>
        <p:spPr>
          <a:xfrm>
            <a:off x="0" y="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endParaRPr lang="en-US" sz="4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0" name="Rectangle 29"/>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32" name="Rectangle 31"/>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3352800" y="1676400"/>
            <a:ext cx="2362200" cy="46166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2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Cooling Curve</a:t>
            </a:r>
            <a:endParaRPr lang="en-US" sz="2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7" name="Line 8"/>
          <p:cNvSpPr>
            <a:spLocks noChangeShapeType="1"/>
          </p:cNvSpPr>
          <p:nvPr/>
        </p:nvSpPr>
        <p:spPr bwMode="auto">
          <a:xfrm>
            <a:off x="1295400" y="2362200"/>
            <a:ext cx="0" cy="3048000"/>
          </a:xfrm>
          <a:prstGeom prst="line">
            <a:avLst/>
          </a:prstGeom>
          <a:noFill/>
          <a:ln w="76200">
            <a:solidFill>
              <a:schemeClr val="tx1"/>
            </a:solidFill>
            <a:round/>
            <a:headEnd/>
            <a:tailEnd/>
          </a:ln>
        </p:spPr>
        <p:txBody>
          <a:bodyPr/>
          <a:lstStyle/>
          <a:p>
            <a:endParaRPr lang="en-US" dirty="0"/>
          </a:p>
        </p:txBody>
      </p:sp>
      <p:sp>
        <p:nvSpPr>
          <p:cNvPr id="38" name="Line 10"/>
          <p:cNvSpPr>
            <a:spLocks noChangeShapeType="1"/>
          </p:cNvSpPr>
          <p:nvPr/>
        </p:nvSpPr>
        <p:spPr bwMode="auto">
          <a:xfrm>
            <a:off x="1295400" y="2590800"/>
            <a:ext cx="762000" cy="533400"/>
          </a:xfrm>
          <a:prstGeom prst="line">
            <a:avLst/>
          </a:prstGeom>
          <a:noFill/>
          <a:ln w="57150">
            <a:solidFill>
              <a:srgbClr val="3399FF"/>
            </a:solidFill>
            <a:round/>
            <a:headEnd/>
            <a:tailEnd/>
          </a:ln>
        </p:spPr>
        <p:txBody>
          <a:bodyPr/>
          <a:lstStyle/>
          <a:p>
            <a:endParaRPr lang="en-US" dirty="0"/>
          </a:p>
        </p:txBody>
      </p:sp>
      <p:sp>
        <p:nvSpPr>
          <p:cNvPr id="39" name="Line 15"/>
          <p:cNvSpPr>
            <a:spLocks noChangeShapeType="1"/>
          </p:cNvSpPr>
          <p:nvPr/>
        </p:nvSpPr>
        <p:spPr bwMode="auto">
          <a:xfrm>
            <a:off x="4800600" y="5334000"/>
            <a:ext cx="0" cy="76200"/>
          </a:xfrm>
          <a:prstGeom prst="line">
            <a:avLst/>
          </a:prstGeom>
          <a:noFill/>
          <a:ln w="9525">
            <a:solidFill>
              <a:schemeClr val="tx1"/>
            </a:solidFill>
            <a:round/>
            <a:headEnd/>
            <a:tailEnd/>
          </a:ln>
        </p:spPr>
        <p:txBody>
          <a:bodyPr/>
          <a:lstStyle/>
          <a:p>
            <a:endParaRPr lang="en-US" dirty="0"/>
          </a:p>
        </p:txBody>
      </p:sp>
      <p:sp>
        <p:nvSpPr>
          <p:cNvPr id="40" name="Line 18"/>
          <p:cNvSpPr>
            <a:spLocks noChangeShapeType="1"/>
          </p:cNvSpPr>
          <p:nvPr/>
        </p:nvSpPr>
        <p:spPr bwMode="auto">
          <a:xfrm>
            <a:off x="1295400" y="5410200"/>
            <a:ext cx="7315200" cy="0"/>
          </a:xfrm>
          <a:prstGeom prst="line">
            <a:avLst/>
          </a:prstGeom>
          <a:noFill/>
          <a:ln w="76200">
            <a:solidFill>
              <a:schemeClr val="tx1"/>
            </a:solidFill>
            <a:round/>
            <a:headEnd/>
            <a:tailEnd/>
          </a:ln>
        </p:spPr>
        <p:txBody>
          <a:bodyPr/>
          <a:lstStyle/>
          <a:p>
            <a:endParaRPr lang="en-US" dirty="0"/>
          </a:p>
        </p:txBody>
      </p:sp>
      <p:sp>
        <p:nvSpPr>
          <p:cNvPr id="41" name="Line 21"/>
          <p:cNvSpPr>
            <a:spLocks noChangeShapeType="1"/>
          </p:cNvSpPr>
          <p:nvPr/>
        </p:nvSpPr>
        <p:spPr bwMode="auto">
          <a:xfrm>
            <a:off x="2057400" y="3124200"/>
            <a:ext cx="2286000" cy="0"/>
          </a:xfrm>
          <a:prstGeom prst="line">
            <a:avLst/>
          </a:prstGeom>
          <a:noFill/>
          <a:ln w="57150">
            <a:solidFill>
              <a:srgbClr val="3399FF"/>
            </a:solidFill>
            <a:round/>
            <a:headEnd/>
            <a:tailEnd/>
          </a:ln>
        </p:spPr>
        <p:txBody>
          <a:bodyPr/>
          <a:lstStyle/>
          <a:p>
            <a:endParaRPr lang="en-US" dirty="0"/>
          </a:p>
        </p:txBody>
      </p:sp>
      <p:sp>
        <p:nvSpPr>
          <p:cNvPr id="42" name="Line 23"/>
          <p:cNvSpPr>
            <a:spLocks noChangeShapeType="1"/>
          </p:cNvSpPr>
          <p:nvPr/>
        </p:nvSpPr>
        <p:spPr bwMode="auto">
          <a:xfrm>
            <a:off x="4343400" y="3124200"/>
            <a:ext cx="1524000" cy="1295400"/>
          </a:xfrm>
          <a:prstGeom prst="line">
            <a:avLst/>
          </a:prstGeom>
          <a:noFill/>
          <a:ln w="57150">
            <a:solidFill>
              <a:srgbClr val="3399FF"/>
            </a:solidFill>
            <a:round/>
            <a:headEnd/>
            <a:tailEnd/>
          </a:ln>
        </p:spPr>
        <p:txBody>
          <a:bodyPr/>
          <a:lstStyle/>
          <a:p>
            <a:endParaRPr lang="en-US" dirty="0"/>
          </a:p>
        </p:txBody>
      </p:sp>
      <p:sp>
        <p:nvSpPr>
          <p:cNvPr id="43" name="Line 24"/>
          <p:cNvSpPr>
            <a:spLocks noChangeShapeType="1"/>
          </p:cNvSpPr>
          <p:nvPr/>
        </p:nvSpPr>
        <p:spPr bwMode="auto">
          <a:xfrm>
            <a:off x="5867400" y="4419600"/>
            <a:ext cx="1600200" cy="0"/>
          </a:xfrm>
          <a:prstGeom prst="line">
            <a:avLst/>
          </a:prstGeom>
          <a:noFill/>
          <a:ln w="57150">
            <a:solidFill>
              <a:srgbClr val="3399FF"/>
            </a:solidFill>
            <a:round/>
            <a:headEnd/>
            <a:tailEnd/>
          </a:ln>
        </p:spPr>
        <p:txBody>
          <a:bodyPr/>
          <a:lstStyle/>
          <a:p>
            <a:endParaRPr lang="en-US" dirty="0"/>
          </a:p>
        </p:txBody>
      </p:sp>
      <p:sp>
        <p:nvSpPr>
          <p:cNvPr id="44" name="Line 27"/>
          <p:cNvSpPr>
            <a:spLocks noChangeShapeType="1"/>
          </p:cNvSpPr>
          <p:nvPr/>
        </p:nvSpPr>
        <p:spPr bwMode="auto">
          <a:xfrm>
            <a:off x="7467600" y="4419600"/>
            <a:ext cx="990600" cy="990600"/>
          </a:xfrm>
          <a:prstGeom prst="line">
            <a:avLst/>
          </a:prstGeom>
          <a:noFill/>
          <a:ln w="57150">
            <a:solidFill>
              <a:srgbClr val="3399FF"/>
            </a:solidFill>
            <a:round/>
            <a:headEnd/>
            <a:tailEnd/>
          </a:ln>
        </p:spPr>
        <p:txBody>
          <a:bodyPr/>
          <a:lstStyle/>
          <a:p>
            <a:endParaRPr lang="en-US" dirty="0"/>
          </a:p>
        </p:txBody>
      </p:sp>
      <p:sp>
        <p:nvSpPr>
          <p:cNvPr id="45" name="Text Box 28"/>
          <p:cNvSpPr txBox="1">
            <a:spLocks noChangeArrowheads="1"/>
          </p:cNvSpPr>
          <p:nvPr/>
        </p:nvSpPr>
        <p:spPr bwMode="auto">
          <a:xfrm>
            <a:off x="1066800" y="5486400"/>
            <a:ext cx="7924800" cy="646331"/>
          </a:xfrm>
          <a:prstGeom prst="rect">
            <a:avLst/>
          </a:prstGeom>
          <a:noFill/>
          <a:ln w="9525">
            <a:noFill/>
            <a:miter lim="800000"/>
            <a:headEnd/>
            <a:tailEnd/>
          </a:ln>
        </p:spPr>
        <p:txBody>
          <a:bodyPr wrap="square">
            <a:spAutoFit/>
          </a:bodyPr>
          <a:lstStyle/>
          <a:p>
            <a:r>
              <a:rPr lang="en-US" sz="1800" baseline="0" dirty="0" smtClean="0"/>
              <a:t>  0   1   2    3    4   5   6   7   8    9   10   11   12   13   14  15  16  20  21  22  23  24  25     </a:t>
            </a:r>
            <a:endParaRPr lang="en-US" sz="1800" baseline="0" dirty="0"/>
          </a:p>
          <a:p>
            <a:r>
              <a:rPr lang="en-US" sz="1800" baseline="0" dirty="0"/>
              <a:t>                            </a:t>
            </a:r>
            <a:r>
              <a:rPr lang="en-US" sz="1800" baseline="0" dirty="0" smtClean="0"/>
              <a:t>                      </a:t>
            </a:r>
            <a:r>
              <a:rPr lang="en-US" sz="1800" baseline="0" dirty="0"/>
              <a:t>TIME (minutes)</a:t>
            </a:r>
          </a:p>
        </p:txBody>
      </p:sp>
      <p:sp>
        <p:nvSpPr>
          <p:cNvPr id="46" name="Text Box 32"/>
          <p:cNvSpPr txBox="1">
            <a:spLocks noChangeArrowheads="1"/>
          </p:cNvSpPr>
          <p:nvPr/>
        </p:nvSpPr>
        <p:spPr bwMode="auto">
          <a:xfrm>
            <a:off x="-152400" y="2133600"/>
            <a:ext cx="9144000" cy="3447098"/>
          </a:xfrm>
          <a:prstGeom prst="rect">
            <a:avLst/>
          </a:prstGeom>
          <a:noFill/>
          <a:ln w="9525">
            <a:noFill/>
            <a:miter lim="800000"/>
            <a:headEnd/>
            <a:tailEnd/>
          </a:ln>
        </p:spPr>
        <p:txBody>
          <a:bodyPr wrap="square">
            <a:spAutoFit/>
          </a:bodyPr>
          <a:lstStyle/>
          <a:p>
            <a:pPr>
              <a:spcBef>
                <a:spcPct val="50000"/>
              </a:spcBef>
            </a:pPr>
            <a:r>
              <a:rPr lang="en-US" sz="1400" baseline="0" dirty="0"/>
              <a:t>           </a:t>
            </a:r>
            <a:endParaRPr lang="en-US" sz="1400" baseline="0" dirty="0" smtClean="0"/>
          </a:p>
          <a:p>
            <a:pPr>
              <a:spcBef>
                <a:spcPct val="50000"/>
              </a:spcBef>
            </a:pPr>
            <a:r>
              <a:rPr lang="en-US" sz="1200" dirty="0" smtClean="0"/>
              <a:t>                          </a:t>
            </a:r>
            <a:r>
              <a:rPr lang="en-US" sz="1600" baseline="0" dirty="0" smtClean="0"/>
              <a:t>1</a:t>
            </a:r>
            <a:r>
              <a:rPr lang="en-US" sz="1600" b="1" baseline="0" dirty="0" smtClean="0"/>
              <a:t>2</a:t>
            </a:r>
            <a:r>
              <a:rPr lang="en-US" sz="1600" baseline="0" dirty="0" smtClean="0"/>
              <a:t>0 -</a:t>
            </a:r>
            <a:endParaRPr lang="en-US" sz="1600" baseline="0" dirty="0"/>
          </a:p>
          <a:p>
            <a:pPr>
              <a:spcBef>
                <a:spcPct val="50000"/>
              </a:spcBef>
            </a:pPr>
            <a:endParaRPr lang="en-US" sz="400" baseline="0" dirty="0"/>
          </a:p>
          <a:p>
            <a:pPr>
              <a:spcBef>
                <a:spcPct val="50000"/>
              </a:spcBef>
            </a:pPr>
            <a:r>
              <a:rPr lang="en-US" sz="1800" baseline="0" dirty="0"/>
              <a:t>          </a:t>
            </a:r>
            <a:r>
              <a:rPr lang="en-US" sz="1800" baseline="0" dirty="0" smtClean="0"/>
              <a:t>         </a:t>
            </a:r>
            <a:r>
              <a:rPr lang="en-US" sz="1800" baseline="0" dirty="0" smtClean="0">
                <a:solidFill>
                  <a:srgbClr val="FF0000"/>
                </a:solidFill>
              </a:rPr>
              <a:t>80</a:t>
            </a:r>
            <a:r>
              <a:rPr lang="en-US" sz="1800" baseline="0" dirty="0" smtClean="0"/>
              <a:t> </a:t>
            </a:r>
            <a:r>
              <a:rPr lang="en-US" sz="1800" baseline="0" dirty="0" smtClean="0">
                <a:solidFill>
                  <a:srgbClr val="FF0000"/>
                </a:solidFill>
              </a:rPr>
              <a:t>-</a:t>
            </a:r>
            <a:r>
              <a:rPr lang="en-US" sz="1800" baseline="0" dirty="0" smtClean="0"/>
              <a:t>-----------</a:t>
            </a:r>
            <a:endParaRPr lang="en-US" sz="1800" baseline="0" dirty="0"/>
          </a:p>
          <a:p>
            <a:pPr>
              <a:spcBef>
                <a:spcPct val="50000"/>
              </a:spcBef>
            </a:pPr>
            <a:endParaRPr lang="en-US" sz="1800" baseline="0" dirty="0" smtClean="0"/>
          </a:p>
          <a:p>
            <a:pPr>
              <a:spcBef>
                <a:spcPct val="50000"/>
              </a:spcBef>
            </a:pPr>
            <a:endParaRPr lang="en-US" sz="2000" baseline="0" dirty="0" smtClean="0">
              <a:solidFill>
                <a:srgbClr val="3399FF"/>
              </a:solidFill>
            </a:endParaRPr>
          </a:p>
          <a:p>
            <a:pPr>
              <a:spcBef>
                <a:spcPct val="50000"/>
              </a:spcBef>
            </a:pPr>
            <a:r>
              <a:rPr lang="en-US" sz="1800" baseline="0" dirty="0" smtClean="0">
                <a:solidFill>
                  <a:srgbClr val="3399FF"/>
                </a:solidFill>
              </a:rPr>
              <a:t>                   20</a:t>
            </a:r>
            <a:r>
              <a:rPr lang="en-US" sz="1800" baseline="0" dirty="0" smtClean="0"/>
              <a:t> </a:t>
            </a:r>
            <a:r>
              <a:rPr lang="en-US" sz="1800" baseline="0" dirty="0" smtClean="0">
                <a:solidFill>
                  <a:srgbClr val="0099FF"/>
                </a:solidFill>
              </a:rPr>
              <a:t>-</a:t>
            </a:r>
            <a:r>
              <a:rPr lang="en-US" sz="1800" baseline="0" dirty="0" smtClean="0"/>
              <a:t>-----------------------------------------------------------------</a:t>
            </a:r>
          </a:p>
          <a:p>
            <a:pPr>
              <a:spcBef>
                <a:spcPct val="50000"/>
              </a:spcBef>
            </a:pPr>
            <a:endParaRPr lang="en-US" sz="2400" baseline="0" dirty="0"/>
          </a:p>
          <a:p>
            <a:pPr>
              <a:spcBef>
                <a:spcPct val="50000"/>
              </a:spcBef>
            </a:pPr>
            <a:r>
              <a:rPr lang="en-US" sz="1800" baseline="0" dirty="0"/>
              <a:t>              </a:t>
            </a:r>
            <a:r>
              <a:rPr lang="en-US" sz="1800" baseline="0" dirty="0" smtClean="0"/>
              <a:t>      </a:t>
            </a:r>
            <a:r>
              <a:rPr lang="en-US" sz="1600" baseline="0" dirty="0" smtClean="0"/>
              <a:t>12</a:t>
            </a:r>
            <a:endParaRPr lang="en-US" sz="1800" baseline="0" dirty="0"/>
          </a:p>
        </p:txBody>
      </p:sp>
      <p:sp>
        <p:nvSpPr>
          <p:cNvPr id="47" name="Text Box 33"/>
          <p:cNvSpPr txBox="1">
            <a:spLocks noChangeArrowheads="1"/>
          </p:cNvSpPr>
          <p:nvPr/>
        </p:nvSpPr>
        <p:spPr bwMode="auto">
          <a:xfrm rot="10800000" flipV="1">
            <a:off x="1524000" y="2514600"/>
            <a:ext cx="685800" cy="336550"/>
          </a:xfrm>
          <a:prstGeom prst="rect">
            <a:avLst/>
          </a:prstGeom>
          <a:noFill/>
          <a:ln w="9525">
            <a:noFill/>
            <a:miter lim="800000"/>
            <a:headEnd/>
            <a:tailEnd/>
          </a:ln>
        </p:spPr>
        <p:txBody>
          <a:bodyPr>
            <a:spAutoFit/>
          </a:bodyPr>
          <a:lstStyle/>
          <a:p>
            <a:pPr>
              <a:spcBef>
                <a:spcPct val="50000"/>
              </a:spcBef>
            </a:pPr>
            <a:r>
              <a:rPr lang="en-US" sz="1600" b="1" dirty="0" smtClean="0">
                <a:solidFill>
                  <a:srgbClr val="FF0000"/>
                </a:solidFill>
              </a:rPr>
              <a:t> </a:t>
            </a:r>
            <a:r>
              <a:rPr lang="en-US" sz="1600" b="1" dirty="0" smtClean="0"/>
              <a:t>g</a:t>
            </a:r>
            <a:r>
              <a:rPr lang="en-US" sz="1600" b="1" baseline="0" dirty="0" smtClean="0"/>
              <a:t>as</a:t>
            </a:r>
            <a:endParaRPr lang="en-US" sz="1600" b="1" baseline="0" dirty="0"/>
          </a:p>
        </p:txBody>
      </p:sp>
      <p:sp>
        <p:nvSpPr>
          <p:cNvPr id="48" name="Text Box 34"/>
          <p:cNvSpPr txBox="1">
            <a:spLocks noChangeArrowheads="1"/>
          </p:cNvSpPr>
          <p:nvPr/>
        </p:nvSpPr>
        <p:spPr bwMode="auto">
          <a:xfrm>
            <a:off x="2286000" y="2743200"/>
            <a:ext cx="1905000" cy="754053"/>
          </a:xfrm>
          <a:prstGeom prst="rect">
            <a:avLst/>
          </a:prstGeom>
          <a:noFill/>
          <a:ln w="9525">
            <a:noFill/>
            <a:miter lim="800000"/>
            <a:headEnd/>
            <a:tailEnd/>
          </a:ln>
        </p:spPr>
        <p:txBody>
          <a:bodyPr>
            <a:spAutoFit/>
          </a:bodyPr>
          <a:lstStyle/>
          <a:p>
            <a:pPr>
              <a:spcBef>
                <a:spcPct val="50000"/>
              </a:spcBef>
            </a:pPr>
            <a:r>
              <a:rPr lang="en-US" sz="1600" baseline="0" dirty="0" smtClean="0"/>
              <a:t>      </a:t>
            </a:r>
            <a:r>
              <a:rPr lang="en-US" sz="1600" dirty="0" smtClean="0"/>
              <a:t>g</a:t>
            </a:r>
            <a:r>
              <a:rPr lang="en-US" sz="1600" baseline="0" dirty="0" smtClean="0"/>
              <a:t>as - liquid</a:t>
            </a:r>
            <a:endParaRPr lang="en-US" sz="1400" baseline="0" dirty="0" smtClean="0"/>
          </a:p>
          <a:p>
            <a:pPr>
              <a:spcBef>
                <a:spcPct val="50000"/>
              </a:spcBef>
            </a:pPr>
            <a:r>
              <a:rPr lang="en-US" sz="1400" dirty="0" smtClean="0"/>
              <a:t>   </a:t>
            </a:r>
            <a:r>
              <a:rPr lang="en-US" sz="1400" dirty="0" smtClean="0">
                <a:solidFill>
                  <a:srgbClr val="FF0000"/>
                </a:solidFill>
              </a:rPr>
              <a:t>  condensation</a:t>
            </a:r>
            <a:r>
              <a:rPr lang="en-US" sz="1800" baseline="0" dirty="0" smtClean="0">
                <a:solidFill>
                  <a:srgbClr val="FF0000"/>
                </a:solidFill>
              </a:rPr>
              <a:t> </a:t>
            </a:r>
            <a:endParaRPr lang="en-US" sz="1800" baseline="0" dirty="0">
              <a:solidFill>
                <a:srgbClr val="FF0000"/>
              </a:solidFill>
            </a:endParaRPr>
          </a:p>
        </p:txBody>
      </p:sp>
      <p:sp>
        <p:nvSpPr>
          <p:cNvPr id="49" name="Text Box 35"/>
          <p:cNvSpPr txBox="1">
            <a:spLocks noChangeArrowheads="1"/>
          </p:cNvSpPr>
          <p:nvPr/>
        </p:nvSpPr>
        <p:spPr bwMode="auto">
          <a:xfrm>
            <a:off x="5029200" y="3505200"/>
            <a:ext cx="718466" cy="369332"/>
          </a:xfrm>
          <a:prstGeom prst="rect">
            <a:avLst/>
          </a:prstGeom>
          <a:noFill/>
          <a:ln w="9525">
            <a:noFill/>
            <a:miter lim="800000"/>
            <a:headEnd/>
            <a:tailEnd/>
          </a:ln>
        </p:spPr>
        <p:txBody>
          <a:bodyPr wrap="none">
            <a:spAutoFit/>
          </a:bodyPr>
          <a:lstStyle/>
          <a:p>
            <a:r>
              <a:rPr lang="en-US" dirty="0" smtClean="0">
                <a:solidFill>
                  <a:srgbClr val="3399FF"/>
                </a:solidFill>
              </a:rPr>
              <a:t> </a:t>
            </a:r>
            <a:r>
              <a:rPr lang="en-US" sz="1600" b="1" dirty="0" smtClean="0"/>
              <a:t>l</a:t>
            </a:r>
            <a:r>
              <a:rPr lang="en-US" sz="1600" b="1" baseline="0" dirty="0" smtClean="0"/>
              <a:t>iquid</a:t>
            </a:r>
            <a:endParaRPr lang="en-US" sz="1800" b="1" baseline="0" dirty="0"/>
          </a:p>
        </p:txBody>
      </p:sp>
      <p:sp>
        <p:nvSpPr>
          <p:cNvPr id="50" name="Text Box 36"/>
          <p:cNvSpPr txBox="1">
            <a:spLocks noChangeArrowheads="1"/>
          </p:cNvSpPr>
          <p:nvPr/>
        </p:nvSpPr>
        <p:spPr bwMode="auto">
          <a:xfrm>
            <a:off x="6019800" y="4038600"/>
            <a:ext cx="1828800" cy="338554"/>
          </a:xfrm>
          <a:prstGeom prst="rect">
            <a:avLst/>
          </a:prstGeom>
          <a:noFill/>
          <a:ln w="9525">
            <a:noFill/>
            <a:miter lim="800000"/>
            <a:headEnd/>
            <a:tailEnd/>
          </a:ln>
        </p:spPr>
        <p:txBody>
          <a:bodyPr>
            <a:spAutoFit/>
          </a:bodyPr>
          <a:lstStyle/>
          <a:p>
            <a:pPr>
              <a:spcBef>
                <a:spcPct val="50000"/>
              </a:spcBef>
            </a:pPr>
            <a:r>
              <a:rPr lang="en-US" sz="1600" baseline="0" dirty="0" smtClean="0"/>
              <a:t>  liquid-solid </a:t>
            </a:r>
            <a:endParaRPr lang="en-US" sz="1600" baseline="0" dirty="0"/>
          </a:p>
        </p:txBody>
      </p:sp>
      <p:sp>
        <p:nvSpPr>
          <p:cNvPr id="51" name="Text Box 37"/>
          <p:cNvSpPr txBox="1">
            <a:spLocks noChangeArrowheads="1"/>
          </p:cNvSpPr>
          <p:nvPr/>
        </p:nvSpPr>
        <p:spPr bwMode="auto">
          <a:xfrm>
            <a:off x="7772400" y="4572000"/>
            <a:ext cx="914400" cy="366713"/>
          </a:xfrm>
          <a:prstGeom prst="rect">
            <a:avLst/>
          </a:prstGeom>
          <a:noFill/>
          <a:ln w="9525">
            <a:noFill/>
            <a:miter lim="800000"/>
            <a:headEnd/>
            <a:tailEnd/>
          </a:ln>
        </p:spPr>
        <p:txBody>
          <a:bodyPr>
            <a:spAutoFit/>
          </a:bodyPr>
          <a:lstStyle/>
          <a:p>
            <a:pPr>
              <a:spcBef>
                <a:spcPct val="50000"/>
              </a:spcBef>
            </a:pPr>
            <a:r>
              <a:rPr lang="en-US" sz="1800" baseline="0" dirty="0" smtClean="0">
                <a:solidFill>
                  <a:srgbClr val="33CC33"/>
                </a:solidFill>
              </a:rPr>
              <a:t>  </a:t>
            </a:r>
            <a:r>
              <a:rPr lang="en-US" sz="1800" b="1" baseline="0" dirty="0" smtClean="0"/>
              <a:t>solid</a:t>
            </a:r>
            <a:endParaRPr lang="en-US" sz="1800" b="1" baseline="0" dirty="0"/>
          </a:p>
        </p:txBody>
      </p:sp>
      <p:sp>
        <p:nvSpPr>
          <p:cNvPr id="52" name="Text Box 20"/>
          <p:cNvSpPr txBox="1">
            <a:spLocks noChangeArrowheads="1"/>
          </p:cNvSpPr>
          <p:nvPr/>
        </p:nvSpPr>
        <p:spPr bwMode="auto">
          <a:xfrm>
            <a:off x="1295400" y="2895600"/>
            <a:ext cx="457200" cy="304800"/>
          </a:xfrm>
          <a:prstGeom prst="rect">
            <a:avLst/>
          </a:prstGeom>
          <a:noFill/>
          <a:ln w="9525">
            <a:noFill/>
            <a:miter lim="800000"/>
            <a:headEnd/>
            <a:tailEnd/>
          </a:ln>
        </p:spPr>
        <p:txBody>
          <a:bodyPr>
            <a:spAutoFit/>
          </a:bodyPr>
          <a:lstStyle/>
          <a:p>
            <a:pPr>
              <a:spcBef>
                <a:spcPct val="50000"/>
              </a:spcBef>
            </a:pPr>
            <a:r>
              <a:rPr lang="en-US" sz="1400" b="1" baseline="0" dirty="0">
                <a:solidFill>
                  <a:srgbClr val="FF0000"/>
                </a:solidFill>
              </a:rPr>
              <a:t>BP</a:t>
            </a:r>
          </a:p>
        </p:txBody>
      </p:sp>
      <p:sp>
        <p:nvSpPr>
          <p:cNvPr id="53" name="Text Box 21"/>
          <p:cNvSpPr txBox="1">
            <a:spLocks noChangeArrowheads="1"/>
          </p:cNvSpPr>
          <p:nvPr/>
        </p:nvSpPr>
        <p:spPr bwMode="auto">
          <a:xfrm>
            <a:off x="1371600" y="4114800"/>
            <a:ext cx="2590800" cy="274638"/>
          </a:xfrm>
          <a:prstGeom prst="rect">
            <a:avLst/>
          </a:prstGeom>
          <a:noFill/>
          <a:ln w="9525">
            <a:noFill/>
            <a:miter lim="800000"/>
            <a:headEnd/>
            <a:tailEnd/>
          </a:ln>
        </p:spPr>
        <p:txBody>
          <a:bodyPr>
            <a:spAutoFit/>
          </a:bodyPr>
          <a:lstStyle/>
          <a:p>
            <a:pPr>
              <a:spcBef>
                <a:spcPct val="50000"/>
              </a:spcBef>
            </a:pPr>
            <a:r>
              <a:rPr lang="en-US" sz="1200" b="1" baseline="0" dirty="0">
                <a:solidFill>
                  <a:srgbClr val="3399FF"/>
                </a:solidFill>
              </a:rPr>
              <a:t>Freezing </a:t>
            </a:r>
            <a:r>
              <a:rPr lang="en-US" sz="1200" b="1" baseline="0" dirty="0" smtClean="0">
                <a:solidFill>
                  <a:srgbClr val="3399FF"/>
                </a:solidFill>
              </a:rPr>
              <a:t>point</a:t>
            </a:r>
            <a:endParaRPr lang="en-US" sz="1200" b="1" baseline="0" dirty="0">
              <a:solidFill>
                <a:srgbClr val="3399FF"/>
              </a:solidFill>
            </a:endParaRPr>
          </a:p>
        </p:txBody>
      </p:sp>
      <p:sp>
        <p:nvSpPr>
          <p:cNvPr id="54" name="Text Box 24"/>
          <p:cNvSpPr txBox="1">
            <a:spLocks noChangeArrowheads="1"/>
          </p:cNvSpPr>
          <p:nvPr/>
        </p:nvSpPr>
        <p:spPr bwMode="auto">
          <a:xfrm>
            <a:off x="4114800" y="3124200"/>
            <a:ext cx="381000" cy="304800"/>
          </a:xfrm>
          <a:prstGeom prst="rect">
            <a:avLst/>
          </a:prstGeom>
          <a:noFill/>
          <a:ln w="9525">
            <a:noFill/>
            <a:miter lim="800000"/>
            <a:headEnd/>
            <a:tailEnd/>
          </a:ln>
        </p:spPr>
        <p:txBody>
          <a:bodyPr>
            <a:spAutoFit/>
          </a:bodyPr>
          <a:lstStyle/>
          <a:p>
            <a:pPr>
              <a:spcBef>
                <a:spcPct val="50000"/>
              </a:spcBef>
            </a:pPr>
            <a:r>
              <a:rPr lang="en-US" sz="1400" b="1" baseline="0" dirty="0"/>
              <a:t>C</a:t>
            </a:r>
          </a:p>
        </p:txBody>
      </p:sp>
      <p:sp>
        <p:nvSpPr>
          <p:cNvPr id="55" name="Text Box 25"/>
          <p:cNvSpPr txBox="1">
            <a:spLocks noChangeArrowheads="1"/>
          </p:cNvSpPr>
          <p:nvPr/>
        </p:nvSpPr>
        <p:spPr bwMode="auto">
          <a:xfrm>
            <a:off x="1905000" y="3124200"/>
            <a:ext cx="381000" cy="304800"/>
          </a:xfrm>
          <a:prstGeom prst="rect">
            <a:avLst/>
          </a:prstGeom>
          <a:noFill/>
          <a:ln w="9525">
            <a:noFill/>
            <a:miter lim="800000"/>
            <a:headEnd/>
            <a:tailEnd/>
          </a:ln>
        </p:spPr>
        <p:txBody>
          <a:bodyPr>
            <a:spAutoFit/>
          </a:bodyPr>
          <a:lstStyle/>
          <a:p>
            <a:pPr>
              <a:spcBef>
                <a:spcPct val="50000"/>
              </a:spcBef>
            </a:pPr>
            <a:r>
              <a:rPr lang="en-US" sz="1400" b="1" baseline="0" dirty="0"/>
              <a:t>B</a:t>
            </a:r>
          </a:p>
        </p:txBody>
      </p:sp>
      <p:sp>
        <p:nvSpPr>
          <p:cNvPr id="56" name="Text Box 26"/>
          <p:cNvSpPr txBox="1">
            <a:spLocks noChangeArrowheads="1"/>
          </p:cNvSpPr>
          <p:nvPr/>
        </p:nvSpPr>
        <p:spPr bwMode="auto">
          <a:xfrm>
            <a:off x="7315200" y="4419600"/>
            <a:ext cx="381000" cy="304800"/>
          </a:xfrm>
          <a:prstGeom prst="rect">
            <a:avLst/>
          </a:prstGeom>
          <a:noFill/>
          <a:ln w="9525">
            <a:noFill/>
            <a:miter lim="800000"/>
            <a:headEnd/>
            <a:tailEnd/>
          </a:ln>
        </p:spPr>
        <p:txBody>
          <a:bodyPr>
            <a:spAutoFit/>
          </a:bodyPr>
          <a:lstStyle/>
          <a:p>
            <a:pPr>
              <a:spcBef>
                <a:spcPct val="50000"/>
              </a:spcBef>
            </a:pPr>
            <a:r>
              <a:rPr lang="en-US" sz="1400" b="1" baseline="0" dirty="0"/>
              <a:t>E</a:t>
            </a:r>
          </a:p>
        </p:txBody>
      </p:sp>
      <p:sp>
        <p:nvSpPr>
          <p:cNvPr id="57" name="Text Box 27"/>
          <p:cNvSpPr txBox="1">
            <a:spLocks noChangeArrowheads="1"/>
          </p:cNvSpPr>
          <p:nvPr/>
        </p:nvSpPr>
        <p:spPr bwMode="auto">
          <a:xfrm>
            <a:off x="5562600" y="4419600"/>
            <a:ext cx="457200" cy="307777"/>
          </a:xfrm>
          <a:prstGeom prst="rect">
            <a:avLst/>
          </a:prstGeom>
          <a:noFill/>
          <a:ln w="9525">
            <a:noFill/>
            <a:miter lim="800000"/>
            <a:headEnd/>
            <a:tailEnd/>
          </a:ln>
        </p:spPr>
        <p:txBody>
          <a:bodyPr wrap="square">
            <a:spAutoFit/>
          </a:bodyPr>
          <a:lstStyle/>
          <a:p>
            <a:pPr>
              <a:spcBef>
                <a:spcPct val="50000"/>
              </a:spcBef>
            </a:pPr>
            <a:r>
              <a:rPr lang="en-US" sz="1400" b="1" baseline="0" dirty="0" smtClean="0"/>
              <a:t>   D</a:t>
            </a:r>
            <a:endParaRPr lang="en-US" sz="1400" b="1" baseline="0" dirty="0"/>
          </a:p>
        </p:txBody>
      </p:sp>
      <p:sp>
        <p:nvSpPr>
          <p:cNvPr id="58" name="Text Box 28"/>
          <p:cNvSpPr txBox="1">
            <a:spLocks noChangeArrowheads="1"/>
          </p:cNvSpPr>
          <p:nvPr/>
        </p:nvSpPr>
        <p:spPr bwMode="auto">
          <a:xfrm>
            <a:off x="1219200" y="2362200"/>
            <a:ext cx="381000" cy="304800"/>
          </a:xfrm>
          <a:prstGeom prst="rect">
            <a:avLst/>
          </a:prstGeom>
          <a:noFill/>
          <a:ln w="9525">
            <a:noFill/>
            <a:miter lim="800000"/>
            <a:headEnd/>
            <a:tailEnd/>
          </a:ln>
        </p:spPr>
        <p:txBody>
          <a:bodyPr>
            <a:spAutoFit/>
          </a:bodyPr>
          <a:lstStyle/>
          <a:p>
            <a:pPr>
              <a:spcBef>
                <a:spcPct val="50000"/>
              </a:spcBef>
            </a:pPr>
            <a:r>
              <a:rPr lang="en-US" sz="1400" b="1" baseline="0" dirty="0" smtClean="0"/>
              <a:t>  A</a:t>
            </a:r>
            <a:endParaRPr lang="en-US" sz="1400" b="1" baseline="0" dirty="0"/>
          </a:p>
        </p:txBody>
      </p:sp>
      <p:sp>
        <p:nvSpPr>
          <p:cNvPr id="59" name="Text Box 29"/>
          <p:cNvSpPr txBox="1">
            <a:spLocks noChangeArrowheads="1"/>
          </p:cNvSpPr>
          <p:nvPr/>
        </p:nvSpPr>
        <p:spPr bwMode="auto">
          <a:xfrm>
            <a:off x="8382000" y="5105400"/>
            <a:ext cx="381000" cy="307777"/>
          </a:xfrm>
          <a:prstGeom prst="rect">
            <a:avLst/>
          </a:prstGeom>
          <a:noFill/>
          <a:ln w="9525">
            <a:noFill/>
            <a:miter lim="800000"/>
            <a:headEnd/>
            <a:tailEnd/>
          </a:ln>
        </p:spPr>
        <p:txBody>
          <a:bodyPr wrap="square">
            <a:spAutoFit/>
          </a:bodyPr>
          <a:lstStyle/>
          <a:p>
            <a:pPr>
              <a:spcBef>
                <a:spcPct val="50000"/>
              </a:spcBef>
            </a:pPr>
            <a:r>
              <a:rPr lang="en-US" sz="1400" b="1" baseline="0" dirty="0"/>
              <a:t>F</a:t>
            </a:r>
          </a:p>
        </p:txBody>
      </p:sp>
      <p:sp>
        <p:nvSpPr>
          <p:cNvPr id="60" name="TextBox 59"/>
          <p:cNvSpPr txBox="1"/>
          <p:nvPr/>
        </p:nvSpPr>
        <p:spPr>
          <a:xfrm>
            <a:off x="6096000" y="4419600"/>
            <a:ext cx="1371600" cy="338554"/>
          </a:xfrm>
          <a:prstGeom prst="rect">
            <a:avLst/>
          </a:prstGeom>
          <a:noFill/>
        </p:spPr>
        <p:txBody>
          <a:bodyPr wrap="square" rtlCol="0">
            <a:spAutoFit/>
          </a:bodyPr>
          <a:lstStyle/>
          <a:p>
            <a:r>
              <a:rPr lang="en-US" sz="1600" dirty="0" smtClean="0">
                <a:solidFill>
                  <a:srgbClr val="0099FF"/>
                </a:solidFill>
              </a:rPr>
              <a:t>  freezing</a:t>
            </a:r>
            <a:endParaRPr lang="en-US" sz="1600" dirty="0">
              <a:solidFill>
                <a:srgbClr val="0099FF"/>
              </a:solidFill>
            </a:endParaRPr>
          </a:p>
        </p:txBody>
      </p:sp>
      <p:sp>
        <p:nvSpPr>
          <p:cNvPr id="33" name="Text Box 22"/>
          <p:cNvSpPr txBox="1">
            <a:spLocks noChangeArrowheads="1"/>
          </p:cNvSpPr>
          <p:nvPr/>
        </p:nvSpPr>
        <p:spPr bwMode="auto">
          <a:xfrm>
            <a:off x="381000" y="609600"/>
            <a:ext cx="2971800" cy="1575816"/>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pPr>
            <a:r>
              <a:rPr lang="en-US" sz="1600" b="1" baseline="0" dirty="0"/>
              <a:t>During segments  AB,  </a:t>
            </a:r>
            <a:r>
              <a:rPr lang="en-US" sz="1600" b="1" baseline="0" dirty="0" smtClean="0"/>
              <a:t>CD  </a:t>
            </a:r>
            <a:r>
              <a:rPr lang="en-US" sz="1600" b="1" baseline="0" dirty="0"/>
              <a:t>and EF</a:t>
            </a:r>
            <a:r>
              <a:rPr lang="en-US" sz="1800" baseline="0" dirty="0"/>
              <a:t>  </a:t>
            </a:r>
          </a:p>
          <a:p>
            <a:pPr>
              <a:lnSpc>
                <a:spcPct val="90000"/>
              </a:lnSpc>
              <a:spcBef>
                <a:spcPct val="50000"/>
              </a:spcBef>
            </a:pPr>
            <a:r>
              <a:rPr lang="en-US" sz="1400" b="1" baseline="0" dirty="0"/>
              <a:t> </a:t>
            </a:r>
            <a:r>
              <a:rPr lang="en-US" sz="1400" b="1" dirty="0" smtClean="0">
                <a:ln w="1905"/>
                <a:solidFill>
                  <a:schemeClr val="bg1"/>
                </a:solidFill>
                <a:effectLst>
                  <a:innerShdw blurRad="69850" dist="43180" dir="5400000">
                    <a:srgbClr val="000000">
                      <a:alpha val="65000"/>
                    </a:srgbClr>
                  </a:innerShdw>
                </a:effectLst>
              </a:rPr>
              <a:t>● </a:t>
            </a:r>
            <a:r>
              <a:rPr lang="en-US" sz="1400" b="1" baseline="0" dirty="0" smtClean="0"/>
              <a:t>One </a:t>
            </a:r>
            <a:r>
              <a:rPr lang="en-US" sz="1400" b="1" baseline="0" dirty="0"/>
              <a:t>phase </a:t>
            </a:r>
            <a:r>
              <a:rPr lang="en-US" sz="1400" b="1" baseline="0" dirty="0" smtClean="0"/>
              <a:t>is present</a:t>
            </a:r>
            <a:endParaRPr lang="en-US" sz="1400" b="1" baseline="0" dirty="0"/>
          </a:p>
          <a:p>
            <a:pPr>
              <a:lnSpc>
                <a:spcPct val="90000"/>
              </a:lnSpc>
              <a:spcBef>
                <a:spcPct val="50000"/>
              </a:spcBef>
            </a:pPr>
            <a:r>
              <a:rPr lang="en-US" sz="1400" b="1" dirty="0" smtClean="0">
                <a:ln w="1905"/>
                <a:solidFill>
                  <a:schemeClr val="bg1"/>
                </a:solidFill>
                <a:effectLst>
                  <a:innerShdw blurRad="69850" dist="43180" dir="5400000">
                    <a:srgbClr val="000000">
                      <a:alpha val="65000"/>
                    </a:srgbClr>
                  </a:innerShdw>
                </a:effectLst>
              </a:rPr>
              <a:t>●  </a:t>
            </a:r>
            <a:r>
              <a:rPr lang="en-US" sz="1400" b="1" baseline="0" dirty="0" smtClean="0"/>
              <a:t>Temperature decreases </a:t>
            </a:r>
          </a:p>
          <a:p>
            <a:pPr>
              <a:lnSpc>
                <a:spcPct val="9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t>  Kinetic energy decreases</a:t>
            </a:r>
            <a:r>
              <a:rPr lang="en-US" sz="1400" b="1" baseline="0" dirty="0" smtClean="0"/>
              <a:t> </a:t>
            </a:r>
            <a:endParaRPr lang="en-US" sz="1400" b="1" baseline="0" dirty="0"/>
          </a:p>
          <a:p>
            <a:pPr>
              <a:lnSpc>
                <a:spcPct val="90000"/>
              </a:lnSpc>
              <a:spcBef>
                <a:spcPct val="50000"/>
              </a:spcBef>
            </a:pPr>
            <a:r>
              <a:rPr lang="en-US" sz="1400" b="1" dirty="0" smtClean="0">
                <a:ln w="1905"/>
                <a:solidFill>
                  <a:schemeClr val="bg1"/>
                </a:solidFill>
                <a:effectLst>
                  <a:innerShdw blurRad="69850" dist="43180" dir="5400000">
                    <a:srgbClr val="000000">
                      <a:alpha val="65000"/>
                    </a:srgbClr>
                  </a:innerShdw>
                </a:effectLst>
              </a:rPr>
              <a:t>●  </a:t>
            </a:r>
            <a:r>
              <a:rPr lang="en-US" sz="1400" b="1" baseline="0" dirty="0" smtClean="0"/>
              <a:t>Potential </a:t>
            </a:r>
            <a:r>
              <a:rPr lang="en-US" sz="1400" b="1" baseline="0" dirty="0"/>
              <a:t>energy remains </a:t>
            </a:r>
            <a:r>
              <a:rPr lang="en-US" sz="1400" b="1" baseline="0" dirty="0" smtClean="0"/>
              <a:t>constant</a:t>
            </a:r>
            <a:endParaRPr lang="en-US" sz="1400" b="1" baseline="0" dirty="0"/>
          </a:p>
        </p:txBody>
      </p:sp>
      <p:sp>
        <p:nvSpPr>
          <p:cNvPr id="61" name="Text Box 22"/>
          <p:cNvSpPr txBox="1">
            <a:spLocks noChangeArrowheads="1"/>
          </p:cNvSpPr>
          <p:nvPr/>
        </p:nvSpPr>
        <p:spPr bwMode="auto">
          <a:xfrm>
            <a:off x="5715000" y="609600"/>
            <a:ext cx="3048000" cy="1566583"/>
          </a:xfrm>
          <a:prstGeom prst="rect">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pPr>
            <a:r>
              <a:rPr lang="en-US" sz="1600" b="1" baseline="0" dirty="0"/>
              <a:t>During segments  </a:t>
            </a:r>
            <a:r>
              <a:rPr lang="en-US" sz="1600" b="1" baseline="0" dirty="0" smtClean="0"/>
              <a:t>BC  and  DE</a:t>
            </a:r>
            <a:endParaRPr lang="en-US" sz="1800" baseline="0" dirty="0" smtClean="0"/>
          </a:p>
          <a:p>
            <a:pPr>
              <a:spcBef>
                <a:spcPct val="50000"/>
              </a:spcBef>
            </a:pPr>
            <a:r>
              <a:rPr lang="en-US" sz="1400" b="1" baseline="0" dirty="0" smtClean="0"/>
              <a:t> </a:t>
            </a:r>
            <a:r>
              <a:rPr lang="en-US" sz="1400" b="1" dirty="0" smtClean="0">
                <a:ln w="1905"/>
                <a:solidFill>
                  <a:schemeClr val="bg1"/>
                </a:solidFill>
                <a:effectLst>
                  <a:innerShdw blurRad="69850" dist="43180" dir="5400000">
                    <a:srgbClr val="000000">
                      <a:alpha val="65000"/>
                    </a:srgbClr>
                  </a:innerShdw>
                </a:effectLst>
              </a:rPr>
              <a:t>● </a:t>
            </a:r>
            <a:r>
              <a:rPr lang="en-US" sz="1400" b="1" baseline="0" dirty="0" smtClean="0"/>
              <a:t> Two</a:t>
            </a:r>
            <a:r>
              <a:rPr lang="en-US" sz="1400" b="1" dirty="0" smtClean="0"/>
              <a:t> </a:t>
            </a:r>
            <a:r>
              <a:rPr lang="en-US" sz="1400" b="1" baseline="0" dirty="0" smtClean="0"/>
              <a:t> phases are present</a:t>
            </a:r>
          </a:p>
          <a:p>
            <a:pPr>
              <a:lnSpc>
                <a:spcPct val="90000"/>
              </a:lnSpc>
              <a:spcBef>
                <a:spcPct val="50000"/>
              </a:spcBef>
            </a:pPr>
            <a:r>
              <a:rPr lang="en-US" sz="1400" b="1" dirty="0" smtClean="0">
                <a:ln w="1905"/>
                <a:solidFill>
                  <a:schemeClr val="bg1"/>
                </a:solidFill>
                <a:effectLst>
                  <a:innerShdw blurRad="69850" dist="43180" dir="5400000">
                    <a:srgbClr val="000000">
                      <a:alpha val="65000"/>
                    </a:srgbClr>
                  </a:innerShdw>
                </a:effectLst>
              </a:rPr>
              <a:t>●  </a:t>
            </a:r>
            <a:r>
              <a:rPr lang="en-US" sz="1400" b="1" baseline="0" dirty="0" smtClean="0"/>
              <a:t>Temperature  remains constant</a:t>
            </a:r>
          </a:p>
          <a:p>
            <a:pPr>
              <a:lnSpc>
                <a:spcPct val="90000"/>
              </a:lnSpc>
              <a:spcBef>
                <a:spcPct val="50000"/>
              </a:spcBef>
            </a:pPr>
            <a:r>
              <a:rPr lang="en-US" sz="1400" b="1" dirty="0" smtClean="0">
                <a:ln w="1905"/>
                <a:solidFill>
                  <a:schemeClr val="bg1"/>
                </a:solidFill>
                <a:effectLst>
                  <a:innerShdw blurRad="69850" dist="43180" dir="5400000">
                    <a:srgbClr val="000000">
                      <a:alpha val="65000"/>
                    </a:srgbClr>
                  </a:innerShdw>
                </a:effectLst>
              </a:rPr>
              <a:t>●</a:t>
            </a:r>
            <a:r>
              <a:rPr lang="en-US" sz="1400" b="1" dirty="0" smtClean="0"/>
              <a:t>  Kinetic energy  remains constant</a:t>
            </a:r>
            <a:endParaRPr lang="en-US" sz="1400" b="1" baseline="0" dirty="0"/>
          </a:p>
          <a:p>
            <a:pPr>
              <a:lnSpc>
                <a:spcPct val="90000"/>
              </a:lnSpc>
              <a:spcBef>
                <a:spcPct val="50000"/>
              </a:spcBef>
            </a:pPr>
            <a:r>
              <a:rPr lang="en-US" sz="1400" b="1" dirty="0" smtClean="0">
                <a:ln w="1905"/>
                <a:solidFill>
                  <a:schemeClr val="bg1"/>
                </a:solidFill>
                <a:effectLst>
                  <a:innerShdw blurRad="69850" dist="43180" dir="5400000">
                    <a:srgbClr val="000000">
                      <a:alpha val="65000"/>
                    </a:srgbClr>
                  </a:innerShdw>
                </a:effectLst>
              </a:rPr>
              <a:t>●  </a:t>
            </a:r>
            <a:r>
              <a:rPr lang="en-US" sz="1400" b="1" baseline="0" dirty="0" smtClean="0"/>
              <a:t>Potential </a:t>
            </a:r>
            <a:r>
              <a:rPr lang="en-US" sz="1400" b="1" baseline="0" dirty="0"/>
              <a:t>energy remains </a:t>
            </a:r>
            <a:r>
              <a:rPr lang="en-US" sz="1400" b="1" dirty="0" smtClean="0"/>
              <a:t>decreases</a:t>
            </a:r>
            <a:endParaRPr lang="en-US" sz="1400" b="1" baseline="0" dirty="0"/>
          </a:p>
        </p:txBody>
      </p:sp>
      <p:sp>
        <p:nvSpPr>
          <p:cNvPr id="62" name="TextBox 61"/>
          <p:cNvSpPr txBox="1"/>
          <p:nvPr/>
        </p:nvSpPr>
        <p:spPr>
          <a:xfrm>
            <a:off x="452735" y="2819400"/>
            <a:ext cx="461665" cy="2209800"/>
          </a:xfrm>
          <a:prstGeom prst="rect">
            <a:avLst/>
          </a:prstGeom>
          <a:noFill/>
        </p:spPr>
        <p:txBody>
          <a:bodyPr vert="vert270" wrap="square" rtlCol="0">
            <a:spAutoFit/>
          </a:bodyPr>
          <a:lstStyle/>
          <a:p>
            <a:r>
              <a:rPr lang="en-US" dirty="0" smtClean="0"/>
              <a:t>    Temperature  (</a:t>
            </a:r>
            <a:r>
              <a:rPr lang="en-US" baseline="30000" dirty="0" smtClean="0"/>
              <a:t>o</a:t>
            </a:r>
            <a:r>
              <a:rPr lang="en-US" dirty="0" smtClean="0"/>
              <a:t>C)</a:t>
            </a:r>
            <a:endParaRPr lang="en-US" dirty="0"/>
          </a:p>
        </p:txBody>
      </p:sp>
      <p:sp>
        <p:nvSpPr>
          <p:cNvPr id="63" name="Right Arrow 62"/>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64" name="Right Arrow 63">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65" name="TextBox 64">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69" name="TextBox 68">
            <a:hlinkClick r:id="rId6" action="ppaction://hlinksldjump"/>
          </p:cNvPr>
          <p:cNvSpPr txBox="1"/>
          <p:nvPr/>
        </p:nvSpPr>
        <p:spPr>
          <a:xfrm>
            <a:off x="70866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70" name="TextBox 69">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71" name="TextBox 70">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72" name="TextBox 71">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73" name="TextBox 72"/>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74" name="TextBox 73">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75" name="TextBox 74"/>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spd="med">
    <p:zoom dir="in"/>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blinds(horizontal)">
                                      <p:cBhvr>
                                        <p:cTn id="1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6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3.  Heat and Heat Calculations</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1" name="TextBox 10"/>
          <p:cNvSpPr txBox="1"/>
          <p:nvPr/>
        </p:nvSpPr>
        <p:spPr>
          <a:xfrm>
            <a:off x="838200" y="1113552"/>
            <a:ext cx="1295400" cy="338554"/>
          </a:xfrm>
          <a:prstGeom prst="rect">
            <a:avLst/>
          </a:prstGeom>
          <a:noFill/>
        </p:spPr>
        <p:txBody>
          <a:bodyPr wrap="square" rtlCol="0">
            <a:spAutoFit/>
          </a:bodyPr>
          <a:lstStyle/>
          <a:p>
            <a:r>
              <a:rPr lang="en-US" sz="1600" b="1" dirty="0" smtClean="0">
                <a:solidFill>
                  <a:srgbClr val="066DEA"/>
                </a:solidFill>
              </a:rPr>
              <a:t>Introduction</a:t>
            </a:r>
            <a:endParaRPr lang="en-US" sz="1600" b="1" dirty="0">
              <a:solidFill>
                <a:srgbClr val="066DEA"/>
              </a:solidFill>
            </a:endParaRPr>
          </a:p>
        </p:txBody>
      </p:sp>
      <p:sp>
        <p:nvSpPr>
          <p:cNvPr id="12" name="TextBox 11"/>
          <p:cNvSpPr txBox="1"/>
          <p:nvPr/>
        </p:nvSpPr>
        <p:spPr>
          <a:xfrm>
            <a:off x="838200" y="1444817"/>
            <a:ext cx="1600200" cy="338554"/>
          </a:xfrm>
          <a:prstGeom prst="rect">
            <a:avLst/>
          </a:prstGeom>
          <a:noFill/>
        </p:spPr>
        <p:txBody>
          <a:bodyPr wrap="square" rtlCol="0">
            <a:spAutoFit/>
          </a:bodyPr>
          <a:lstStyle/>
          <a:p>
            <a:r>
              <a:rPr lang="en-US" sz="1600" b="1" dirty="0" smtClean="0">
                <a:solidFill>
                  <a:srgbClr val="066DEA"/>
                </a:solidFill>
              </a:rPr>
              <a:t>Heat</a:t>
            </a:r>
            <a:endParaRPr lang="en-US" sz="1600" b="1" dirty="0">
              <a:solidFill>
                <a:srgbClr val="066DEA"/>
              </a:solidFill>
            </a:endParaRPr>
          </a:p>
        </p:txBody>
      </p:sp>
      <p:sp>
        <p:nvSpPr>
          <p:cNvPr id="14" name="TextBox 13"/>
          <p:cNvSpPr txBox="1"/>
          <p:nvPr/>
        </p:nvSpPr>
        <p:spPr>
          <a:xfrm>
            <a:off x="838200" y="1776082"/>
            <a:ext cx="1828800" cy="338554"/>
          </a:xfrm>
          <a:prstGeom prst="rect">
            <a:avLst/>
          </a:prstGeom>
          <a:noFill/>
        </p:spPr>
        <p:txBody>
          <a:bodyPr wrap="square" rtlCol="0">
            <a:spAutoFit/>
          </a:bodyPr>
          <a:lstStyle/>
          <a:p>
            <a:r>
              <a:rPr lang="en-US" sz="1600" b="1" dirty="0" smtClean="0">
                <a:solidFill>
                  <a:srgbClr val="066DEA"/>
                </a:solidFill>
              </a:rPr>
              <a:t>Thermal energy</a:t>
            </a:r>
            <a:endParaRPr lang="en-US" sz="1600" b="1" dirty="0">
              <a:solidFill>
                <a:srgbClr val="066DEA"/>
              </a:solidFill>
            </a:endParaRPr>
          </a:p>
        </p:txBody>
      </p:sp>
      <p:sp>
        <p:nvSpPr>
          <p:cNvPr id="15" name="TextBox 14"/>
          <p:cNvSpPr txBox="1"/>
          <p:nvPr/>
        </p:nvSpPr>
        <p:spPr>
          <a:xfrm>
            <a:off x="838200" y="2107347"/>
            <a:ext cx="2514600" cy="338554"/>
          </a:xfrm>
          <a:prstGeom prst="rect">
            <a:avLst/>
          </a:prstGeom>
          <a:noFill/>
        </p:spPr>
        <p:txBody>
          <a:bodyPr wrap="square" rtlCol="0">
            <a:spAutoFit/>
          </a:bodyPr>
          <a:lstStyle/>
          <a:p>
            <a:r>
              <a:rPr lang="en-US" sz="1600" b="1" dirty="0" smtClean="0">
                <a:solidFill>
                  <a:srgbClr val="066DEA"/>
                </a:solidFill>
              </a:rPr>
              <a:t>Thermodynamics</a:t>
            </a:r>
            <a:endParaRPr lang="en-US" sz="1600" b="1" dirty="0">
              <a:solidFill>
                <a:srgbClr val="066DEA"/>
              </a:solidFill>
            </a:endParaRPr>
          </a:p>
        </p:txBody>
      </p:sp>
      <p:sp>
        <p:nvSpPr>
          <p:cNvPr id="16" name="TextBox 15"/>
          <p:cNvSpPr txBox="1"/>
          <p:nvPr/>
        </p:nvSpPr>
        <p:spPr>
          <a:xfrm>
            <a:off x="838200" y="2769877"/>
            <a:ext cx="4114800" cy="338554"/>
          </a:xfrm>
          <a:prstGeom prst="rect">
            <a:avLst/>
          </a:prstGeom>
          <a:noFill/>
        </p:spPr>
        <p:txBody>
          <a:bodyPr wrap="square" rtlCol="0">
            <a:spAutoFit/>
          </a:bodyPr>
          <a:lstStyle/>
          <a:p>
            <a:r>
              <a:rPr lang="en-US" sz="1600" b="1" dirty="0" smtClean="0">
                <a:solidFill>
                  <a:srgbClr val="066DEA"/>
                </a:solidFill>
              </a:rPr>
              <a:t>Endothermic</a:t>
            </a:r>
            <a:endParaRPr lang="en-US" sz="800" b="1" dirty="0">
              <a:solidFill>
                <a:srgbClr val="066DEA"/>
              </a:solidFill>
            </a:endParaRPr>
          </a:p>
        </p:txBody>
      </p:sp>
      <p:sp>
        <p:nvSpPr>
          <p:cNvPr id="18" name="TextBox 17"/>
          <p:cNvSpPr txBox="1"/>
          <p:nvPr/>
        </p:nvSpPr>
        <p:spPr>
          <a:xfrm>
            <a:off x="838200" y="3101142"/>
            <a:ext cx="2590800" cy="338554"/>
          </a:xfrm>
          <a:prstGeom prst="rect">
            <a:avLst/>
          </a:prstGeom>
          <a:noFill/>
        </p:spPr>
        <p:txBody>
          <a:bodyPr wrap="square" rtlCol="0">
            <a:spAutoFit/>
          </a:bodyPr>
          <a:lstStyle/>
          <a:p>
            <a:r>
              <a:rPr lang="en-US" sz="1600" b="1" dirty="0" smtClean="0">
                <a:solidFill>
                  <a:srgbClr val="066DEA"/>
                </a:solidFill>
              </a:rPr>
              <a:t>Direction of heat flow</a:t>
            </a:r>
            <a:endParaRPr lang="en-US" sz="800" b="1" dirty="0">
              <a:solidFill>
                <a:srgbClr val="066DEA"/>
              </a:solidFill>
            </a:endParaRPr>
          </a:p>
        </p:txBody>
      </p:sp>
      <p:sp>
        <p:nvSpPr>
          <p:cNvPr id="20" name="TextBox 19"/>
          <p:cNvSpPr txBox="1"/>
          <p:nvPr/>
        </p:nvSpPr>
        <p:spPr>
          <a:xfrm>
            <a:off x="838200" y="4419600"/>
            <a:ext cx="2590800" cy="338554"/>
          </a:xfrm>
          <a:prstGeom prst="rect">
            <a:avLst/>
          </a:prstGeom>
          <a:noFill/>
        </p:spPr>
        <p:txBody>
          <a:bodyPr wrap="square" rtlCol="0">
            <a:spAutoFit/>
          </a:bodyPr>
          <a:lstStyle/>
          <a:p>
            <a:r>
              <a:rPr lang="en-US" sz="1600" b="1" dirty="0" smtClean="0">
                <a:solidFill>
                  <a:srgbClr val="066DEA"/>
                </a:solidFill>
              </a:rPr>
              <a:t>Specific heat capacity</a:t>
            </a:r>
            <a:endParaRPr lang="en-US" sz="1600" b="1" dirty="0">
              <a:solidFill>
                <a:srgbClr val="066DEA"/>
              </a:solidFill>
            </a:endParaRPr>
          </a:p>
        </p:txBody>
      </p:sp>
      <p:sp>
        <p:nvSpPr>
          <p:cNvPr id="24" name="TextBox 23"/>
          <p:cNvSpPr txBox="1"/>
          <p:nvPr/>
        </p:nvSpPr>
        <p:spPr>
          <a:xfrm>
            <a:off x="838200" y="3750680"/>
            <a:ext cx="3429000" cy="338554"/>
          </a:xfrm>
          <a:prstGeom prst="rect">
            <a:avLst/>
          </a:prstGeom>
          <a:noFill/>
        </p:spPr>
        <p:txBody>
          <a:bodyPr wrap="square" rtlCol="0">
            <a:spAutoFit/>
          </a:bodyPr>
          <a:lstStyle/>
          <a:p>
            <a:r>
              <a:rPr lang="en-US" sz="1600" b="1" dirty="0" smtClean="0">
                <a:solidFill>
                  <a:srgbClr val="066DEA"/>
                </a:solidFill>
              </a:rPr>
              <a:t>Heat Constants</a:t>
            </a:r>
            <a:endParaRPr lang="en-US" sz="800" b="1" dirty="0">
              <a:solidFill>
                <a:srgbClr val="066DEA"/>
              </a:solidFill>
            </a:endParaRPr>
          </a:p>
        </p:txBody>
      </p:sp>
      <p:sp>
        <p:nvSpPr>
          <p:cNvPr id="25" name="TextBox 24"/>
          <p:cNvSpPr txBox="1"/>
          <p:nvPr/>
        </p:nvSpPr>
        <p:spPr>
          <a:xfrm>
            <a:off x="838200" y="4081951"/>
            <a:ext cx="3810000" cy="338554"/>
          </a:xfrm>
          <a:prstGeom prst="rect">
            <a:avLst/>
          </a:prstGeom>
          <a:noFill/>
        </p:spPr>
        <p:txBody>
          <a:bodyPr wrap="square" rtlCol="0">
            <a:spAutoFit/>
          </a:bodyPr>
          <a:lstStyle/>
          <a:p>
            <a:r>
              <a:rPr lang="en-US" sz="1600" b="1" dirty="0" smtClean="0">
                <a:solidFill>
                  <a:srgbClr val="066DEA"/>
                </a:solidFill>
              </a:rPr>
              <a:t>Heat Equations</a:t>
            </a:r>
            <a:endParaRPr lang="en-US" sz="1600" b="1" dirty="0">
              <a:solidFill>
                <a:srgbClr val="066DEA"/>
              </a:solidFill>
            </a:endParaRPr>
          </a:p>
        </p:txBody>
      </p:sp>
      <p:sp>
        <p:nvSpPr>
          <p:cNvPr id="26" name="TextBox 25"/>
          <p:cNvSpPr txBox="1"/>
          <p:nvPr/>
        </p:nvSpPr>
        <p:spPr>
          <a:xfrm>
            <a:off x="838200" y="3429000"/>
            <a:ext cx="4343400" cy="338554"/>
          </a:xfrm>
          <a:prstGeom prst="rect">
            <a:avLst/>
          </a:prstGeom>
          <a:noFill/>
        </p:spPr>
        <p:txBody>
          <a:bodyPr wrap="square" rtlCol="0">
            <a:spAutoFit/>
          </a:bodyPr>
          <a:lstStyle/>
          <a:p>
            <a:r>
              <a:rPr lang="en-US" sz="1600" b="1" dirty="0" smtClean="0">
                <a:solidFill>
                  <a:srgbClr val="066DEA"/>
                </a:solidFill>
              </a:rPr>
              <a:t>Units of Heat and Conversions</a:t>
            </a:r>
            <a:endParaRPr lang="en-US" sz="800" b="1" dirty="0">
              <a:solidFill>
                <a:srgbClr val="066DEA"/>
              </a:solidFill>
            </a:endParaRPr>
          </a:p>
        </p:txBody>
      </p:sp>
      <p:sp>
        <p:nvSpPr>
          <p:cNvPr id="27" name="TextBox 26"/>
          <p:cNvSpPr txBox="1"/>
          <p:nvPr/>
        </p:nvSpPr>
        <p:spPr>
          <a:xfrm>
            <a:off x="838200" y="2438612"/>
            <a:ext cx="4648200" cy="338554"/>
          </a:xfrm>
          <a:prstGeom prst="rect">
            <a:avLst/>
          </a:prstGeom>
          <a:noFill/>
        </p:spPr>
        <p:txBody>
          <a:bodyPr wrap="square" rtlCol="0">
            <a:spAutoFit/>
          </a:bodyPr>
          <a:lstStyle/>
          <a:p>
            <a:r>
              <a:rPr lang="en-US" sz="1600" b="1" dirty="0" smtClean="0">
                <a:solidFill>
                  <a:srgbClr val="066DEA"/>
                </a:solidFill>
              </a:rPr>
              <a:t>Exothermic</a:t>
            </a:r>
          </a:p>
        </p:txBody>
      </p:sp>
      <p:sp>
        <p:nvSpPr>
          <p:cNvPr id="28" name="TextBox 27"/>
          <p:cNvSpPr txBox="1"/>
          <p:nvPr/>
        </p:nvSpPr>
        <p:spPr>
          <a:xfrm>
            <a:off x="838200" y="4766846"/>
            <a:ext cx="3429000" cy="338554"/>
          </a:xfrm>
          <a:prstGeom prst="rect">
            <a:avLst/>
          </a:prstGeom>
          <a:noFill/>
        </p:spPr>
        <p:txBody>
          <a:bodyPr wrap="square" rtlCol="0">
            <a:spAutoFit/>
          </a:bodyPr>
          <a:lstStyle/>
          <a:p>
            <a:r>
              <a:rPr lang="en-US" sz="1600" b="1" dirty="0" smtClean="0">
                <a:solidFill>
                  <a:srgbClr val="066DEA"/>
                </a:solidFill>
              </a:rPr>
              <a:t>Heat of fusion</a:t>
            </a:r>
            <a:endParaRPr lang="en-US" sz="800" b="1" dirty="0">
              <a:solidFill>
                <a:srgbClr val="066DEA"/>
              </a:solidFill>
            </a:endParaRPr>
          </a:p>
        </p:txBody>
      </p:sp>
      <p:sp>
        <p:nvSpPr>
          <p:cNvPr id="29" name="TextBox 28"/>
          <p:cNvSpPr txBox="1"/>
          <p:nvPr/>
        </p:nvSpPr>
        <p:spPr>
          <a:xfrm>
            <a:off x="838200" y="5038797"/>
            <a:ext cx="3810000" cy="338554"/>
          </a:xfrm>
          <a:prstGeom prst="rect">
            <a:avLst/>
          </a:prstGeom>
          <a:noFill/>
        </p:spPr>
        <p:txBody>
          <a:bodyPr wrap="square" rtlCol="0">
            <a:spAutoFit/>
          </a:bodyPr>
          <a:lstStyle/>
          <a:p>
            <a:r>
              <a:rPr lang="en-US" sz="1600" b="1" dirty="0" smtClean="0">
                <a:solidFill>
                  <a:srgbClr val="066DEA"/>
                </a:solidFill>
              </a:rPr>
              <a:t>Heat of vaporization</a:t>
            </a:r>
          </a:p>
        </p:txBody>
      </p:sp>
      <p:sp>
        <p:nvSpPr>
          <p:cNvPr id="30" name="TextBox 29">
            <a:hlinkClick r:id="rId3" action="ppaction://hlinksldjump"/>
          </p:cNvPr>
          <p:cNvSpPr txBox="1"/>
          <p:nvPr/>
        </p:nvSpPr>
        <p:spPr>
          <a:xfrm>
            <a:off x="5334000" y="1295400"/>
            <a:ext cx="2819400" cy="369332"/>
          </a:xfrm>
          <a:prstGeom prst="rect">
            <a:avLst/>
          </a:prstGeom>
          <a:noFill/>
        </p:spPr>
        <p:txBody>
          <a:bodyPr wrap="square" rtlCol="0">
            <a:spAutoFit/>
          </a:bodyPr>
          <a:lstStyle/>
          <a:p>
            <a:r>
              <a:rPr lang="en-US" b="1" dirty="0" smtClean="0"/>
              <a:t>Practice Problems </a:t>
            </a:r>
          </a:p>
        </p:txBody>
      </p:sp>
      <p:sp>
        <p:nvSpPr>
          <p:cNvPr id="31" name="TextBox 30"/>
          <p:cNvSpPr txBox="1"/>
          <p:nvPr/>
        </p:nvSpPr>
        <p:spPr>
          <a:xfrm>
            <a:off x="5334000" y="1676400"/>
            <a:ext cx="2819400" cy="338554"/>
          </a:xfrm>
          <a:prstGeom prst="rect">
            <a:avLst/>
          </a:prstGeom>
          <a:noFill/>
        </p:spPr>
        <p:txBody>
          <a:bodyPr wrap="square" rtlCol="0">
            <a:spAutoFit/>
          </a:bodyPr>
          <a:lstStyle/>
          <a:p>
            <a:r>
              <a:rPr lang="en-US" sz="1600" b="1" dirty="0" smtClean="0">
                <a:solidFill>
                  <a:srgbClr val="066DEA"/>
                </a:solidFill>
              </a:rPr>
              <a:t>Units of heat conversion</a:t>
            </a:r>
            <a:endParaRPr lang="en-US" sz="1600" b="1" dirty="0">
              <a:solidFill>
                <a:srgbClr val="066DEA"/>
              </a:solidFill>
            </a:endParaRPr>
          </a:p>
        </p:txBody>
      </p:sp>
      <p:sp>
        <p:nvSpPr>
          <p:cNvPr id="32" name="TextBox 31"/>
          <p:cNvSpPr txBox="1"/>
          <p:nvPr/>
        </p:nvSpPr>
        <p:spPr>
          <a:xfrm>
            <a:off x="5334000" y="2057400"/>
            <a:ext cx="2819400" cy="338554"/>
          </a:xfrm>
          <a:prstGeom prst="rect">
            <a:avLst/>
          </a:prstGeom>
          <a:noFill/>
        </p:spPr>
        <p:txBody>
          <a:bodyPr wrap="square" rtlCol="0">
            <a:spAutoFit/>
          </a:bodyPr>
          <a:lstStyle/>
          <a:p>
            <a:r>
              <a:rPr lang="en-US" sz="1600" b="1" dirty="0" smtClean="0">
                <a:solidFill>
                  <a:srgbClr val="066DEA"/>
                </a:solidFill>
              </a:rPr>
              <a:t>Heat calculations</a:t>
            </a:r>
            <a:endParaRPr lang="en-US" sz="1600" b="1" dirty="0">
              <a:solidFill>
                <a:srgbClr val="066DEA"/>
              </a:solidFill>
            </a:endParaRPr>
          </a:p>
        </p:txBody>
      </p:sp>
      <p:sp>
        <p:nvSpPr>
          <p:cNvPr id="33" name="TextBox 32"/>
          <p:cNvSpPr txBox="1"/>
          <p:nvPr/>
        </p:nvSpPr>
        <p:spPr>
          <a:xfrm>
            <a:off x="5334000" y="2438400"/>
            <a:ext cx="2743200" cy="338554"/>
          </a:xfrm>
          <a:prstGeom prst="rect">
            <a:avLst/>
          </a:prstGeom>
          <a:noFill/>
        </p:spPr>
        <p:txBody>
          <a:bodyPr wrap="square" rtlCol="0">
            <a:spAutoFit/>
          </a:bodyPr>
          <a:lstStyle/>
          <a:p>
            <a:r>
              <a:rPr lang="en-US" sz="1600" b="1" dirty="0" smtClean="0">
                <a:solidFill>
                  <a:srgbClr val="066DEA"/>
                </a:solidFill>
              </a:rPr>
              <a:t>Printable for Students</a:t>
            </a:r>
            <a:endParaRPr lang="en-US" sz="1600" b="1" dirty="0">
              <a:solidFill>
                <a:srgbClr val="066DEA"/>
              </a:solidFill>
            </a:endParaRPr>
          </a:p>
        </p:txBody>
      </p:sp>
      <p:sp>
        <p:nvSpPr>
          <p:cNvPr id="34" name="TextBox 33"/>
          <p:cNvSpPr txBox="1"/>
          <p:nvPr/>
        </p:nvSpPr>
        <p:spPr>
          <a:xfrm>
            <a:off x="838200" y="762000"/>
            <a:ext cx="7467600" cy="369332"/>
          </a:xfrm>
          <a:prstGeom prst="rect">
            <a:avLst/>
          </a:prstGeom>
          <a:noFill/>
        </p:spPr>
        <p:txBody>
          <a:bodyPr wrap="square" rtlCol="0">
            <a:spAutoFit/>
          </a:bodyPr>
          <a:lstStyle/>
          <a:p>
            <a:r>
              <a:rPr lang="en-US" b="1" dirty="0" smtClean="0"/>
              <a:t>Index of Concepts  (This Lesson is not available in the preview)</a:t>
            </a:r>
            <a:endParaRPr lang="en-US" b="1" dirty="0"/>
          </a:p>
        </p:txBody>
      </p:sp>
      <p:sp>
        <p:nvSpPr>
          <p:cNvPr id="35" name="Right Arrow 34"/>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36" name="Right Arrow 35">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37" name="TextBox 36">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8" name="TextBox 37">
            <a:hlinkClick r:id="rId6"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9" name="TextBox 38">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40" name="TextBox 39">
            <a:hlinkClick r:id="rId8" action="ppaction://hlinksldjump"/>
          </p:cNvPr>
          <p:cNvSpPr txBox="1"/>
          <p:nvPr/>
        </p:nvSpPr>
        <p:spPr>
          <a:xfrm>
            <a:off x="73914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1" name="TextBox 40">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42" name="TextBox 41"/>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3" name="TextBox 42">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4" name="TextBox 4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5" name="TextBox 44"/>
          <p:cNvSpPr txBox="1"/>
          <p:nvPr/>
        </p:nvSpPr>
        <p:spPr>
          <a:xfrm>
            <a:off x="5334000" y="3048000"/>
            <a:ext cx="1447800" cy="369332"/>
          </a:xfrm>
          <a:prstGeom prst="rect">
            <a:avLst/>
          </a:prstGeom>
          <a:noFill/>
        </p:spPr>
        <p:txBody>
          <a:bodyPr wrap="square" rtlCol="0">
            <a:spAutoFit/>
          </a:bodyPr>
          <a:lstStyle/>
          <a:p>
            <a:r>
              <a:rPr lang="en-US" b="1" dirty="0" smtClean="0">
                <a:solidFill>
                  <a:srgbClr val="0000CC"/>
                </a:solidFill>
              </a:rPr>
              <a:t>PoPuP Quiz</a:t>
            </a:r>
            <a:endParaRPr lang="en-US" b="1" dirty="0">
              <a:solidFill>
                <a:srgbClr val="0000CC"/>
              </a:solidFill>
            </a:endParaRPr>
          </a:p>
        </p:txBody>
      </p:sp>
      <p:sp>
        <p:nvSpPr>
          <p:cNvPr id="46" name="TextBox 45">
            <a:hlinkClick r:id="rId11"/>
          </p:cNvPr>
          <p:cNvSpPr txBox="1"/>
          <p:nvPr/>
        </p:nvSpPr>
        <p:spPr>
          <a:xfrm>
            <a:off x="6934200" y="762000"/>
            <a:ext cx="1676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Buy &amp; Download       the Complete  Topic 1</a:t>
            </a:r>
            <a:endParaRPr lang="en-US" sz="1200" b="1" dirty="0"/>
          </a:p>
        </p:txBody>
      </p:sp>
    </p:spTree>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4.  Gas Characteristics and Gas Laws</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b="1" dirty="0">
              <a:solidFill>
                <a:srgbClr val="066DEA"/>
              </a:solidFill>
            </a:endParaRPr>
          </a:p>
        </p:txBody>
      </p:sp>
      <p:sp>
        <p:nvSpPr>
          <p:cNvPr id="10" name="TextBox 9"/>
          <p:cNvSpPr txBox="1"/>
          <p:nvPr/>
        </p:nvSpPr>
        <p:spPr>
          <a:xfrm>
            <a:off x="838200" y="1143000"/>
            <a:ext cx="1295400" cy="338554"/>
          </a:xfrm>
          <a:prstGeom prst="rect">
            <a:avLst/>
          </a:prstGeom>
          <a:noFill/>
        </p:spPr>
        <p:txBody>
          <a:bodyPr wrap="square" rtlCol="0">
            <a:spAutoFit/>
          </a:bodyPr>
          <a:lstStyle/>
          <a:p>
            <a:r>
              <a:rPr lang="en-US" sz="1600" b="1" dirty="0" smtClean="0">
                <a:solidFill>
                  <a:srgbClr val="066DEA"/>
                </a:solidFill>
              </a:rPr>
              <a:t>Introduction</a:t>
            </a:r>
            <a:endParaRPr lang="en-US" sz="1600" b="1" dirty="0">
              <a:solidFill>
                <a:srgbClr val="066DEA"/>
              </a:solidFill>
            </a:endParaRPr>
          </a:p>
        </p:txBody>
      </p:sp>
      <p:sp>
        <p:nvSpPr>
          <p:cNvPr id="11" name="TextBox 10">
            <a:hlinkClick r:id="rId3" action="ppaction://hlinksldjump"/>
          </p:cNvPr>
          <p:cNvSpPr txBox="1"/>
          <p:nvPr/>
        </p:nvSpPr>
        <p:spPr>
          <a:xfrm>
            <a:off x="838200" y="1444817"/>
            <a:ext cx="1600200" cy="338554"/>
          </a:xfrm>
          <a:prstGeom prst="rect">
            <a:avLst/>
          </a:prstGeom>
          <a:noFill/>
        </p:spPr>
        <p:txBody>
          <a:bodyPr wrap="square" rtlCol="0">
            <a:spAutoFit/>
          </a:bodyPr>
          <a:lstStyle/>
          <a:p>
            <a:r>
              <a:rPr lang="en-US" sz="1600" b="1" dirty="0" smtClean="0">
                <a:solidFill>
                  <a:srgbClr val="066DEA"/>
                </a:solidFill>
              </a:rPr>
              <a:t>Pressure</a:t>
            </a:r>
            <a:endParaRPr lang="en-US" sz="1600" b="1" dirty="0">
              <a:solidFill>
                <a:srgbClr val="066DEA"/>
              </a:solidFill>
            </a:endParaRPr>
          </a:p>
        </p:txBody>
      </p:sp>
      <p:sp>
        <p:nvSpPr>
          <p:cNvPr id="12" name="TextBox 11"/>
          <p:cNvSpPr txBox="1"/>
          <p:nvPr/>
        </p:nvSpPr>
        <p:spPr>
          <a:xfrm>
            <a:off x="838200" y="1776082"/>
            <a:ext cx="1371600" cy="338554"/>
          </a:xfrm>
          <a:prstGeom prst="rect">
            <a:avLst/>
          </a:prstGeom>
          <a:noFill/>
        </p:spPr>
        <p:txBody>
          <a:bodyPr wrap="square" rtlCol="0">
            <a:spAutoFit/>
          </a:bodyPr>
          <a:lstStyle/>
          <a:p>
            <a:r>
              <a:rPr lang="en-US" sz="1600" b="1" dirty="0" smtClean="0">
                <a:solidFill>
                  <a:srgbClr val="066DEA"/>
                </a:solidFill>
              </a:rPr>
              <a:t>Volume</a:t>
            </a:r>
            <a:endParaRPr lang="en-US" sz="1600" b="1" dirty="0">
              <a:solidFill>
                <a:srgbClr val="066DEA"/>
              </a:solidFill>
            </a:endParaRPr>
          </a:p>
        </p:txBody>
      </p:sp>
      <p:sp>
        <p:nvSpPr>
          <p:cNvPr id="15" name="TextBox 14">
            <a:hlinkClick r:id="rId3" action="ppaction://hlinksldjump"/>
          </p:cNvPr>
          <p:cNvSpPr txBox="1"/>
          <p:nvPr/>
        </p:nvSpPr>
        <p:spPr>
          <a:xfrm>
            <a:off x="838200" y="2107347"/>
            <a:ext cx="1371600" cy="338554"/>
          </a:xfrm>
          <a:prstGeom prst="rect">
            <a:avLst/>
          </a:prstGeom>
          <a:noFill/>
        </p:spPr>
        <p:txBody>
          <a:bodyPr wrap="square" rtlCol="0">
            <a:spAutoFit/>
          </a:bodyPr>
          <a:lstStyle/>
          <a:p>
            <a:r>
              <a:rPr lang="en-US" sz="1600" b="1" dirty="0" smtClean="0">
                <a:solidFill>
                  <a:srgbClr val="066DEA"/>
                </a:solidFill>
              </a:rPr>
              <a:t>Temperature</a:t>
            </a:r>
            <a:endParaRPr lang="en-US" sz="1600" b="1" dirty="0">
              <a:solidFill>
                <a:srgbClr val="066DEA"/>
              </a:solidFill>
            </a:endParaRPr>
          </a:p>
        </p:txBody>
      </p:sp>
      <p:sp>
        <p:nvSpPr>
          <p:cNvPr id="16" name="TextBox 15">
            <a:hlinkClick r:id="rId4" action="ppaction://hlinksldjump"/>
          </p:cNvPr>
          <p:cNvSpPr txBox="1"/>
          <p:nvPr/>
        </p:nvSpPr>
        <p:spPr>
          <a:xfrm>
            <a:off x="838200" y="2769877"/>
            <a:ext cx="4114800" cy="338554"/>
          </a:xfrm>
          <a:prstGeom prst="rect">
            <a:avLst/>
          </a:prstGeom>
          <a:noFill/>
        </p:spPr>
        <p:txBody>
          <a:bodyPr wrap="square" rtlCol="0">
            <a:spAutoFit/>
          </a:bodyPr>
          <a:lstStyle/>
          <a:p>
            <a:r>
              <a:rPr lang="en-US" sz="1600" b="1" dirty="0" smtClean="0">
                <a:solidFill>
                  <a:srgbClr val="066DEA"/>
                </a:solidFill>
              </a:rPr>
              <a:t>Kinetic Molecular Theory of Ideal Gas</a:t>
            </a:r>
            <a:endParaRPr lang="en-US" sz="800" b="1" dirty="0">
              <a:solidFill>
                <a:srgbClr val="066DEA"/>
              </a:solidFill>
            </a:endParaRPr>
          </a:p>
        </p:txBody>
      </p:sp>
      <p:sp>
        <p:nvSpPr>
          <p:cNvPr id="18" name="TextBox 17"/>
          <p:cNvSpPr txBox="1"/>
          <p:nvPr/>
        </p:nvSpPr>
        <p:spPr>
          <a:xfrm>
            <a:off x="838200" y="3101142"/>
            <a:ext cx="2590800" cy="338554"/>
          </a:xfrm>
          <a:prstGeom prst="rect">
            <a:avLst/>
          </a:prstGeom>
          <a:noFill/>
        </p:spPr>
        <p:txBody>
          <a:bodyPr wrap="square" rtlCol="0">
            <a:spAutoFit/>
          </a:bodyPr>
          <a:lstStyle/>
          <a:p>
            <a:r>
              <a:rPr lang="en-US" sz="1600" b="1" dirty="0" smtClean="0">
                <a:solidFill>
                  <a:srgbClr val="066DEA"/>
                </a:solidFill>
              </a:rPr>
              <a:t>Ideal gas</a:t>
            </a:r>
            <a:endParaRPr lang="en-US" sz="800" b="1" dirty="0">
              <a:solidFill>
                <a:srgbClr val="066DEA"/>
              </a:solidFill>
            </a:endParaRPr>
          </a:p>
        </p:txBody>
      </p:sp>
      <p:sp>
        <p:nvSpPr>
          <p:cNvPr id="20" name="TextBox 19"/>
          <p:cNvSpPr txBox="1"/>
          <p:nvPr/>
        </p:nvSpPr>
        <p:spPr>
          <a:xfrm>
            <a:off x="838200" y="4419600"/>
            <a:ext cx="2590800" cy="338554"/>
          </a:xfrm>
          <a:prstGeom prst="rect">
            <a:avLst/>
          </a:prstGeom>
          <a:noFill/>
        </p:spPr>
        <p:txBody>
          <a:bodyPr wrap="square" rtlCol="0">
            <a:spAutoFit/>
          </a:bodyPr>
          <a:lstStyle/>
          <a:p>
            <a:r>
              <a:rPr lang="en-US" sz="1600" b="1" dirty="0" smtClean="0">
                <a:solidFill>
                  <a:srgbClr val="066DEA"/>
                </a:solidFill>
              </a:rPr>
              <a:t>Partial Pressure Laws</a:t>
            </a:r>
            <a:endParaRPr lang="en-US" sz="1600" b="1" dirty="0">
              <a:solidFill>
                <a:srgbClr val="066DEA"/>
              </a:solidFill>
            </a:endParaRPr>
          </a:p>
        </p:txBody>
      </p:sp>
      <p:sp>
        <p:nvSpPr>
          <p:cNvPr id="21" name="TextBox 20"/>
          <p:cNvSpPr txBox="1"/>
          <p:nvPr/>
        </p:nvSpPr>
        <p:spPr>
          <a:xfrm>
            <a:off x="5486400" y="1189752"/>
            <a:ext cx="2590800" cy="338554"/>
          </a:xfrm>
          <a:prstGeom prst="rect">
            <a:avLst/>
          </a:prstGeom>
          <a:noFill/>
        </p:spPr>
        <p:txBody>
          <a:bodyPr wrap="square" rtlCol="0">
            <a:spAutoFit/>
          </a:bodyPr>
          <a:lstStyle/>
          <a:p>
            <a:r>
              <a:rPr lang="en-US" sz="1600" b="1" dirty="0" smtClean="0">
                <a:solidFill>
                  <a:srgbClr val="066DEA"/>
                </a:solidFill>
              </a:rPr>
              <a:t>Boyle’s Law</a:t>
            </a:r>
            <a:endParaRPr lang="en-US" sz="800" b="1" dirty="0">
              <a:solidFill>
                <a:srgbClr val="066DEA"/>
              </a:solidFill>
            </a:endParaRPr>
          </a:p>
        </p:txBody>
      </p:sp>
      <p:sp>
        <p:nvSpPr>
          <p:cNvPr id="22" name="TextBox 21"/>
          <p:cNvSpPr txBox="1"/>
          <p:nvPr/>
        </p:nvSpPr>
        <p:spPr>
          <a:xfrm>
            <a:off x="5486400" y="1494552"/>
            <a:ext cx="2590800" cy="338554"/>
          </a:xfrm>
          <a:prstGeom prst="rect">
            <a:avLst/>
          </a:prstGeom>
          <a:noFill/>
        </p:spPr>
        <p:txBody>
          <a:bodyPr wrap="square" rtlCol="0">
            <a:spAutoFit/>
          </a:bodyPr>
          <a:lstStyle/>
          <a:p>
            <a:r>
              <a:rPr lang="en-US" sz="1600" b="1" dirty="0" smtClean="0">
                <a:solidFill>
                  <a:srgbClr val="066DEA"/>
                </a:solidFill>
              </a:rPr>
              <a:t>Charles’ Law</a:t>
            </a:r>
            <a:endParaRPr lang="en-US" sz="1600" b="1" dirty="0">
              <a:solidFill>
                <a:srgbClr val="066DEA"/>
              </a:solidFill>
            </a:endParaRPr>
          </a:p>
        </p:txBody>
      </p:sp>
      <p:sp>
        <p:nvSpPr>
          <p:cNvPr id="23" name="TextBox 22"/>
          <p:cNvSpPr txBox="1"/>
          <p:nvPr/>
        </p:nvSpPr>
        <p:spPr>
          <a:xfrm>
            <a:off x="5486400" y="1825817"/>
            <a:ext cx="2819400" cy="338554"/>
          </a:xfrm>
          <a:prstGeom prst="rect">
            <a:avLst/>
          </a:prstGeom>
          <a:noFill/>
        </p:spPr>
        <p:txBody>
          <a:bodyPr wrap="square" rtlCol="0">
            <a:spAutoFit/>
          </a:bodyPr>
          <a:lstStyle/>
          <a:p>
            <a:r>
              <a:rPr lang="en-US" sz="1600" b="1" dirty="0" smtClean="0">
                <a:solidFill>
                  <a:srgbClr val="066DEA"/>
                </a:solidFill>
              </a:rPr>
              <a:t>Gay-Lussac’s Law</a:t>
            </a:r>
            <a:endParaRPr lang="en-US" sz="1600" b="1" dirty="0">
              <a:solidFill>
                <a:srgbClr val="066DEA"/>
              </a:solidFill>
            </a:endParaRPr>
          </a:p>
        </p:txBody>
      </p:sp>
      <p:sp>
        <p:nvSpPr>
          <p:cNvPr id="24" name="TextBox 23"/>
          <p:cNvSpPr txBox="1"/>
          <p:nvPr/>
        </p:nvSpPr>
        <p:spPr>
          <a:xfrm>
            <a:off x="838200" y="3750680"/>
            <a:ext cx="3429000" cy="338554"/>
          </a:xfrm>
          <a:prstGeom prst="rect">
            <a:avLst/>
          </a:prstGeom>
          <a:noFill/>
        </p:spPr>
        <p:txBody>
          <a:bodyPr wrap="square" rtlCol="0">
            <a:spAutoFit/>
          </a:bodyPr>
          <a:lstStyle/>
          <a:p>
            <a:r>
              <a:rPr lang="en-US" sz="1600" b="1" dirty="0" smtClean="0">
                <a:solidFill>
                  <a:srgbClr val="066DEA"/>
                </a:solidFill>
              </a:rPr>
              <a:t>Deviation from Ideal Gas</a:t>
            </a:r>
            <a:endParaRPr lang="en-US" sz="800" b="1" dirty="0">
              <a:solidFill>
                <a:srgbClr val="066DEA"/>
              </a:solidFill>
            </a:endParaRPr>
          </a:p>
        </p:txBody>
      </p:sp>
      <p:sp>
        <p:nvSpPr>
          <p:cNvPr id="25" name="TextBox 24"/>
          <p:cNvSpPr txBox="1"/>
          <p:nvPr/>
        </p:nvSpPr>
        <p:spPr>
          <a:xfrm>
            <a:off x="838200" y="4081951"/>
            <a:ext cx="3810000" cy="338554"/>
          </a:xfrm>
          <a:prstGeom prst="rect">
            <a:avLst/>
          </a:prstGeom>
          <a:noFill/>
        </p:spPr>
        <p:txBody>
          <a:bodyPr wrap="square" rtlCol="0">
            <a:spAutoFit/>
          </a:bodyPr>
          <a:lstStyle/>
          <a:p>
            <a:r>
              <a:rPr lang="en-US" sz="1600" b="1" dirty="0" smtClean="0">
                <a:solidFill>
                  <a:srgbClr val="066DEA"/>
                </a:solidFill>
              </a:rPr>
              <a:t>Avogadro’s Law</a:t>
            </a:r>
            <a:endParaRPr lang="en-US" sz="1600" b="1" dirty="0">
              <a:solidFill>
                <a:srgbClr val="066DEA"/>
              </a:solidFill>
            </a:endParaRPr>
          </a:p>
        </p:txBody>
      </p:sp>
      <p:sp>
        <p:nvSpPr>
          <p:cNvPr id="26" name="TextBox 25"/>
          <p:cNvSpPr txBox="1"/>
          <p:nvPr/>
        </p:nvSpPr>
        <p:spPr>
          <a:xfrm>
            <a:off x="838200" y="3429000"/>
            <a:ext cx="4343400" cy="338554"/>
          </a:xfrm>
          <a:prstGeom prst="rect">
            <a:avLst/>
          </a:prstGeom>
          <a:noFill/>
        </p:spPr>
        <p:txBody>
          <a:bodyPr wrap="square" rtlCol="0">
            <a:spAutoFit/>
          </a:bodyPr>
          <a:lstStyle/>
          <a:p>
            <a:r>
              <a:rPr lang="en-US" sz="1600" b="1" dirty="0" smtClean="0">
                <a:solidFill>
                  <a:srgbClr val="066DEA"/>
                </a:solidFill>
              </a:rPr>
              <a:t>Real gases</a:t>
            </a:r>
            <a:endParaRPr lang="en-US" sz="800" b="1" dirty="0">
              <a:solidFill>
                <a:srgbClr val="066DEA"/>
              </a:solidFill>
            </a:endParaRPr>
          </a:p>
        </p:txBody>
      </p:sp>
      <p:sp>
        <p:nvSpPr>
          <p:cNvPr id="27" name="TextBox 26"/>
          <p:cNvSpPr txBox="1"/>
          <p:nvPr/>
        </p:nvSpPr>
        <p:spPr>
          <a:xfrm>
            <a:off x="838200" y="2438612"/>
            <a:ext cx="4648200" cy="338554"/>
          </a:xfrm>
          <a:prstGeom prst="rect">
            <a:avLst/>
          </a:prstGeom>
          <a:noFill/>
        </p:spPr>
        <p:txBody>
          <a:bodyPr wrap="square" rtlCol="0">
            <a:spAutoFit/>
          </a:bodyPr>
          <a:lstStyle/>
          <a:p>
            <a:r>
              <a:rPr lang="en-US" sz="1600" b="1" dirty="0" smtClean="0">
                <a:solidFill>
                  <a:srgbClr val="066DEA"/>
                </a:solidFill>
              </a:rPr>
              <a:t>STP: Standard Temperature and Pressure</a:t>
            </a:r>
          </a:p>
        </p:txBody>
      </p:sp>
      <p:sp>
        <p:nvSpPr>
          <p:cNvPr id="28" name="TextBox 27"/>
          <p:cNvSpPr txBox="1"/>
          <p:nvPr/>
        </p:nvSpPr>
        <p:spPr>
          <a:xfrm>
            <a:off x="838200" y="4707526"/>
            <a:ext cx="3429000" cy="338554"/>
          </a:xfrm>
          <a:prstGeom prst="rect">
            <a:avLst/>
          </a:prstGeom>
          <a:noFill/>
        </p:spPr>
        <p:txBody>
          <a:bodyPr wrap="square" rtlCol="0">
            <a:spAutoFit/>
          </a:bodyPr>
          <a:lstStyle/>
          <a:p>
            <a:r>
              <a:rPr lang="en-US" sz="1600" b="1" dirty="0" smtClean="0">
                <a:solidFill>
                  <a:srgbClr val="066DEA"/>
                </a:solidFill>
              </a:rPr>
              <a:t>Dalton’s Law of Partial Pressure</a:t>
            </a:r>
            <a:endParaRPr lang="en-US" sz="800" b="1" dirty="0">
              <a:solidFill>
                <a:srgbClr val="066DEA"/>
              </a:solidFill>
            </a:endParaRPr>
          </a:p>
        </p:txBody>
      </p:sp>
      <p:sp>
        <p:nvSpPr>
          <p:cNvPr id="29" name="TextBox 28"/>
          <p:cNvSpPr txBox="1"/>
          <p:nvPr/>
        </p:nvSpPr>
        <p:spPr>
          <a:xfrm>
            <a:off x="838200" y="5038797"/>
            <a:ext cx="5181600" cy="338554"/>
          </a:xfrm>
          <a:prstGeom prst="rect">
            <a:avLst/>
          </a:prstGeom>
          <a:noFill/>
        </p:spPr>
        <p:txBody>
          <a:bodyPr wrap="square" rtlCol="0">
            <a:spAutoFit/>
          </a:bodyPr>
          <a:lstStyle/>
          <a:p>
            <a:r>
              <a:rPr lang="en-US" sz="1600" b="1" dirty="0" smtClean="0">
                <a:solidFill>
                  <a:srgbClr val="066DEA"/>
                </a:solidFill>
              </a:rPr>
              <a:t>Partial Pressure when a Gas is Collected over Water</a:t>
            </a:r>
          </a:p>
        </p:txBody>
      </p:sp>
      <p:sp>
        <p:nvSpPr>
          <p:cNvPr id="30" name="TextBox 29"/>
          <p:cNvSpPr txBox="1"/>
          <p:nvPr/>
        </p:nvSpPr>
        <p:spPr>
          <a:xfrm>
            <a:off x="5486400" y="2743200"/>
            <a:ext cx="2819400" cy="677108"/>
          </a:xfrm>
          <a:prstGeom prst="rect">
            <a:avLst/>
          </a:prstGeom>
          <a:noFill/>
        </p:spPr>
        <p:txBody>
          <a:bodyPr wrap="square" rtlCol="0">
            <a:spAutoFit/>
          </a:bodyPr>
          <a:lstStyle/>
          <a:p>
            <a:r>
              <a:rPr lang="en-US" b="1" dirty="0" smtClean="0"/>
              <a:t>Practice Problems </a:t>
            </a:r>
          </a:p>
          <a:p>
            <a:endParaRPr lang="en-US" sz="400" b="1" dirty="0" smtClean="0">
              <a:solidFill>
                <a:srgbClr val="066DEA"/>
              </a:solidFill>
            </a:endParaRPr>
          </a:p>
          <a:p>
            <a:r>
              <a:rPr lang="en-US" sz="1600" b="1" dirty="0" smtClean="0">
                <a:solidFill>
                  <a:srgbClr val="066DEA"/>
                </a:solidFill>
              </a:rPr>
              <a:t>Units of Pressure Conversions</a:t>
            </a:r>
          </a:p>
        </p:txBody>
      </p:sp>
      <p:sp>
        <p:nvSpPr>
          <p:cNvPr id="31" name="TextBox 30"/>
          <p:cNvSpPr txBox="1"/>
          <p:nvPr/>
        </p:nvSpPr>
        <p:spPr>
          <a:xfrm>
            <a:off x="838200" y="5410200"/>
            <a:ext cx="5181600" cy="338554"/>
          </a:xfrm>
          <a:prstGeom prst="rect">
            <a:avLst/>
          </a:prstGeom>
          <a:noFill/>
        </p:spPr>
        <p:txBody>
          <a:bodyPr wrap="square" rtlCol="0">
            <a:spAutoFit/>
          </a:bodyPr>
          <a:lstStyle/>
          <a:p>
            <a:r>
              <a:rPr lang="en-US" sz="1600" b="1" dirty="0" smtClean="0">
                <a:solidFill>
                  <a:srgbClr val="066DEA"/>
                </a:solidFill>
              </a:rPr>
              <a:t>Partial Pressure from Mole Fractions</a:t>
            </a:r>
          </a:p>
        </p:txBody>
      </p:sp>
      <p:sp>
        <p:nvSpPr>
          <p:cNvPr id="32" name="TextBox 31"/>
          <p:cNvSpPr txBox="1"/>
          <p:nvPr/>
        </p:nvSpPr>
        <p:spPr>
          <a:xfrm>
            <a:off x="5486400" y="2133600"/>
            <a:ext cx="2819400" cy="338554"/>
          </a:xfrm>
          <a:prstGeom prst="rect">
            <a:avLst/>
          </a:prstGeom>
          <a:noFill/>
        </p:spPr>
        <p:txBody>
          <a:bodyPr wrap="square" rtlCol="0">
            <a:spAutoFit/>
          </a:bodyPr>
          <a:lstStyle/>
          <a:p>
            <a:r>
              <a:rPr lang="en-US" sz="1600" b="1" dirty="0" smtClean="0">
                <a:solidFill>
                  <a:srgbClr val="066DEA"/>
                </a:solidFill>
              </a:rPr>
              <a:t>Combined Gas Law</a:t>
            </a:r>
            <a:endParaRPr lang="en-US" sz="1600" b="1" dirty="0">
              <a:solidFill>
                <a:srgbClr val="066DEA"/>
              </a:solidFill>
            </a:endParaRPr>
          </a:p>
        </p:txBody>
      </p:sp>
      <p:sp>
        <p:nvSpPr>
          <p:cNvPr id="33" name="Rectangle 32"/>
          <p:cNvSpPr/>
          <p:nvPr/>
        </p:nvSpPr>
        <p:spPr>
          <a:xfrm>
            <a:off x="5486400" y="3395246"/>
            <a:ext cx="2631682" cy="338554"/>
          </a:xfrm>
          <a:prstGeom prst="rect">
            <a:avLst/>
          </a:prstGeom>
        </p:spPr>
        <p:txBody>
          <a:bodyPr wrap="none">
            <a:spAutoFit/>
          </a:bodyPr>
          <a:lstStyle/>
          <a:p>
            <a:r>
              <a:rPr lang="en-US" sz="1600" b="1" dirty="0" smtClean="0">
                <a:solidFill>
                  <a:srgbClr val="066DEA"/>
                </a:solidFill>
              </a:rPr>
              <a:t>Units of Volume Conversions</a:t>
            </a:r>
            <a:endParaRPr lang="en-US" sz="1600" b="1" dirty="0">
              <a:solidFill>
                <a:srgbClr val="066DEA"/>
              </a:solidFill>
            </a:endParaRPr>
          </a:p>
        </p:txBody>
      </p:sp>
      <p:sp>
        <p:nvSpPr>
          <p:cNvPr id="34" name="Rectangle 33"/>
          <p:cNvSpPr/>
          <p:nvPr/>
        </p:nvSpPr>
        <p:spPr>
          <a:xfrm>
            <a:off x="5486400" y="3733800"/>
            <a:ext cx="2932816" cy="338554"/>
          </a:xfrm>
          <a:prstGeom prst="rect">
            <a:avLst/>
          </a:prstGeom>
        </p:spPr>
        <p:txBody>
          <a:bodyPr wrap="square">
            <a:spAutoFit/>
          </a:bodyPr>
          <a:lstStyle/>
          <a:p>
            <a:r>
              <a:rPr lang="en-US" sz="1600" b="1" dirty="0" smtClean="0">
                <a:solidFill>
                  <a:srgbClr val="066DEA"/>
                </a:solidFill>
              </a:rPr>
              <a:t>Partial Pressure Calculations</a:t>
            </a:r>
            <a:endParaRPr lang="en-US" sz="1600" b="1" dirty="0">
              <a:solidFill>
                <a:srgbClr val="066DEA"/>
              </a:solidFill>
            </a:endParaRPr>
          </a:p>
        </p:txBody>
      </p:sp>
      <p:sp>
        <p:nvSpPr>
          <p:cNvPr id="35" name="Rectangle 34"/>
          <p:cNvSpPr/>
          <p:nvPr/>
        </p:nvSpPr>
        <p:spPr>
          <a:xfrm>
            <a:off x="5486400" y="4038600"/>
            <a:ext cx="1958870" cy="338554"/>
          </a:xfrm>
          <a:prstGeom prst="rect">
            <a:avLst/>
          </a:prstGeom>
        </p:spPr>
        <p:txBody>
          <a:bodyPr wrap="none">
            <a:spAutoFit/>
          </a:bodyPr>
          <a:lstStyle/>
          <a:p>
            <a:r>
              <a:rPr lang="en-US" sz="1600" b="1" dirty="0" smtClean="0">
                <a:solidFill>
                  <a:srgbClr val="066DEA"/>
                </a:solidFill>
              </a:rPr>
              <a:t>Gas Law Calculations</a:t>
            </a:r>
            <a:endParaRPr lang="en-US" sz="1600" b="1" dirty="0">
              <a:solidFill>
                <a:srgbClr val="066DEA"/>
              </a:solidFill>
            </a:endParaRPr>
          </a:p>
        </p:txBody>
      </p:sp>
      <p:sp>
        <p:nvSpPr>
          <p:cNvPr id="36" name="TextBox 35"/>
          <p:cNvSpPr txBox="1"/>
          <p:nvPr/>
        </p:nvSpPr>
        <p:spPr>
          <a:xfrm>
            <a:off x="838200" y="762000"/>
            <a:ext cx="7162800" cy="369332"/>
          </a:xfrm>
          <a:prstGeom prst="rect">
            <a:avLst/>
          </a:prstGeom>
          <a:noFill/>
        </p:spPr>
        <p:txBody>
          <a:bodyPr wrap="square" rtlCol="0">
            <a:spAutoFit/>
          </a:bodyPr>
          <a:lstStyle/>
          <a:p>
            <a:r>
              <a:rPr lang="en-US" b="1" dirty="0" smtClean="0"/>
              <a:t>Index of Concepts  (This Lesson is not available in the preview)   </a:t>
            </a:r>
            <a:endParaRPr lang="en-US" b="1" dirty="0"/>
          </a:p>
        </p:txBody>
      </p:sp>
      <p:sp>
        <p:nvSpPr>
          <p:cNvPr id="37" name="TextBox 36"/>
          <p:cNvSpPr txBox="1"/>
          <p:nvPr/>
        </p:nvSpPr>
        <p:spPr>
          <a:xfrm>
            <a:off x="5486400" y="4343400"/>
            <a:ext cx="2743200" cy="338554"/>
          </a:xfrm>
          <a:prstGeom prst="rect">
            <a:avLst/>
          </a:prstGeom>
          <a:noFill/>
        </p:spPr>
        <p:txBody>
          <a:bodyPr wrap="square" rtlCol="0">
            <a:spAutoFit/>
          </a:bodyPr>
          <a:lstStyle/>
          <a:p>
            <a:r>
              <a:rPr lang="en-US" sz="1600" b="1" dirty="0" smtClean="0">
                <a:solidFill>
                  <a:srgbClr val="066DEA"/>
                </a:solidFill>
              </a:rPr>
              <a:t>Printable for Students</a:t>
            </a:r>
            <a:endParaRPr lang="en-US" sz="1600" b="1" dirty="0">
              <a:solidFill>
                <a:srgbClr val="066DEA"/>
              </a:solidFill>
            </a:endParaRPr>
          </a:p>
        </p:txBody>
      </p:sp>
      <p:sp>
        <p:nvSpPr>
          <p:cNvPr id="38" name="Right Arrow 37"/>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39" name="Right Arrow 38">
            <a:hlinkClick r:id="rId5"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47" name="TextBox 46">
            <a:hlinkClick r:id="rId6"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48" name="TextBox 47">
            <a:hlinkClick r:id="rId7"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49" name="TextBox 48">
            <a:hlinkClick r:id="rId8" action="ppaction://hlinksldjump"/>
          </p:cNvPr>
          <p:cNvSpPr txBox="1"/>
          <p:nvPr/>
        </p:nvSpPr>
        <p:spPr>
          <a:xfrm>
            <a:off x="76962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50" name="TextBox 49">
            <a:hlinkClick r:id="rId9" action="ppaction://hlinksldjump"/>
          </p:cNvPr>
          <p:cNvSpPr txBox="1"/>
          <p:nvPr/>
        </p:nvSpPr>
        <p:spPr>
          <a:xfrm>
            <a:off x="73914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51" name="TextBox 50">
            <a:hlinkClick r:id="rId10"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52" name="TextBox 51"/>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53" name="TextBox 52">
            <a:hlinkClick r:id="rId11"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54" name="TextBox 5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1" name="TextBox 40"/>
          <p:cNvSpPr txBox="1"/>
          <p:nvPr/>
        </p:nvSpPr>
        <p:spPr>
          <a:xfrm>
            <a:off x="5562600" y="4800600"/>
            <a:ext cx="1447800" cy="369332"/>
          </a:xfrm>
          <a:prstGeom prst="rect">
            <a:avLst/>
          </a:prstGeom>
          <a:noFill/>
        </p:spPr>
        <p:txBody>
          <a:bodyPr wrap="square" rtlCol="0">
            <a:spAutoFit/>
          </a:bodyPr>
          <a:lstStyle/>
          <a:p>
            <a:r>
              <a:rPr lang="en-US" b="1" dirty="0" smtClean="0">
                <a:solidFill>
                  <a:srgbClr val="0000CC"/>
                </a:solidFill>
              </a:rPr>
              <a:t>PoPuP Quiz</a:t>
            </a:r>
            <a:endParaRPr lang="en-US" b="1" dirty="0">
              <a:solidFill>
                <a:srgbClr val="0000CC"/>
              </a:solidFill>
            </a:endParaRPr>
          </a:p>
        </p:txBody>
      </p:sp>
      <p:sp>
        <p:nvSpPr>
          <p:cNvPr id="42" name="TextBox 41">
            <a:hlinkClick r:id="rId12"/>
          </p:cNvPr>
          <p:cNvSpPr txBox="1"/>
          <p:nvPr/>
        </p:nvSpPr>
        <p:spPr>
          <a:xfrm>
            <a:off x="6934200" y="762000"/>
            <a:ext cx="1676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Buy &amp; Download       the Complete  Topic 1</a:t>
            </a:r>
            <a:endParaRPr lang="en-US" sz="1200" b="1" dirty="0"/>
          </a:p>
        </p:txBody>
      </p:sp>
    </p:spTree>
  </p:cSld>
  <p:clrMapOvr>
    <a:masterClrMapping/>
  </p:clrMapOvr>
  <p:transition>
    <p:cover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5.  Physical and Chemical Properties</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0" name="TextBox 9"/>
          <p:cNvSpPr txBox="1"/>
          <p:nvPr/>
        </p:nvSpPr>
        <p:spPr>
          <a:xfrm>
            <a:off x="838200" y="1182675"/>
            <a:ext cx="1295400" cy="338554"/>
          </a:xfrm>
          <a:prstGeom prst="rect">
            <a:avLst/>
          </a:prstGeom>
          <a:noFill/>
        </p:spPr>
        <p:txBody>
          <a:bodyPr wrap="square" rtlCol="0">
            <a:spAutoFit/>
          </a:bodyPr>
          <a:lstStyle/>
          <a:p>
            <a:r>
              <a:rPr lang="en-US" sz="1600" b="1" dirty="0" smtClean="0">
                <a:solidFill>
                  <a:srgbClr val="066DEA"/>
                </a:solidFill>
              </a:rPr>
              <a:t>Introduction</a:t>
            </a:r>
            <a:endParaRPr lang="en-US" sz="1600" b="1" dirty="0">
              <a:solidFill>
                <a:srgbClr val="066DEA"/>
              </a:solidFill>
            </a:endParaRPr>
          </a:p>
        </p:txBody>
      </p:sp>
      <p:sp>
        <p:nvSpPr>
          <p:cNvPr id="12" name="TextBox 11"/>
          <p:cNvSpPr txBox="1"/>
          <p:nvPr/>
        </p:nvSpPr>
        <p:spPr>
          <a:xfrm>
            <a:off x="838200" y="1513940"/>
            <a:ext cx="1600200" cy="338554"/>
          </a:xfrm>
          <a:prstGeom prst="rect">
            <a:avLst/>
          </a:prstGeom>
          <a:noFill/>
        </p:spPr>
        <p:txBody>
          <a:bodyPr wrap="square" rtlCol="0">
            <a:spAutoFit/>
          </a:bodyPr>
          <a:lstStyle/>
          <a:p>
            <a:r>
              <a:rPr lang="en-US" sz="1600" b="1" dirty="0" smtClean="0">
                <a:solidFill>
                  <a:srgbClr val="066DEA"/>
                </a:solidFill>
              </a:rPr>
              <a:t>Properties</a:t>
            </a:r>
            <a:endParaRPr lang="en-US" sz="1600" b="1" dirty="0">
              <a:solidFill>
                <a:srgbClr val="066DEA"/>
              </a:solidFill>
            </a:endParaRPr>
          </a:p>
        </p:txBody>
      </p:sp>
      <p:sp>
        <p:nvSpPr>
          <p:cNvPr id="15" name="TextBox 14"/>
          <p:cNvSpPr txBox="1"/>
          <p:nvPr/>
        </p:nvSpPr>
        <p:spPr>
          <a:xfrm>
            <a:off x="838200" y="1845205"/>
            <a:ext cx="1828800" cy="338554"/>
          </a:xfrm>
          <a:prstGeom prst="rect">
            <a:avLst/>
          </a:prstGeom>
          <a:noFill/>
        </p:spPr>
        <p:txBody>
          <a:bodyPr wrap="square" rtlCol="0">
            <a:spAutoFit/>
          </a:bodyPr>
          <a:lstStyle/>
          <a:p>
            <a:r>
              <a:rPr lang="en-US" sz="1600" b="1" dirty="0" smtClean="0">
                <a:solidFill>
                  <a:srgbClr val="066DEA"/>
                </a:solidFill>
              </a:rPr>
              <a:t>Physical Properties</a:t>
            </a:r>
            <a:endParaRPr lang="en-US" sz="1600" b="1" dirty="0">
              <a:solidFill>
                <a:srgbClr val="066DEA"/>
              </a:solidFill>
            </a:endParaRPr>
          </a:p>
        </p:txBody>
      </p:sp>
      <p:sp>
        <p:nvSpPr>
          <p:cNvPr id="16" name="TextBox 15"/>
          <p:cNvSpPr txBox="1"/>
          <p:nvPr/>
        </p:nvSpPr>
        <p:spPr>
          <a:xfrm>
            <a:off x="838200" y="2176470"/>
            <a:ext cx="2514600" cy="338554"/>
          </a:xfrm>
          <a:prstGeom prst="rect">
            <a:avLst/>
          </a:prstGeom>
          <a:noFill/>
        </p:spPr>
        <p:txBody>
          <a:bodyPr wrap="square" rtlCol="0">
            <a:spAutoFit/>
          </a:bodyPr>
          <a:lstStyle/>
          <a:p>
            <a:r>
              <a:rPr lang="en-US" sz="1600" b="1" dirty="0" smtClean="0">
                <a:solidFill>
                  <a:srgbClr val="066DEA"/>
                </a:solidFill>
              </a:rPr>
              <a:t>Physical changes</a:t>
            </a:r>
            <a:endParaRPr lang="en-US" sz="1600" b="1" dirty="0">
              <a:solidFill>
                <a:srgbClr val="066DEA"/>
              </a:solidFill>
            </a:endParaRPr>
          </a:p>
        </p:txBody>
      </p:sp>
      <p:sp>
        <p:nvSpPr>
          <p:cNvPr id="18" name="TextBox 17"/>
          <p:cNvSpPr txBox="1"/>
          <p:nvPr/>
        </p:nvSpPr>
        <p:spPr>
          <a:xfrm>
            <a:off x="838200" y="2507523"/>
            <a:ext cx="4114800" cy="338554"/>
          </a:xfrm>
          <a:prstGeom prst="rect">
            <a:avLst/>
          </a:prstGeom>
          <a:noFill/>
        </p:spPr>
        <p:txBody>
          <a:bodyPr wrap="square" rtlCol="0">
            <a:spAutoFit/>
          </a:bodyPr>
          <a:lstStyle/>
          <a:p>
            <a:r>
              <a:rPr lang="en-US" sz="1600" b="1" dirty="0" smtClean="0">
                <a:solidFill>
                  <a:srgbClr val="066DEA"/>
                </a:solidFill>
              </a:rPr>
              <a:t>Chemical Properties</a:t>
            </a:r>
            <a:endParaRPr lang="en-US" sz="800" b="1" dirty="0">
              <a:solidFill>
                <a:srgbClr val="066DEA"/>
              </a:solidFill>
            </a:endParaRPr>
          </a:p>
        </p:txBody>
      </p:sp>
      <p:sp>
        <p:nvSpPr>
          <p:cNvPr id="20" name="TextBox 19"/>
          <p:cNvSpPr txBox="1"/>
          <p:nvPr/>
        </p:nvSpPr>
        <p:spPr>
          <a:xfrm>
            <a:off x="838200" y="2838788"/>
            <a:ext cx="2590800" cy="338554"/>
          </a:xfrm>
          <a:prstGeom prst="rect">
            <a:avLst/>
          </a:prstGeom>
          <a:noFill/>
        </p:spPr>
        <p:txBody>
          <a:bodyPr wrap="square" rtlCol="0">
            <a:spAutoFit/>
          </a:bodyPr>
          <a:lstStyle/>
          <a:p>
            <a:r>
              <a:rPr lang="en-US" sz="1600" b="1" dirty="0" smtClean="0">
                <a:solidFill>
                  <a:srgbClr val="066DEA"/>
                </a:solidFill>
              </a:rPr>
              <a:t>Chemical Changes</a:t>
            </a:r>
            <a:endParaRPr lang="en-US" sz="800" b="1" dirty="0">
              <a:solidFill>
                <a:srgbClr val="066DEA"/>
              </a:solidFill>
            </a:endParaRPr>
          </a:p>
        </p:txBody>
      </p:sp>
      <p:sp>
        <p:nvSpPr>
          <p:cNvPr id="21" name="TextBox 20"/>
          <p:cNvSpPr txBox="1"/>
          <p:nvPr/>
        </p:nvSpPr>
        <p:spPr>
          <a:xfrm>
            <a:off x="838200" y="3166646"/>
            <a:ext cx="3429000" cy="338554"/>
          </a:xfrm>
          <a:prstGeom prst="rect">
            <a:avLst/>
          </a:prstGeom>
          <a:noFill/>
        </p:spPr>
        <p:txBody>
          <a:bodyPr wrap="square" rtlCol="0">
            <a:spAutoFit/>
          </a:bodyPr>
          <a:lstStyle/>
          <a:p>
            <a:r>
              <a:rPr lang="en-US" sz="1600" b="1" dirty="0" smtClean="0">
                <a:solidFill>
                  <a:srgbClr val="066DEA"/>
                </a:solidFill>
              </a:rPr>
              <a:t>Diagram Representations of Changes</a:t>
            </a:r>
            <a:endParaRPr lang="en-US" sz="800" b="1" dirty="0">
              <a:solidFill>
                <a:srgbClr val="066DEA"/>
              </a:solidFill>
            </a:endParaRPr>
          </a:p>
        </p:txBody>
      </p:sp>
      <p:sp>
        <p:nvSpPr>
          <p:cNvPr id="22" name="Right Arrow 2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3" name="Right Arrow 22">
            <a:hlinkClick r:id="" action="ppaction://noaction"/>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4" name="TextBox 23">
            <a:hlinkClick r:id="rId3"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5" name="TextBox 24">
            <a:hlinkClick r:id="rId4"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6" name="TextBox 25">
            <a:hlinkClick r:id="rId5" action="ppaction://hlinksldjump"/>
          </p:cNvPr>
          <p:cNvSpPr txBox="1"/>
          <p:nvPr/>
        </p:nvSpPr>
        <p:spPr>
          <a:xfrm>
            <a:off x="76962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7" name="TextBox 26">
            <a:hlinkClick r:id="rId6" action="ppaction://hlinksldjump"/>
          </p:cNvPr>
          <p:cNvSpPr txBox="1"/>
          <p:nvPr/>
        </p:nvSpPr>
        <p:spPr>
          <a:xfrm>
            <a:off x="73914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8" name="TextBox 27">
            <a:hlinkClick r:id="rId7" action="ppaction://hlinksldjump"/>
          </p:cNvPr>
          <p:cNvSpPr txBox="1"/>
          <p:nvPr/>
        </p:nvSpPr>
        <p:spPr>
          <a:xfrm>
            <a:off x="8001000" y="64799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9" name="TextBox 28"/>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0" name="TextBox 29">
            <a:hlinkClick r:id="rId8"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31" name="TextBox 30"/>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32" name="TextBox 31"/>
          <p:cNvSpPr txBox="1"/>
          <p:nvPr/>
        </p:nvSpPr>
        <p:spPr>
          <a:xfrm>
            <a:off x="838200" y="762000"/>
            <a:ext cx="7467600" cy="369332"/>
          </a:xfrm>
          <a:prstGeom prst="rect">
            <a:avLst/>
          </a:prstGeom>
          <a:noFill/>
        </p:spPr>
        <p:txBody>
          <a:bodyPr wrap="square" rtlCol="0">
            <a:spAutoFit/>
          </a:bodyPr>
          <a:lstStyle/>
          <a:p>
            <a:r>
              <a:rPr lang="en-US" b="1" dirty="0" smtClean="0"/>
              <a:t>Index of Concepts  (This Lesson is not available in the preview)</a:t>
            </a:r>
            <a:endParaRPr lang="en-US" b="1" dirty="0"/>
          </a:p>
        </p:txBody>
      </p:sp>
      <p:sp>
        <p:nvSpPr>
          <p:cNvPr id="33" name="TextBox 32">
            <a:hlinkClick r:id="rId9"/>
          </p:cNvPr>
          <p:cNvSpPr txBox="1"/>
          <p:nvPr/>
        </p:nvSpPr>
        <p:spPr>
          <a:xfrm>
            <a:off x="6934200" y="762000"/>
            <a:ext cx="16764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Buy &amp; Download       the Complete  Topic 1</a:t>
            </a:r>
            <a:endParaRPr lang="en-US" sz="1200" b="1" dirty="0"/>
          </a:p>
        </p:txBody>
      </p:sp>
    </p:spTree>
  </p:cSld>
  <p:clrMapOvr>
    <a:masterClrMapping/>
  </p:clrMapOvr>
  <p:transition>
    <p:wheel spokes="8"/>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Practice Problems</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1" name="TextBox 10">
            <a:hlinkClick r:id="rId3"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2" name="TextBox 11">
            <a:hlinkClick r:id="rId4"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4" name="TextBox 13">
            <a:hlinkClick r:id="rId5" action="ppaction://hlinksldjump"/>
          </p:cNvPr>
          <p:cNvSpPr txBox="1"/>
          <p:nvPr/>
        </p:nvSpPr>
        <p:spPr>
          <a:xfrm>
            <a:off x="76962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6" name="TextBox 15">
            <a:hlinkClick r:id="rId6" action="ppaction://hlinksldjump"/>
          </p:cNvPr>
          <p:cNvSpPr txBox="1"/>
          <p:nvPr/>
        </p:nvSpPr>
        <p:spPr>
          <a:xfrm>
            <a:off x="73914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8" name="TextBox 17">
            <a:hlinkClick r:id="rId7" action="ppaction://hlinksldjump"/>
          </p:cNvPr>
          <p:cNvSpPr txBox="1"/>
          <p:nvPr/>
        </p:nvSpPr>
        <p:spPr>
          <a:xfrm>
            <a:off x="80010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0" name="TextBox 1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1" name="TextBox 20">
            <a:hlinkClick r:id="rId8"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Right Arrow 2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3" name="Right Arrow 22">
            <a:hlinkClick r:id="" action="ppaction://noaction"/>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5" name="TextBox 24"/>
          <p:cNvSpPr txBox="1"/>
          <p:nvPr/>
        </p:nvSpPr>
        <p:spPr>
          <a:xfrm>
            <a:off x="762000" y="762000"/>
            <a:ext cx="7772400" cy="2916183"/>
          </a:xfrm>
          <a:prstGeom prst="rect">
            <a:avLst/>
          </a:prstGeom>
          <a:noFill/>
        </p:spPr>
        <p:txBody>
          <a:bodyPr wrap="square" rtlCol="0">
            <a:spAutoFit/>
          </a:bodyPr>
          <a:lstStyle/>
          <a:p>
            <a:r>
              <a:rPr lang="en-US" dirty="0" smtClean="0"/>
              <a:t>You can use these questions to show your students how to setup and solve math related problems, as well as problems that involve writing equations, formulas, and drawing diagrams.</a:t>
            </a:r>
          </a:p>
          <a:p>
            <a:endParaRPr lang="en-US" dirty="0" smtClean="0"/>
          </a:p>
          <a:p>
            <a:r>
              <a:rPr lang="en-US" dirty="0" smtClean="0"/>
              <a:t>Solutions to practice problems are worked out so they are easy to follow.</a:t>
            </a:r>
          </a:p>
          <a:p>
            <a:endParaRPr lang="en-US" sz="1050" dirty="0" smtClean="0"/>
          </a:p>
          <a:p>
            <a:r>
              <a:rPr lang="en-US" dirty="0" smtClean="0"/>
              <a:t>The next three slides list all the practice problems in this topic. </a:t>
            </a:r>
          </a:p>
          <a:p>
            <a:endParaRPr lang="en-US" sz="1100" dirty="0" smtClean="0"/>
          </a:p>
          <a:p>
            <a:r>
              <a:rPr lang="en-US" dirty="0" smtClean="0"/>
              <a:t>The zip file (available only  in purchase product) includes a Microsoft Word document of all the practice  problems. You can print and hand it out to your students so they won’t have to waste time writing down the questions.</a:t>
            </a:r>
            <a:endParaRPr lang="en-US" dirty="0"/>
          </a:p>
        </p:txBody>
      </p:sp>
      <p:sp>
        <p:nvSpPr>
          <p:cNvPr id="26" name="TextBox 25"/>
          <p:cNvSpPr txBox="1"/>
          <p:nvPr/>
        </p:nvSpPr>
        <p:spPr>
          <a:xfrm>
            <a:off x="838200" y="3886200"/>
            <a:ext cx="7772400" cy="923330"/>
          </a:xfrm>
          <a:prstGeom prst="rect">
            <a:avLst/>
          </a:prstGeom>
          <a:noFill/>
        </p:spPr>
        <p:txBody>
          <a:bodyPr wrap="square" rtlCol="0">
            <a:spAutoFit/>
          </a:bodyPr>
          <a:lstStyle/>
          <a:p>
            <a:r>
              <a:rPr lang="en-US" dirty="0" smtClean="0"/>
              <a:t>Hundreds additional organized and engaging practice questions for this topic is available in the corresponding topic of my Workbook and  Guided Study Book. Available  in my stores on both TpT and Teachers Notebook.</a:t>
            </a:r>
            <a:endParaRPr lang="en-US" dirty="0"/>
          </a:p>
        </p:txBody>
      </p:sp>
      <p:sp>
        <p:nvSpPr>
          <p:cNvPr id="28" name="TextBox 27">
            <a:hlinkClick r:id="rId9"/>
          </p:cNvPr>
          <p:cNvSpPr txBox="1"/>
          <p:nvPr/>
        </p:nvSpPr>
        <p:spPr>
          <a:xfrm>
            <a:off x="4953000" y="5181600"/>
            <a:ext cx="22860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Guided Reading &amp; Questions</a:t>
            </a:r>
            <a:endParaRPr lang="en-US" sz="1400" dirty="0"/>
          </a:p>
        </p:txBody>
      </p:sp>
      <p:sp>
        <p:nvSpPr>
          <p:cNvPr id="30" name="TextBox 29"/>
          <p:cNvSpPr txBox="1"/>
          <p:nvPr/>
        </p:nvSpPr>
        <p:spPr>
          <a:xfrm>
            <a:off x="533400" y="5181600"/>
            <a:ext cx="1295400" cy="307777"/>
          </a:xfrm>
          <a:prstGeom prst="rect">
            <a:avLst/>
          </a:prstGeom>
          <a:noFill/>
        </p:spPr>
        <p:txBody>
          <a:bodyPr wrap="square" rtlCol="0">
            <a:spAutoFit/>
          </a:bodyPr>
          <a:lstStyle/>
          <a:p>
            <a:r>
              <a:rPr lang="en-US" sz="1400" dirty="0" smtClean="0"/>
              <a:t>TpT Store</a:t>
            </a:r>
            <a:endParaRPr lang="en-US" sz="1400" dirty="0"/>
          </a:p>
        </p:txBody>
      </p:sp>
      <p:sp>
        <p:nvSpPr>
          <p:cNvPr id="31" name="TextBox 30">
            <a:hlinkClick r:id="rId10"/>
          </p:cNvPr>
          <p:cNvSpPr txBox="1"/>
          <p:nvPr/>
        </p:nvSpPr>
        <p:spPr>
          <a:xfrm>
            <a:off x="2057400" y="5181600"/>
            <a:ext cx="10668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Worksheet  </a:t>
            </a:r>
            <a:endParaRPr lang="en-US" sz="1400" dirty="0"/>
          </a:p>
        </p:txBody>
      </p:sp>
      <p:sp>
        <p:nvSpPr>
          <p:cNvPr id="32" name="TextBox 31"/>
          <p:cNvSpPr txBox="1"/>
          <p:nvPr/>
        </p:nvSpPr>
        <p:spPr>
          <a:xfrm>
            <a:off x="7391400" y="5181600"/>
            <a:ext cx="11430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Topic Bundle</a:t>
            </a:r>
            <a:endParaRPr lang="en-US" sz="1400" dirty="0"/>
          </a:p>
        </p:txBody>
      </p:sp>
      <p:sp>
        <p:nvSpPr>
          <p:cNvPr id="33" name="TextBox 32">
            <a:hlinkClick r:id="rId11"/>
          </p:cNvPr>
          <p:cNvSpPr txBox="1"/>
          <p:nvPr/>
        </p:nvSpPr>
        <p:spPr>
          <a:xfrm>
            <a:off x="4953000" y="5726668"/>
            <a:ext cx="22860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Guided Reading &amp; Questions</a:t>
            </a:r>
            <a:endParaRPr lang="en-US" sz="1400" dirty="0"/>
          </a:p>
        </p:txBody>
      </p:sp>
      <p:sp>
        <p:nvSpPr>
          <p:cNvPr id="34" name="TextBox 33"/>
          <p:cNvSpPr txBox="1"/>
          <p:nvPr/>
        </p:nvSpPr>
        <p:spPr>
          <a:xfrm>
            <a:off x="457200" y="5715000"/>
            <a:ext cx="1676400" cy="307777"/>
          </a:xfrm>
          <a:prstGeom prst="rect">
            <a:avLst/>
          </a:prstGeom>
          <a:noFill/>
        </p:spPr>
        <p:txBody>
          <a:bodyPr wrap="square" rtlCol="0">
            <a:spAutoFit/>
          </a:bodyPr>
          <a:lstStyle/>
          <a:p>
            <a:r>
              <a:rPr lang="en-US" sz="1400" dirty="0" smtClean="0"/>
              <a:t>Teachers Notebook</a:t>
            </a:r>
            <a:endParaRPr lang="en-US" sz="1400" dirty="0"/>
          </a:p>
        </p:txBody>
      </p:sp>
      <p:sp>
        <p:nvSpPr>
          <p:cNvPr id="36" name="TextBox 35"/>
          <p:cNvSpPr txBox="1"/>
          <p:nvPr/>
        </p:nvSpPr>
        <p:spPr>
          <a:xfrm>
            <a:off x="7391400" y="5726668"/>
            <a:ext cx="11430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Topic Bundle</a:t>
            </a:r>
            <a:endParaRPr lang="en-US" sz="1400" dirty="0"/>
          </a:p>
        </p:txBody>
      </p:sp>
      <p:sp>
        <p:nvSpPr>
          <p:cNvPr id="37" name="TextBox 36">
            <a:hlinkClick r:id="rId12"/>
          </p:cNvPr>
          <p:cNvSpPr txBox="1"/>
          <p:nvPr/>
        </p:nvSpPr>
        <p:spPr>
          <a:xfrm>
            <a:off x="3276600" y="5181600"/>
            <a:ext cx="14478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Multiple choices</a:t>
            </a:r>
            <a:endParaRPr lang="en-US" sz="1400" dirty="0"/>
          </a:p>
        </p:txBody>
      </p:sp>
      <p:sp>
        <p:nvSpPr>
          <p:cNvPr id="38" name="TextBox 37">
            <a:hlinkClick r:id="rId13"/>
          </p:cNvPr>
          <p:cNvSpPr txBox="1"/>
          <p:nvPr/>
        </p:nvSpPr>
        <p:spPr>
          <a:xfrm>
            <a:off x="2057400" y="5712023"/>
            <a:ext cx="10668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Worksheet  </a:t>
            </a:r>
            <a:endParaRPr lang="en-US" sz="1400" dirty="0"/>
          </a:p>
        </p:txBody>
      </p:sp>
      <p:sp>
        <p:nvSpPr>
          <p:cNvPr id="39" name="TextBox 38">
            <a:hlinkClick r:id="rId14"/>
          </p:cNvPr>
          <p:cNvSpPr txBox="1"/>
          <p:nvPr/>
        </p:nvSpPr>
        <p:spPr>
          <a:xfrm>
            <a:off x="3276600" y="5712023"/>
            <a:ext cx="1447800" cy="307777"/>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1400" dirty="0" smtClean="0"/>
              <a:t>Multiple choices</a:t>
            </a:r>
            <a:endParaRPr lang="en-US" sz="1400" dirty="0"/>
          </a:p>
        </p:txBody>
      </p:sp>
    </p:spTree>
  </p:cSld>
  <p:clrMapOvr>
    <a:masterClrMapping/>
  </p:clrMapOvr>
  <p:transition>
    <p:wheel spokes="8"/>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Practice Problems: Printable for Students</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0" name="TextBox 9"/>
          <p:cNvSpPr txBox="1"/>
          <p:nvPr/>
        </p:nvSpPr>
        <p:spPr>
          <a:xfrm>
            <a:off x="533400" y="762000"/>
            <a:ext cx="8153400" cy="5709255"/>
          </a:xfrm>
          <a:prstGeom prst="rect">
            <a:avLst/>
          </a:prstGeom>
          <a:noFill/>
        </p:spPr>
        <p:txBody>
          <a:bodyPr wrap="square" rtlCol="0">
            <a:spAutoFit/>
          </a:bodyPr>
          <a:lstStyle/>
          <a:p>
            <a:r>
              <a:rPr lang="en-US" sz="1400" b="1" dirty="0" smtClean="0"/>
              <a:t>Topic 1: Matter and Energy  Practice Problem Sets:</a:t>
            </a:r>
          </a:p>
          <a:p>
            <a:endParaRPr lang="en-US" sz="600" b="1" dirty="0" smtClean="0"/>
          </a:p>
          <a:p>
            <a:r>
              <a:rPr lang="en-US" sz="1300" b="1" dirty="0" smtClean="0">
                <a:hlinkClick r:id="rId3" action="ppaction://hlinksldjump"/>
              </a:rPr>
              <a:t>Lesson  2   Set A: Units of Temperature Conversions</a:t>
            </a:r>
            <a:endParaRPr lang="en-US" sz="1300" b="1" dirty="0" smtClean="0"/>
          </a:p>
          <a:p>
            <a:endParaRPr lang="en-US" sz="400" b="1" dirty="0" smtClean="0"/>
          </a:p>
          <a:p>
            <a:r>
              <a:rPr lang="en-US" sz="1300" dirty="0" smtClean="0"/>
              <a:t>1.  What is  150 K in Celsius?</a:t>
            </a:r>
          </a:p>
          <a:p>
            <a:endParaRPr lang="en-US" sz="1300" dirty="0" smtClean="0"/>
          </a:p>
          <a:p>
            <a:r>
              <a:rPr lang="en-US" sz="1300" dirty="0" smtClean="0"/>
              <a:t>2. What is  80</a:t>
            </a:r>
            <a:r>
              <a:rPr lang="en-US" sz="1300" baseline="30000" dirty="0" smtClean="0"/>
              <a:t>o</a:t>
            </a:r>
            <a:r>
              <a:rPr lang="en-US" sz="1300" dirty="0" smtClean="0"/>
              <a:t>C in Fahrenheit?</a:t>
            </a:r>
          </a:p>
          <a:p>
            <a:endParaRPr lang="en-US" sz="1300" dirty="0" smtClean="0"/>
          </a:p>
          <a:p>
            <a:r>
              <a:rPr lang="en-US" sz="1300" dirty="0" smtClean="0"/>
              <a:t>3. What is 50</a:t>
            </a:r>
            <a:r>
              <a:rPr lang="en-US" sz="1300" baseline="30000" dirty="0" smtClean="0"/>
              <a:t>o</a:t>
            </a:r>
            <a:r>
              <a:rPr lang="en-US" sz="1300" dirty="0" smtClean="0"/>
              <a:t>F  in  Kelvin?</a:t>
            </a:r>
          </a:p>
          <a:p>
            <a:endParaRPr lang="en-US" sz="1300" dirty="0" smtClean="0"/>
          </a:p>
          <a:p>
            <a:r>
              <a:rPr lang="en-US" sz="1300" b="1" dirty="0" smtClean="0">
                <a:hlinkClick r:id="" action="ppaction://noaction"/>
              </a:rPr>
              <a:t>Lesson  3   Set B: Units of Heat Conversions</a:t>
            </a:r>
            <a:r>
              <a:rPr lang="en-US" sz="1300" b="1" dirty="0" smtClean="0"/>
              <a:t>   (solutions not available in the preview)</a:t>
            </a:r>
          </a:p>
          <a:p>
            <a:endParaRPr lang="en-US" sz="500" b="1" dirty="0" smtClean="0"/>
          </a:p>
          <a:p>
            <a:pPr marL="457200" indent="-457200"/>
            <a:r>
              <a:rPr lang="en-US" sz="1300" dirty="0" smtClean="0"/>
              <a:t>1.  What is  214 calories in kilocalories?      </a:t>
            </a:r>
          </a:p>
          <a:p>
            <a:pPr marL="457200" indent="-457200">
              <a:buAutoNum type="arabicPeriod"/>
            </a:pPr>
            <a:endParaRPr lang="en-US" sz="1300" dirty="0" smtClean="0"/>
          </a:p>
          <a:p>
            <a:pPr marL="457200" indent="-457200"/>
            <a:r>
              <a:rPr lang="en-US" sz="1300" dirty="0" smtClean="0"/>
              <a:t>2.  What is  23.4 kilojoules in joules?</a:t>
            </a:r>
          </a:p>
          <a:p>
            <a:pPr marL="457200" indent="-457200">
              <a:buAutoNum type="arabicPeriod"/>
            </a:pPr>
            <a:endParaRPr lang="en-US" sz="1300" dirty="0" smtClean="0"/>
          </a:p>
          <a:p>
            <a:pPr marL="457200" indent="-457200"/>
            <a:r>
              <a:rPr lang="en-US" sz="1300" dirty="0" smtClean="0"/>
              <a:t>3.  What is 54 calories in joules?</a:t>
            </a:r>
          </a:p>
          <a:p>
            <a:pPr marL="457200" indent="-457200">
              <a:buAutoNum type="arabicPeriod"/>
            </a:pPr>
            <a:endParaRPr lang="en-US" sz="1300" dirty="0" smtClean="0"/>
          </a:p>
          <a:p>
            <a:pPr marL="457200" indent="-457200"/>
            <a:r>
              <a:rPr lang="en-US" sz="1300" dirty="0" smtClean="0"/>
              <a:t>4. What is 680 joules in kilocalories?</a:t>
            </a:r>
          </a:p>
          <a:p>
            <a:pPr marL="457200" indent="-457200">
              <a:buAutoNum type="arabicPeriod" startAt="4"/>
            </a:pPr>
            <a:endParaRPr lang="en-US" sz="1300" dirty="0" smtClean="0"/>
          </a:p>
          <a:p>
            <a:pPr marL="342900" indent="-342900"/>
            <a:r>
              <a:rPr lang="en-US" sz="1300" b="1" dirty="0" smtClean="0">
                <a:hlinkClick r:id="" action="ppaction://noaction"/>
              </a:rPr>
              <a:t>Lesson  3   Set C: Heat Calculations</a:t>
            </a:r>
            <a:r>
              <a:rPr lang="en-US" sz="1300" b="1" dirty="0" smtClean="0"/>
              <a:t> (solutions not available in the preview)</a:t>
            </a:r>
          </a:p>
          <a:p>
            <a:pPr marL="342900" indent="-342900"/>
            <a:endParaRPr lang="en-US" sz="500" b="1" dirty="0" smtClean="0"/>
          </a:p>
          <a:p>
            <a:pPr marL="342900" indent="-342900"/>
            <a:r>
              <a:rPr lang="en-US" sz="1300" dirty="0" smtClean="0"/>
              <a:t>1.  How much heat is released by the 10-gram sample of water to change from 25</a:t>
            </a:r>
            <a:r>
              <a:rPr lang="en-US" sz="1300" baseline="30000" dirty="0" smtClean="0"/>
              <a:t>o</a:t>
            </a:r>
            <a:r>
              <a:rPr lang="en-US" sz="1300" dirty="0" smtClean="0"/>
              <a:t>C  to  22</a:t>
            </a:r>
            <a:r>
              <a:rPr lang="en-US" sz="1300" baseline="30000" dirty="0" smtClean="0"/>
              <a:t>o</a:t>
            </a:r>
            <a:r>
              <a:rPr lang="en-US" sz="1300" dirty="0" smtClean="0"/>
              <a:t>C?</a:t>
            </a:r>
          </a:p>
          <a:p>
            <a:pPr marL="342900" indent="-342900"/>
            <a:endParaRPr lang="en-US" sz="1300" dirty="0" smtClean="0"/>
          </a:p>
          <a:p>
            <a:pPr marL="342900" indent="-342900"/>
            <a:r>
              <a:rPr lang="en-US" sz="1300" dirty="0" smtClean="0"/>
              <a:t>2. How much heat is absorbed by  the 5-gram sample of water to melt at its melting point?</a:t>
            </a:r>
          </a:p>
          <a:p>
            <a:pPr marL="342900" indent="-342900"/>
            <a:endParaRPr lang="en-US" sz="1300" dirty="0" smtClean="0"/>
          </a:p>
          <a:p>
            <a:pPr marL="342900" indent="-342900"/>
            <a:r>
              <a:rPr lang="en-US" sz="1300" dirty="0" smtClean="0"/>
              <a:t>3. How much heat is released by the 5-grams sample of vapor  to  condensed at  100</a:t>
            </a:r>
            <a:r>
              <a:rPr lang="en-US" sz="1300" baseline="30000" dirty="0" smtClean="0"/>
              <a:t>o</a:t>
            </a:r>
            <a:r>
              <a:rPr lang="en-US" sz="1300" dirty="0" smtClean="0"/>
              <a:t>C?</a:t>
            </a:r>
          </a:p>
          <a:p>
            <a:pPr marL="342900" indent="-342900"/>
            <a:endParaRPr lang="en-US" sz="1300" dirty="0" smtClean="0"/>
          </a:p>
          <a:p>
            <a:pPr marL="342900" indent="-342900"/>
            <a:r>
              <a:rPr lang="en-US" sz="1300" dirty="0" smtClean="0"/>
              <a:t>4. What is the heat of vaporization of a an unknown liquid  if 3850 Joules is required to completely vaporize</a:t>
            </a:r>
          </a:p>
          <a:p>
            <a:pPr marL="342900" indent="-342900"/>
            <a:r>
              <a:rPr lang="en-US" sz="1300" dirty="0" smtClean="0"/>
              <a:t>     a 3-gram sample at its boiling point?</a:t>
            </a:r>
            <a:endParaRPr lang="en-US" sz="1300" dirty="0"/>
          </a:p>
        </p:txBody>
      </p:sp>
      <p:sp>
        <p:nvSpPr>
          <p:cNvPr id="11" name="TextBox 10">
            <a:hlinkClick r:id="rId4"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12" name="TextBox 11">
            <a:hlinkClick r:id="rId5"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14" name="TextBox 13">
            <a:hlinkClick r:id="rId6" action="ppaction://hlinksldjump"/>
          </p:cNvPr>
          <p:cNvSpPr txBox="1"/>
          <p:nvPr/>
        </p:nvSpPr>
        <p:spPr>
          <a:xfrm>
            <a:off x="76962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16" name="TextBox 15">
            <a:hlinkClick r:id="rId7" action="ppaction://hlinksldjump"/>
          </p:cNvPr>
          <p:cNvSpPr txBox="1"/>
          <p:nvPr/>
        </p:nvSpPr>
        <p:spPr>
          <a:xfrm>
            <a:off x="73914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18" name="TextBox 17">
            <a:hlinkClick r:id="rId8" action="ppaction://hlinksldjump"/>
          </p:cNvPr>
          <p:cNvSpPr txBox="1"/>
          <p:nvPr/>
        </p:nvSpPr>
        <p:spPr>
          <a:xfrm>
            <a:off x="80010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0" name="TextBox 1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1" name="TextBox 20">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Right Arrow 21"/>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3" name="Right Arrow 22">
            <a:hlinkClick r:id="" action="ppaction://noaction"/>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4" name="TextBox 2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2.  Phases of Matter</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9" name="Rectangle 8">
            <a:hlinkClick r:id="rId3" action="ppaction://hlinksldjump"/>
          </p:cNvPr>
          <p:cNvSpPr/>
          <p:nvPr/>
        </p:nvSpPr>
        <p:spPr>
          <a:xfrm>
            <a:off x="457200" y="914400"/>
            <a:ext cx="8077200" cy="461665"/>
          </a:xfrm>
          <a:prstGeom prst="rect">
            <a:avLst/>
          </a:prstGeom>
        </p:spPr>
        <p:txBody>
          <a:bodyPr wrap="square">
            <a:spAutoFit/>
          </a:bodyPr>
          <a:lstStyle/>
          <a:p>
            <a:r>
              <a:rPr lang="en-US" sz="2400" b="1" dirty="0" smtClean="0">
                <a:ln w="10541" cmpd="sng">
                  <a:solidFill>
                    <a:schemeClr val="accent1">
                      <a:shade val="88000"/>
                      <a:satMod val="110000"/>
                    </a:schemeClr>
                  </a:solidFill>
                  <a:prstDash val="solid"/>
                </a:ln>
                <a:solidFill>
                  <a:srgbClr val="0066FF"/>
                </a:solidFill>
              </a:rPr>
              <a:t>Practice Problems  Set A:  Units of Temperature  Conversions</a:t>
            </a:r>
            <a:endParaRPr lang="en-US" sz="1050" dirty="0">
              <a:solidFill>
                <a:srgbClr val="0066FF"/>
              </a:solidFill>
            </a:endParaRPr>
          </a:p>
        </p:txBody>
      </p:sp>
      <p:sp>
        <p:nvSpPr>
          <p:cNvPr id="11" name="TextBox 10"/>
          <p:cNvSpPr txBox="1"/>
          <p:nvPr/>
        </p:nvSpPr>
        <p:spPr>
          <a:xfrm>
            <a:off x="457200" y="1524000"/>
            <a:ext cx="7696200" cy="4708981"/>
          </a:xfrm>
          <a:prstGeom prst="rect">
            <a:avLst/>
          </a:prstGeom>
          <a:noFill/>
        </p:spPr>
        <p:txBody>
          <a:bodyPr wrap="square" rtlCol="0">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n-US" dirty="0" smtClean="0"/>
          </a:p>
          <a:p>
            <a:r>
              <a:rPr lang="en-US" dirty="0" smtClean="0"/>
              <a:t>1.  What is  150 K in Celsius?</a:t>
            </a:r>
          </a:p>
          <a:p>
            <a:endParaRPr lang="en-US" dirty="0" smtClean="0"/>
          </a:p>
          <a:p>
            <a:endParaRPr lang="en-US" dirty="0" smtClean="0"/>
          </a:p>
          <a:p>
            <a:endParaRPr lang="en-US" sz="2800" dirty="0" smtClean="0"/>
          </a:p>
          <a:p>
            <a:r>
              <a:rPr lang="en-US" dirty="0" smtClean="0"/>
              <a:t>2. What is  80</a:t>
            </a:r>
            <a:r>
              <a:rPr lang="en-US" baseline="30000" dirty="0" smtClean="0"/>
              <a:t>o</a:t>
            </a:r>
            <a:r>
              <a:rPr lang="en-US" dirty="0" smtClean="0"/>
              <a:t>C in Fahrenheit?</a:t>
            </a:r>
          </a:p>
          <a:p>
            <a:endParaRPr lang="en-US" dirty="0" smtClean="0"/>
          </a:p>
          <a:p>
            <a:endParaRPr lang="en-US" dirty="0" smtClean="0"/>
          </a:p>
          <a:p>
            <a:endParaRPr lang="en-US" dirty="0" smtClean="0"/>
          </a:p>
          <a:p>
            <a:r>
              <a:rPr lang="en-US" dirty="0" smtClean="0"/>
              <a:t>  </a:t>
            </a:r>
          </a:p>
          <a:p>
            <a:endParaRPr lang="en-US" dirty="0" smtClean="0"/>
          </a:p>
          <a:p>
            <a:r>
              <a:rPr lang="en-US" dirty="0" smtClean="0"/>
              <a:t>3. What is 50</a:t>
            </a:r>
            <a:r>
              <a:rPr lang="en-US" baseline="30000" dirty="0" smtClean="0"/>
              <a:t>o</a:t>
            </a:r>
            <a:r>
              <a:rPr lang="en-US" dirty="0" smtClean="0"/>
              <a:t>F  in  Kelvin?</a:t>
            </a:r>
          </a:p>
          <a:p>
            <a:pPr>
              <a:lnSpc>
                <a:spcPct val="70000"/>
              </a:lnSpc>
            </a:pP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70000"/>
              </a:lnSpc>
            </a:pP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70000"/>
              </a:lnSpc>
            </a:pP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nSpc>
                <a:spcPct val="70000"/>
              </a:lnSpc>
            </a:pP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8" name="TextBox 17"/>
          <p:cNvSpPr txBox="1"/>
          <p:nvPr/>
        </p:nvSpPr>
        <p:spPr>
          <a:xfrm>
            <a:off x="2895600" y="6626423"/>
            <a:ext cx="1981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t>Solutions     &amp;    Answers</a:t>
            </a:r>
            <a:endParaRPr lang="en-US" sz="1400" dirty="0"/>
          </a:p>
        </p:txBody>
      </p:sp>
      <p:sp>
        <p:nvSpPr>
          <p:cNvPr id="16" name="TextBox 15"/>
          <p:cNvSpPr txBox="1"/>
          <p:nvPr/>
        </p:nvSpPr>
        <p:spPr>
          <a:xfrm>
            <a:off x="3581400" y="1905000"/>
            <a:ext cx="3962400" cy="954107"/>
          </a:xfrm>
          <a:prstGeom prst="rect">
            <a:avLst/>
          </a:prstGeom>
          <a:solidFill>
            <a:srgbClr val="EBFAFF"/>
          </a:solidFill>
          <a:ln>
            <a:solidFill>
              <a:schemeClr val="tx1"/>
            </a:solidFill>
          </a:ln>
        </p:spPr>
        <p:txBody>
          <a:bodyPr wrap="square" rtlCol="0">
            <a:spAutoFit/>
          </a:bodyPr>
          <a:lstStyle/>
          <a:p>
            <a:r>
              <a:rPr lang="en-US" dirty="0" smtClean="0">
                <a:ln w="1905"/>
                <a:solidFill>
                  <a:schemeClr val="accent2">
                    <a:lumMod val="75000"/>
                  </a:schemeClr>
                </a:solidFill>
                <a:effectLst>
                  <a:innerShdw blurRad="69850" dist="43180" dir="5400000">
                    <a:srgbClr val="000000">
                      <a:alpha val="65000"/>
                    </a:srgbClr>
                  </a:innerShdw>
                </a:effectLst>
              </a:rPr>
              <a:t>  K     =  </a:t>
            </a:r>
            <a:r>
              <a:rPr lang="en-US" dirty="0" smtClean="0">
                <a:ln w="1905"/>
                <a:solidFill>
                  <a:srgbClr val="7030A0"/>
                </a:solidFill>
                <a:effectLst>
                  <a:innerShdw blurRad="69850" dist="43180" dir="5400000">
                    <a:srgbClr val="000000">
                      <a:alpha val="65000"/>
                    </a:srgbClr>
                  </a:innerShdw>
                </a:effectLst>
              </a:rPr>
              <a:t> </a:t>
            </a:r>
            <a:r>
              <a:rPr lang="en-US" baseline="30000" dirty="0" smtClean="0">
                <a:ln w="1905"/>
                <a:solidFill>
                  <a:srgbClr val="7030A0"/>
                </a:solidFill>
                <a:effectLst>
                  <a:innerShdw blurRad="69850" dist="43180" dir="5400000">
                    <a:srgbClr val="000000">
                      <a:alpha val="65000"/>
                    </a:srgbClr>
                  </a:innerShdw>
                </a:effectLst>
              </a:rPr>
              <a:t>o</a:t>
            </a:r>
            <a:r>
              <a:rPr lang="en-US" dirty="0" smtClean="0">
                <a:ln w="1905"/>
                <a:solidFill>
                  <a:srgbClr val="7030A0"/>
                </a:solidFill>
                <a:effectLst>
                  <a:innerShdw blurRad="69850" dist="43180" dir="5400000">
                    <a:srgbClr val="000000">
                      <a:alpha val="65000"/>
                    </a:srgbClr>
                  </a:innerShdw>
                </a:effectLst>
              </a:rPr>
              <a:t>C        </a:t>
            </a:r>
            <a:r>
              <a:rPr lang="en-US" dirty="0" smtClean="0">
                <a:ln w="1905"/>
                <a:effectLst>
                  <a:innerShdw blurRad="69850" dist="43180" dir="5400000">
                    <a:srgbClr val="000000">
                      <a:alpha val="65000"/>
                    </a:srgbClr>
                  </a:innerShdw>
                </a:effectLst>
              </a:rPr>
              <a:t>+      273</a:t>
            </a:r>
          </a:p>
          <a:p>
            <a:r>
              <a:rPr lang="en-US" dirty="0" smtClean="0"/>
              <a:t> </a:t>
            </a:r>
            <a:r>
              <a:rPr lang="en-US" b="1" baseline="30000" dirty="0" smtClean="0">
                <a:ln w="1905"/>
                <a:solidFill>
                  <a:srgbClr val="7030A0"/>
                </a:solidFill>
                <a:effectLst>
                  <a:innerShdw blurRad="69850" dist="43180" dir="5400000">
                    <a:srgbClr val="000000">
                      <a:alpha val="65000"/>
                    </a:srgbClr>
                  </a:innerShdw>
                </a:effectLst>
              </a:rPr>
              <a:t>o</a:t>
            </a:r>
            <a:r>
              <a:rPr lang="en-US" b="1" dirty="0" smtClean="0">
                <a:ln w="1905"/>
                <a:solidFill>
                  <a:srgbClr val="7030A0"/>
                </a:solidFill>
                <a:effectLst>
                  <a:innerShdw blurRad="69850" dist="43180" dir="5400000">
                    <a:srgbClr val="000000">
                      <a:alpha val="65000"/>
                    </a:srgbClr>
                  </a:innerShdw>
                </a:effectLst>
              </a:rPr>
              <a:t>C     </a:t>
            </a:r>
            <a:r>
              <a:rPr lang="en-US" dirty="0" smtClean="0">
                <a:ln w="1905"/>
                <a:solidFill>
                  <a:srgbClr val="7030A0"/>
                </a:solidFill>
                <a:effectLst>
                  <a:innerShdw blurRad="69850" dist="43180" dir="5400000">
                    <a:srgbClr val="000000">
                      <a:alpha val="65000"/>
                    </a:srgbClr>
                  </a:innerShdw>
                </a:effectLst>
              </a:rPr>
              <a:t>=    </a:t>
            </a:r>
            <a:r>
              <a:rPr lang="en-US" dirty="0" smtClean="0">
                <a:ln w="1905"/>
                <a:solidFill>
                  <a:schemeClr val="accent6">
                    <a:lumMod val="50000"/>
                  </a:schemeClr>
                </a:solidFill>
                <a:effectLst>
                  <a:innerShdw blurRad="69850" dist="43180" dir="5400000">
                    <a:srgbClr val="000000">
                      <a:alpha val="65000"/>
                    </a:srgbClr>
                  </a:innerShdw>
                </a:effectLst>
              </a:rPr>
              <a:t>K</a:t>
            </a:r>
            <a:r>
              <a:rPr lang="en-US" dirty="0" smtClean="0">
                <a:ln w="1905"/>
                <a:solidFill>
                  <a:srgbClr val="7030A0"/>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       273</a:t>
            </a:r>
          </a:p>
          <a:p>
            <a:r>
              <a:rPr lang="en-US" b="1" dirty="0" smtClean="0">
                <a:ln w="1905"/>
                <a:solidFill>
                  <a:srgbClr val="7030A0"/>
                </a:solidFill>
                <a:effectLst>
                  <a:innerShdw blurRad="69850" dist="43180" dir="5400000">
                    <a:srgbClr val="000000">
                      <a:alpha val="65000"/>
                    </a:srgbClr>
                  </a:innerShdw>
                </a:effectLst>
              </a:rPr>
              <a:t> </a:t>
            </a:r>
            <a:r>
              <a:rPr lang="en-US" b="1" baseline="30000" dirty="0" smtClean="0">
                <a:solidFill>
                  <a:srgbClr val="7030A0"/>
                </a:solidFill>
              </a:rPr>
              <a:t>o</a:t>
            </a:r>
            <a:r>
              <a:rPr lang="en-US" b="1" dirty="0" smtClean="0">
                <a:solidFill>
                  <a:srgbClr val="7030A0"/>
                </a:solidFill>
              </a:rPr>
              <a:t>C</a:t>
            </a:r>
            <a:r>
              <a:rPr lang="en-US" b="1" dirty="0" smtClean="0">
                <a:ln w="1905"/>
                <a:solidFill>
                  <a:srgbClr val="7030A0"/>
                </a:solidFill>
                <a:effectLst>
                  <a:innerShdw blurRad="69850" dist="43180" dir="5400000">
                    <a:srgbClr val="000000">
                      <a:alpha val="65000"/>
                    </a:srgbClr>
                  </a:innerShdw>
                </a:effectLst>
              </a:rPr>
              <a:t>     =   </a:t>
            </a:r>
            <a:r>
              <a:rPr lang="en-US" dirty="0" smtClean="0">
                <a:solidFill>
                  <a:schemeClr val="accent2">
                    <a:lumMod val="75000"/>
                  </a:schemeClr>
                </a:solidFill>
              </a:rPr>
              <a:t>150</a:t>
            </a:r>
            <a:r>
              <a:rPr lang="en-US" dirty="0" smtClean="0"/>
              <a:t>    </a:t>
            </a:r>
            <a:r>
              <a:rPr lang="en-US" b="1" dirty="0" smtClean="0">
                <a:solidFill>
                  <a:srgbClr val="7030A0"/>
                </a:solidFill>
              </a:rPr>
              <a:t> </a:t>
            </a:r>
            <a:r>
              <a:rPr lang="en-US" dirty="0" smtClean="0"/>
              <a:t>-       273    =      </a:t>
            </a:r>
            <a:r>
              <a:rPr lang="en-US" b="1" dirty="0" smtClean="0">
                <a:solidFill>
                  <a:srgbClr val="7030A0"/>
                </a:solidFill>
              </a:rPr>
              <a:t>-</a:t>
            </a:r>
            <a:r>
              <a:rPr lang="en-US" sz="2000" b="1" dirty="0" smtClean="0">
                <a:solidFill>
                  <a:srgbClr val="7030A0"/>
                </a:solidFill>
              </a:rPr>
              <a:t>123</a:t>
            </a:r>
            <a:r>
              <a:rPr lang="en-US" sz="2000" b="1" baseline="30000" dirty="0" smtClean="0">
                <a:solidFill>
                  <a:srgbClr val="7030A0"/>
                </a:solidFill>
              </a:rPr>
              <a:t>o</a:t>
            </a:r>
            <a:r>
              <a:rPr lang="en-US" sz="2000" b="1" dirty="0" smtClean="0">
                <a:solidFill>
                  <a:srgbClr val="7030A0"/>
                </a:solidFill>
              </a:rPr>
              <a:t>C </a:t>
            </a:r>
            <a:endParaRPr lang="en-US" b="1" dirty="0" smtClean="0">
              <a:ln w="1905"/>
              <a:effectLst>
                <a:innerShdw blurRad="69850" dist="43180" dir="5400000">
                  <a:srgbClr val="000000">
                    <a:alpha val="65000"/>
                  </a:srgbClr>
                </a:innerShdw>
              </a:effectLst>
            </a:endParaRPr>
          </a:p>
        </p:txBody>
      </p:sp>
      <p:sp>
        <p:nvSpPr>
          <p:cNvPr id="21" name="TextBox 20"/>
          <p:cNvSpPr txBox="1"/>
          <p:nvPr/>
        </p:nvSpPr>
        <p:spPr>
          <a:xfrm>
            <a:off x="3581400" y="3200400"/>
            <a:ext cx="3962400" cy="1449628"/>
          </a:xfrm>
          <a:prstGeom prst="rect">
            <a:avLst/>
          </a:prstGeom>
          <a:solidFill>
            <a:srgbClr val="EBFAFF"/>
          </a:solidFill>
          <a:ln>
            <a:solidFill>
              <a:schemeClr val="tx1"/>
            </a:solidFill>
          </a:ln>
        </p:spPr>
        <p:txBody>
          <a:bodyPr wrap="square" rtlCol="0">
            <a:spAutoFit/>
          </a:bodyPr>
          <a:lstStyle/>
          <a:p>
            <a:pPr>
              <a:lnSpc>
                <a:spcPct val="70000"/>
              </a:lnSpc>
            </a:pPr>
            <a:r>
              <a:rPr lang="en-US" dirty="0" smtClean="0">
                <a:ln w="1905"/>
                <a:effectLst>
                  <a:innerShdw blurRad="69850" dist="43180" dir="5400000">
                    <a:srgbClr val="000000">
                      <a:alpha val="65000"/>
                    </a:srgbClr>
                  </a:innerShdw>
                </a:effectLst>
              </a:rPr>
              <a:t>                          9</a:t>
            </a:r>
          </a:p>
          <a:p>
            <a:pPr>
              <a:lnSpc>
                <a:spcPct val="70000"/>
              </a:lnSpc>
            </a:pPr>
            <a:r>
              <a:rPr lang="en-US" b="1" dirty="0" smtClean="0">
                <a:ln w="1905"/>
                <a:solidFill>
                  <a:srgbClr val="00B050"/>
                </a:solidFill>
                <a:effectLst>
                  <a:innerShdw blurRad="69850" dist="43180" dir="5400000">
                    <a:srgbClr val="000000">
                      <a:alpha val="65000"/>
                    </a:srgbClr>
                  </a:innerShdw>
                </a:effectLst>
              </a:rPr>
              <a:t>°F   </a:t>
            </a:r>
            <a:r>
              <a:rPr lang="en-US" dirty="0" smtClean="0">
                <a:ln w="1905"/>
                <a:solidFill>
                  <a:srgbClr val="9900CC"/>
                </a:solidFill>
                <a:effectLst>
                  <a:innerShdw blurRad="69850" dist="43180" dir="5400000">
                    <a:srgbClr val="000000">
                      <a:alpha val="65000"/>
                    </a:srgbClr>
                  </a:innerShdw>
                </a:effectLst>
              </a:rPr>
              <a:t>=   </a:t>
            </a:r>
            <a:r>
              <a:rPr lang="en-US" dirty="0" smtClean="0">
                <a:ln w="1905"/>
                <a:solidFill>
                  <a:srgbClr val="7030A0"/>
                </a:solidFill>
                <a:effectLst>
                  <a:innerShdw blurRad="69850" dist="43180" dir="5400000">
                    <a:srgbClr val="000000">
                      <a:alpha val="65000"/>
                    </a:srgbClr>
                  </a:innerShdw>
                </a:effectLst>
              </a:rPr>
              <a:t>°C   </a:t>
            </a:r>
            <a:r>
              <a:rPr lang="en-US" dirty="0" smtClean="0">
                <a:ln w="1905"/>
                <a:effectLst>
                  <a:innerShdw blurRad="69850" dist="43180" dir="5400000">
                    <a:srgbClr val="000000">
                      <a:alpha val="65000"/>
                    </a:srgbClr>
                  </a:innerShdw>
                </a:effectLst>
              </a:rPr>
              <a:t>x    ----     +  32 </a:t>
            </a:r>
          </a:p>
          <a:p>
            <a:pPr>
              <a:lnSpc>
                <a:spcPct val="70000"/>
              </a:lnSpc>
            </a:pPr>
            <a:r>
              <a:rPr lang="en-US" dirty="0" smtClean="0">
                <a:ln w="1905"/>
                <a:solidFill>
                  <a:srgbClr val="9900CC"/>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 5</a:t>
            </a:r>
            <a:r>
              <a:rPr lang="en-US" b="1" dirty="0" smtClean="0">
                <a:ln w="1905"/>
                <a:solidFill>
                  <a:srgbClr val="00B050"/>
                </a:solidFill>
                <a:effectLst>
                  <a:innerShdw blurRad="69850" dist="43180" dir="5400000">
                    <a:srgbClr val="000000">
                      <a:alpha val="65000"/>
                    </a:srgbClr>
                  </a:innerShdw>
                </a:effectLst>
              </a:rPr>
              <a:t> </a:t>
            </a:r>
          </a:p>
          <a:p>
            <a:pPr>
              <a:lnSpc>
                <a:spcPct val="70000"/>
              </a:lnSpc>
            </a:pPr>
            <a:endParaRPr lang="en-US" b="1" dirty="0" smtClean="0">
              <a:ln w="1905"/>
              <a:solidFill>
                <a:srgbClr val="00B050"/>
              </a:solidFill>
              <a:effectLst>
                <a:innerShdw blurRad="69850" dist="43180" dir="5400000">
                  <a:srgbClr val="000000">
                    <a:alpha val="65000"/>
                  </a:srgbClr>
                </a:innerShdw>
              </a:effectLst>
            </a:endParaRPr>
          </a:p>
          <a:p>
            <a:pPr>
              <a:lnSpc>
                <a:spcPct val="70000"/>
              </a:lnSpc>
            </a:pPr>
            <a:r>
              <a:rPr lang="en-US" dirty="0" smtClean="0">
                <a:ln w="1905"/>
                <a:solidFill>
                  <a:srgbClr val="00B050"/>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9</a:t>
            </a:r>
          </a:p>
          <a:p>
            <a:pPr>
              <a:lnSpc>
                <a:spcPct val="70000"/>
              </a:lnSpc>
            </a:pPr>
            <a:r>
              <a:rPr lang="en-US" b="1" dirty="0" smtClean="0">
                <a:ln w="1905"/>
                <a:solidFill>
                  <a:srgbClr val="00B050"/>
                </a:solidFill>
                <a:effectLst>
                  <a:innerShdw blurRad="69850" dist="43180" dir="5400000">
                    <a:srgbClr val="000000">
                      <a:alpha val="65000"/>
                    </a:srgbClr>
                  </a:innerShdw>
                </a:effectLst>
              </a:rPr>
              <a:t>°F   </a:t>
            </a:r>
            <a:r>
              <a:rPr lang="en-US" dirty="0" smtClean="0">
                <a:ln w="1905"/>
                <a:solidFill>
                  <a:srgbClr val="00B050"/>
                </a:solidFill>
                <a:effectLst>
                  <a:innerShdw blurRad="69850" dist="43180" dir="5400000">
                    <a:srgbClr val="000000">
                      <a:alpha val="65000"/>
                    </a:srgbClr>
                  </a:innerShdw>
                </a:effectLst>
              </a:rPr>
              <a:t>=  </a:t>
            </a:r>
            <a:r>
              <a:rPr lang="en-US" dirty="0" smtClean="0">
                <a:ln w="1905"/>
                <a:solidFill>
                  <a:srgbClr val="7030A0"/>
                </a:solidFill>
                <a:effectLst>
                  <a:innerShdw blurRad="69850" dist="43180" dir="5400000">
                    <a:srgbClr val="000000">
                      <a:alpha val="65000"/>
                    </a:srgbClr>
                  </a:innerShdw>
                </a:effectLst>
              </a:rPr>
              <a:t> 80   x    </a:t>
            </a:r>
            <a:r>
              <a:rPr lang="en-US" dirty="0" smtClean="0">
                <a:ln w="1905"/>
                <a:effectLst>
                  <a:innerShdw blurRad="69850" dist="43180" dir="5400000">
                    <a:srgbClr val="000000">
                      <a:alpha val="65000"/>
                    </a:srgbClr>
                  </a:innerShdw>
                </a:effectLst>
              </a:rPr>
              <a:t>----</a:t>
            </a:r>
            <a:r>
              <a:rPr lang="en-US" dirty="0" smtClean="0">
                <a:ln w="1905"/>
                <a:solidFill>
                  <a:srgbClr val="7030A0"/>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  32   </a:t>
            </a:r>
            <a:r>
              <a:rPr lang="en-US" b="1" dirty="0" smtClean="0">
                <a:ln w="1905"/>
                <a:effectLst>
                  <a:innerShdw blurRad="69850" dist="43180" dir="5400000">
                    <a:srgbClr val="000000">
                      <a:alpha val="65000"/>
                    </a:srgbClr>
                  </a:innerShdw>
                </a:effectLst>
              </a:rPr>
              <a:t>=   </a:t>
            </a:r>
            <a:r>
              <a:rPr lang="en-US" b="1" dirty="0" smtClean="0">
                <a:ln w="1905"/>
                <a:solidFill>
                  <a:srgbClr val="00B050"/>
                </a:solidFill>
                <a:effectLst>
                  <a:innerShdw blurRad="69850" dist="43180" dir="5400000">
                    <a:srgbClr val="000000">
                      <a:alpha val="65000"/>
                    </a:srgbClr>
                  </a:innerShdw>
                </a:effectLst>
              </a:rPr>
              <a:t>176 °F    </a:t>
            </a:r>
          </a:p>
          <a:p>
            <a:pPr>
              <a:lnSpc>
                <a:spcPct val="70000"/>
              </a:lnSpc>
            </a:pPr>
            <a:r>
              <a:rPr lang="en-US" b="1" dirty="0" smtClean="0">
                <a:ln w="1905"/>
                <a:solidFill>
                  <a:srgbClr val="7030A0"/>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5</a:t>
            </a:r>
            <a:endParaRPr lang="en-US" dirty="0"/>
          </a:p>
        </p:txBody>
      </p:sp>
      <p:sp>
        <p:nvSpPr>
          <p:cNvPr id="22" name="Double Bracket 21"/>
          <p:cNvSpPr/>
          <p:nvPr/>
        </p:nvSpPr>
        <p:spPr>
          <a:xfrm>
            <a:off x="4191000" y="3276599"/>
            <a:ext cx="1143000" cy="609601"/>
          </a:xfrm>
          <a:prstGeom prst="bracketPair">
            <a:avLst>
              <a:gd name="adj" fmla="val 2261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Double Bracket 22"/>
          <p:cNvSpPr/>
          <p:nvPr/>
        </p:nvSpPr>
        <p:spPr>
          <a:xfrm>
            <a:off x="4191000" y="3962399"/>
            <a:ext cx="1143000" cy="609601"/>
          </a:xfrm>
          <a:prstGeom prst="bracketPair">
            <a:avLst>
              <a:gd name="adj" fmla="val 22619"/>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3581400" y="4876800"/>
            <a:ext cx="3962400" cy="1384995"/>
          </a:xfrm>
          <a:prstGeom prst="rect">
            <a:avLst/>
          </a:prstGeom>
          <a:solidFill>
            <a:srgbClr val="EBFAFF"/>
          </a:solidFill>
          <a:ln>
            <a:solidFill>
              <a:schemeClr val="tx1"/>
            </a:solidFill>
          </a:ln>
        </p:spPr>
        <p:txBody>
          <a:bodyPr wrap="square" rtlCol="0">
            <a:spAutoFit/>
          </a:bodyPr>
          <a:lstStyle/>
          <a:p>
            <a:pPr>
              <a:lnSpc>
                <a:spcPct val="70000"/>
              </a:lnSpc>
            </a:pPr>
            <a:r>
              <a:rPr lang="en-US" b="1" dirty="0" smtClean="0">
                <a:ln w="1905"/>
                <a:solidFill>
                  <a:srgbClr val="00B050"/>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5</a:t>
            </a:r>
          </a:p>
          <a:p>
            <a:pPr>
              <a:lnSpc>
                <a:spcPct val="70000"/>
              </a:lnSpc>
            </a:pPr>
            <a:r>
              <a:rPr lang="en-US" b="1" dirty="0" smtClean="0">
                <a:ln w="1905"/>
                <a:solidFill>
                  <a:schemeClr val="accent6">
                    <a:lumMod val="50000"/>
                  </a:schemeClr>
                </a:solidFill>
                <a:effectLst>
                  <a:innerShdw blurRad="69850" dist="43180" dir="5400000">
                    <a:srgbClr val="000000">
                      <a:alpha val="65000"/>
                    </a:srgbClr>
                  </a:innerShdw>
                </a:effectLst>
              </a:rPr>
              <a:t> K</a:t>
            </a:r>
            <a:r>
              <a:rPr lang="en-US" b="1" dirty="0" smtClean="0">
                <a:ln w="1905"/>
                <a:solidFill>
                  <a:srgbClr val="00B050"/>
                </a:solidFill>
                <a:effectLst>
                  <a:innerShdw blurRad="69850" dist="43180" dir="5400000">
                    <a:srgbClr val="000000">
                      <a:alpha val="65000"/>
                    </a:srgbClr>
                  </a:innerShdw>
                </a:effectLst>
              </a:rPr>
              <a:t> </a:t>
            </a:r>
            <a:r>
              <a:rPr lang="en-US" dirty="0" smtClean="0">
                <a:ln w="1905"/>
                <a:solidFill>
                  <a:srgbClr val="00B050"/>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  (</a:t>
            </a:r>
            <a:r>
              <a:rPr lang="en-US" dirty="0" smtClean="0">
                <a:ln w="1905"/>
                <a:solidFill>
                  <a:srgbClr val="00B050"/>
                </a:solidFill>
                <a:effectLst>
                  <a:innerShdw blurRad="69850" dist="43180" dir="5400000">
                    <a:srgbClr val="000000">
                      <a:alpha val="65000"/>
                    </a:srgbClr>
                  </a:innerShdw>
                </a:effectLst>
              </a:rPr>
              <a:t>°F   </a:t>
            </a:r>
            <a:r>
              <a:rPr lang="en-US" dirty="0" smtClean="0">
                <a:ln w="1905"/>
                <a:effectLst>
                  <a:innerShdw blurRad="69850" dist="43180" dir="5400000">
                    <a:srgbClr val="000000">
                      <a:alpha val="65000"/>
                    </a:srgbClr>
                  </a:innerShdw>
                </a:effectLst>
              </a:rPr>
              <a:t>+   459.67 )  x   </a:t>
            </a:r>
            <a:r>
              <a:rPr lang="en-US" b="1" dirty="0" smtClean="0">
                <a:ln w="1905"/>
                <a:effectLst>
                  <a:innerShdw blurRad="69850" dist="43180" dir="5400000">
                    <a:srgbClr val="000000">
                      <a:alpha val="65000"/>
                    </a:srgbClr>
                  </a:innerShdw>
                </a:effectLst>
              </a:rPr>
              <a:t>----</a:t>
            </a:r>
          </a:p>
          <a:p>
            <a:pPr>
              <a:lnSpc>
                <a:spcPct val="70000"/>
              </a:lnSpc>
            </a:pPr>
            <a:r>
              <a:rPr lang="en-US" b="1" dirty="0" smtClean="0">
                <a:ln w="1905"/>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   9</a:t>
            </a:r>
          </a:p>
          <a:p>
            <a:pPr>
              <a:lnSpc>
                <a:spcPct val="70000"/>
              </a:lnSpc>
            </a:pPr>
            <a:endParaRPr lang="en-US" sz="1100" dirty="0" smtClean="0">
              <a:ln w="1905"/>
              <a:effectLst>
                <a:innerShdw blurRad="69850" dist="43180" dir="5400000">
                  <a:srgbClr val="000000">
                    <a:alpha val="65000"/>
                  </a:srgbClr>
                </a:innerShdw>
              </a:effectLst>
            </a:endParaRPr>
          </a:p>
          <a:p>
            <a:pPr>
              <a:lnSpc>
                <a:spcPct val="70000"/>
              </a:lnSpc>
            </a:pPr>
            <a:r>
              <a:rPr lang="en-US" dirty="0" smtClean="0">
                <a:ln w="1905"/>
                <a:effectLst>
                  <a:innerShdw blurRad="69850" dist="43180" dir="5400000">
                    <a:srgbClr val="000000">
                      <a:alpha val="65000"/>
                    </a:srgbClr>
                  </a:innerShdw>
                </a:effectLst>
              </a:rPr>
              <a:t>                                             5</a:t>
            </a:r>
          </a:p>
          <a:p>
            <a:pPr>
              <a:lnSpc>
                <a:spcPct val="70000"/>
              </a:lnSpc>
            </a:pPr>
            <a:r>
              <a:rPr lang="en-US" b="1" dirty="0" smtClean="0">
                <a:ln w="1905"/>
                <a:solidFill>
                  <a:schemeClr val="accent6">
                    <a:lumMod val="50000"/>
                  </a:schemeClr>
                </a:solidFill>
                <a:effectLst>
                  <a:innerShdw blurRad="69850" dist="43180" dir="5400000">
                    <a:srgbClr val="000000">
                      <a:alpha val="65000"/>
                    </a:srgbClr>
                  </a:innerShdw>
                </a:effectLst>
              </a:rPr>
              <a:t>K</a:t>
            </a:r>
            <a:r>
              <a:rPr lang="en-US" dirty="0" smtClean="0">
                <a:ln w="1905"/>
                <a:effectLst>
                  <a:innerShdw blurRad="69850" dist="43180" dir="5400000">
                    <a:srgbClr val="000000">
                      <a:alpha val="65000"/>
                    </a:srgbClr>
                  </a:innerShdw>
                </a:effectLst>
              </a:rPr>
              <a:t>   =  (</a:t>
            </a:r>
            <a:r>
              <a:rPr lang="en-US" dirty="0" smtClean="0">
                <a:ln w="1905"/>
                <a:solidFill>
                  <a:srgbClr val="00B050"/>
                </a:solidFill>
                <a:effectLst>
                  <a:innerShdw blurRad="69850" dist="43180" dir="5400000">
                    <a:srgbClr val="000000">
                      <a:alpha val="65000"/>
                    </a:srgbClr>
                  </a:innerShdw>
                </a:effectLst>
              </a:rPr>
              <a:t>50</a:t>
            </a:r>
            <a:r>
              <a:rPr lang="en-US" dirty="0" smtClean="0">
                <a:ln w="1905"/>
                <a:effectLst>
                  <a:innerShdw blurRad="69850" dist="43180" dir="5400000">
                    <a:srgbClr val="000000">
                      <a:alpha val="65000"/>
                    </a:srgbClr>
                  </a:innerShdw>
                </a:effectLst>
              </a:rPr>
              <a:t>   +  459.67)   x   ----   =  </a:t>
            </a:r>
            <a:r>
              <a:rPr lang="en-US" b="1" dirty="0" smtClean="0">
                <a:ln w="1905"/>
                <a:solidFill>
                  <a:schemeClr val="accent6">
                    <a:lumMod val="50000"/>
                  </a:schemeClr>
                </a:solidFill>
                <a:effectLst>
                  <a:innerShdw blurRad="69850" dist="43180" dir="5400000">
                    <a:srgbClr val="000000">
                      <a:alpha val="65000"/>
                    </a:srgbClr>
                  </a:innerShdw>
                </a:effectLst>
              </a:rPr>
              <a:t>283.15 K</a:t>
            </a:r>
          </a:p>
          <a:p>
            <a:pPr>
              <a:lnSpc>
                <a:spcPct val="70000"/>
              </a:lnSpc>
            </a:pPr>
            <a:r>
              <a:rPr lang="en-US" b="1" dirty="0" smtClean="0">
                <a:ln w="1905"/>
                <a:solidFill>
                  <a:schemeClr val="accent6">
                    <a:lumMod val="50000"/>
                  </a:schemeClr>
                </a:solidFill>
                <a:effectLst>
                  <a:innerShdw blurRad="69850" dist="43180" dir="5400000">
                    <a:srgbClr val="000000">
                      <a:alpha val="65000"/>
                    </a:srgbClr>
                  </a:innerShdw>
                </a:effectLst>
              </a:rPr>
              <a:t>                                            </a:t>
            </a:r>
            <a:r>
              <a:rPr lang="en-US" dirty="0" smtClean="0">
                <a:ln w="1905"/>
                <a:solidFill>
                  <a:schemeClr val="accent6">
                    <a:lumMod val="50000"/>
                  </a:schemeClr>
                </a:solidFill>
                <a:effectLst>
                  <a:innerShdw blurRad="69850" dist="43180" dir="5400000">
                    <a:srgbClr val="000000">
                      <a:alpha val="65000"/>
                    </a:srgbClr>
                  </a:innerShdw>
                </a:effectLst>
              </a:rPr>
              <a:t> </a:t>
            </a:r>
            <a:r>
              <a:rPr lang="en-US" dirty="0" smtClean="0">
                <a:ln w="1905"/>
                <a:effectLst>
                  <a:innerShdw blurRad="69850" dist="43180" dir="5400000">
                    <a:srgbClr val="000000">
                      <a:alpha val="65000"/>
                    </a:srgbClr>
                  </a:innerShdw>
                </a:effectLst>
              </a:rPr>
              <a:t>9</a:t>
            </a:r>
            <a:r>
              <a:rPr lang="en-US" dirty="0" smtClean="0">
                <a:ln w="1905"/>
                <a:solidFill>
                  <a:schemeClr val="accent6">
                    <a:lumMod val="50000"/>
                  </a:schemeClr>
                </a:solidFill>
                <a:effectLst>
                  <a:innerShdw blurRad="69850" dist="43180" dir="5400000">
                    <a:srgbClr val="000000">
                      <a:alpha val="65000"/>
                    </a:srgbClr>
                  </a:innerShdw>
                </a:effectLst>
              </a:rPr>
              <a:t>     </a:t>
            </a:r>
            <a:endParaRPr lang="en-US" dirty="0">
              <a:solidFill>
                <a:schemeClr val="accent6">
                  <a:lumMod val="50000"/>
                </a:schemeClr>
              </a:solidFill>
            </a:endParaRPr>
          </a:p>
        </p:txBody>
      </p:sp>
      <p:sp>
        <p:nvSpPr>
          <p:cNvPr id="20" name="Right Arrow 19">
            <a:hlinkClick r:id="rId4" action="ppaction://hlinksldjump"/>
          </p:cNvPr>
          <p:cNvSpPr/>
          <p:nvPr/>
        </p:nvSpPr>
        <p:spPr>
          <a:xfrm>
            <a:off x="5029200" y="65532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Problems</a:t>
            </a:r>
            <a:endParaRPr lang="en-US" sz="1200" dirty="0"/>
          </a:p>
        </p:txBody>
      </p:sp>
      <p:sp>
        <p:nvSpPr>
          <p:cNvPr id="25" name="Right Arrow 24">
            <a:hlinkClick r:id="rId5" action="ppaction://hlinksldjump"/>
          </p:cNvPr>
          <p:cNvSpPr/>
          <p:nvPr/>
        </p:nvSpPr>
        <p:spPr>
          <a:xfrm flipH="1">
            <a:off x="1219200" y="6553200"/>
            <a:ext cx="1371600" cy="304800"/>
          </a:xfrm>
          <a:prstGeom prst="rightArrow">
            <a:avLst>
              <a:gd name="adj1" fmla="val 50000"/>
              <a:gd name="adj2" fmla="val 4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t>Back to  Concept</a:t>
            </a:r>
            <a:endParaRPr lang="en-US" sz="1100" dirty="0"/>
          </a:p>
        </p:txBody>
      </p:sp>
      <p:sp>
        <p:nvSpPr>
          <p:cNvPr id="26" name="TextBox 25">
            <a:hlinkClick r:id="rId6" action="ppaction://hlinksldjump"/>
          </p:cNvPr>
          <p:cNvSpPr txBox="1"/>
          <p:nvPr/>
        </p:nvSpPr>
        <p:spPr>
          <a:xfrm>
            <a:off x="6781800" y="65532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7" name="TextBox 26">
            <a:hlinkClick r:id="rId7" action="ppaction://hlinksldjump"/>
          </p:cNvPr>
          <p:cNvSpPr txBox="1"/>
          <p:nvPr/>
        </p:nvSpPr>
        <p:spPr>
          <a:xfrm>
            <a:off x="7086600" y="65561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8" name="TextBox 27">
            <a:hlinkClick r:id="rId8" action="ppaction://hlinksldjump"/>
          </p:cNvPr>
          <p:cNvSpPr txBox="1"/>
          <p:nvPr/>
        </p:nvSpPr>
        <p:spPr>
          <a:xfrm>
            <a:off x="7696200" y="65561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9" name="TextBox 28">
            <a:hlinkClick r:id="rId9" action="ppaction://hlinksldjump"/>
          </p:cNvPr>
          <p:cNvSpPr txBox="1"/>
          <p:nvPr/>
        </p:nvSpPr>
        <p:spPr>
          <a:xfrm>
            <a:off x="7391400" y="65561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0" name="TextBox 29">
            <a:hlinkClick r:id="rId10" action="ppaction://hlinksldjump"/>
          </p:cNvPr>
          <p:cNvSpPr txBox="1"/>
          <p:nvPr/>
        </p:nvSpPr>
        <p:spPr>
          <a:xfrm>
            <a:off x="8001000" y="65561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1" name="TextBox 30"/>
          <p:cNvSpPr txBox="1"/>
          <p:nvPr/>
        </p:nvSpPr>
        <p:spPr>
          <a:xfrm>
            <a:off x="7162800" y="67261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2" name="TextBox 31">
            <a:hlinkClick r:id="rId11" action="ppaction://hlinksldjump"/>
          </p:cNvPr>
          <p:cNvSpPr txBox="1"/>
          <p:nvPr/>
        </p:nvSpPr>
        <p:spPr>
          <a:xfrm>
            <a:off x="8305800" y="65532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33" name="TextBox 32"/>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34" name="Rectangle 33"/>
          <p:cNvSpPr/>
          <p:nvPr/>
        </p:nvSpPr>
        <p:spPr>
          <a:xfrm>
            <a:off x="457200" y="1862328"/>
            <a:ext cx="8153400" cy="1109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TextBox 34"/>
          <p:cNvSpPr txBox="1"/>
          <p:nvPr/>
        </p:nvSpPr>
        <p:spPr>
          <a:xfrm>
            <a:off x="2865120" y="6324600"/>
            <a:ext cx="640080" cy="2286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#1</a:t>
            </a:r>
            <a:endParaRPr lang="en-US" sz="900" dirty="0"/>
          </a:p>
        </p:txBody>
      </p:sp>
      <p:sp>
        <p:nvSpPr>
          <p:cNvPr id="36" name="TextBox 35"/>
          <p:cNvSpPr txBox="1"/>
          <p:nvPr/>
        </p:nvSpPr>
        <p:spPr>
          <a:xfrm>
            <a:off x="3550920" y="6324600"/>
            <a:ext cx="640080" cy="2286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#2</a:t>
            </a:r>
            <a:endParaRPr lang="en-US" sz="900" dirty="0"/>
          </a:p>
        </p:txBody>
      </p:sp>
      <p:sp>
        <p:nvSpPr>
          <p:cNvPr id="37" name="Rectangle 36"/>
          <p:cNvSpPr/>
          <p:nvPr/>
        </p:nvSpPr>
        <p:spPr>
          <a:xfrm>
            <a:off x="457200" y="3124200"/>
            <a:ext cx="81534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2865120" y="6324600"/>
            <a:ext cx="640080" cy="2286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#1</a:t>
            </a:r>
            <a:endParaRPr lang="en-US" sz="900" dirty="0"/>
          </a:p>
        </p:txBody>
      </p:sp>
      <p:sp>
        <p:nvSpPr>
          <p:cNvPr id="39" name="TextBox 38"/>
          <p:cNvSpPr txBox="1"/>
          <p:nvPr/>
        </p:nvSpPr>
        <p:spPr>
          <a:xfrm>
            <a:off x="3550920" y="6324600"/>
            <a:ext cx="640080" cy="2286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#2</a:t>
            </a:r>
            <a:endParaRPr lang="en-US" sz="900" dirty="0"/>
          </a:p>
        </p:txBody>
      </p:sp>
      <p:sp>
        <p:nvSpPr>
          <p:cNvPr id="40" name="Rectangle 39"/>
          <p:cNvSpPr/>
          <p:nvPr/>
        </p:nvSpPr>
        <p:spPr>
          <a:xfrm>
            <a:off x="457200" y="4876800"/>
            <a:ext cx="82296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4236720" y="6324600"/>
            <a:ext cx="640080" cy="2286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#3</a:t>
            </a:r>
            <a:endParaRPr lang="en-US" sz="900" dirty="0"/>
          </a:p>
        </p:txBody>
      </p:sp>
      <p:sp>
        <p:nvSpPr>
          <p:cNvPr id="42" name="TextBox 41"/>
          <p:cNvSpPr txBox="1"/>
          <p:nvPr/>
        </p:nvSpPr>
        <p:spPr>
          <a:xfrm>
            <a:off x="4236720" y="6324600"/>
            <a:ext cx="640080" cy="22860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#3</a:t>
            </a:r>
            <a:endParaRPr lang="en-US" sz="900" dirty="0"/>
          </a:p>
        </p:txBody>
      </p:sp>
    </p:spTree>
  </p:cSld>
  <p:clrMapOvr>
    <a:masterClrMapping/>
  </p:clrMapOvr>
  <p:transition>
    <p:pull dir="u"/>
  </p:transition>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38"/>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p:cBhvr>
                                        <p:cTn id="33" dur="2000" fill="hold"/>
                                        <p:tgtEl>
                                          <p:spTgt spid="34"/>
                                        </p:tgtEl>
                                        <p:attrNameLst>
                                          <p:attrName>fillcolor</p:attrName>
                                        </p:attrNameLst>
                                      </p:cBhvr>
                                      <p:to>
                                        <a:schemeClr val="bg1"/>
                                      </p:to>
                                    </p:animClr>
                                    <p:set>
                                      <p:cBhvr>
                                        <p:cTn id="34" dur="2000" fill="hold"/>
                                        <p:tgtEl>
                                          <p:spTgt spid="34"/>
                                        </p:tgtEl>
                                        <p:attrNameLst>
                                          <p:attrName>fill.type</p:attrName>
                                        </p:attrNameLst>
                                      </p:cBhvr>
                                      <p:to>
                                        <p:strVal val="solid"/>
                                      </p:to>
                                    </p:set>
                                    <p:set>
                                      <p:cBhvr>
                                        <p:cTn id="35" dur="2000" fill="hold"/>
                                        <p:tgtEl>
                                          <p:spTgt spid="34"/>
                                        </p:tgtEl>
                                        <p:attrNameLst>
                                          <p:attrName>fill.on</p:attrName>
                                        </p:attrNameLst>
                                      </p:cBhvr>
                                      <p:to>
                                        <p:strVal val="true"/>
                                      </p:to>
                                    </p:set>
                                  </p:childTnLst>
                                </p:cTn>
                              </p:par>
                              <p:par>
                                <p:cTn id="36" presetID="1" presetClass="exit"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mph" presetSubtype="2" fill="hold" nodeType="clickEffect">
                                  <p:stCondLst>
                                    <p:cond delay="0"/>
                                  </p:stCondLst>
                                  <p:childTnLst>
                                    <p:animClr clrSpc="rgb">
                                      <p:cBhvr>
                                        <p:cTn id="41" dur="2000" fill="hold"/>
                                        <p:tgtEl>
                                          <p:spTgt spid="34"/>
                                        </p:tgtEl>
                                        <p:attrNameLst>
                                          <p:attrName>fillcolor</p:attrName>
                                        </p:attrNameLst>
                                      </p:cBhvr>
                                      <p:to>
                                        <a:schemeClr val="bg1"/>
                                      </p:to>
                                    </p:animClr>
                                    <p:set>
                                      <p:cBhvr>
                                        <p:cTn id="42" dur="2000" fill="hold"/>
                                        <p:tgtEl>
                                          <p:spTgt spid="34"/>
                                        </p:tgtEl>
                                        <p:attrNameLst>
                                          <p:attrName>fill.type</p:attrName>
                                        </p:attrNameLst>
                                      </p:cBhvr>
                                      <p:to>
                                        <p:strVal val="solid"/>
                                      </p:to>
                                    </p:set>
                                    <p:set>
                                      <p:cBhvr>
                                        <p:cTn id="43" dur="2000" fill="hold"/>
                                        <p:tgtEl>
                                          <p:spTgt spid="34"/>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44" restart="whenNotActive" fill="hold" evtFilter="cancelBubble" nodeType="interactiveSeq">
                <p:stCondLst>
                  <p:cond evt="onClick" delay="0">
                    <p:tgtEl>
                      <p:spTgt spid="35"/>
                    </p:tgtEl>
                  </p:cond>
                </p:stCondLst>
                <p:endSync evt="end" delay="0">
                  <p:rtn val="all"/>
                </p:endSync>
                <p:childTnLst>
                  <p:par>
                    <p:cTn id="45" fill="hold">
                      <p:stCondLst>
                        <p:cond delay="0"/>
                      </p:stCondLst>
                      <p:childTnLst>
                        <p:par>
                          <p:cTn id="46" fill="hold">
                            <p:stCondLst>
                              <p:cond delay="0"/>
                            </p:stCondLst>
                            <p:childTnLst>
                              <p:par>
                                <p:cTn id="47" presetID="1" presetClass="exit" presetSubtype="0" fill="hold" grpId="0" nodeType="clickEffect" nodePh="1">
                                  <p:stCondLst>
                                    <p:cond delay="0"/>
                                  </p:stCondLst>
                                  <p:endCondLst>
                                    <p:cond evt="begin" delay="0">
                                      <p:tn val="47"/>
                                    </p:cond>
                                  </p:end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51" restart="whenNotActive" fill="hold" evtFilter="cancelBubble" nodeType="interactiveSeq">
                <p:stCondLst>
                  <p:cond evt="onClick" delay="0">
                    <p:tgtEl>
                      <p:spTgt spid="39"/>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p:cBhvr>
                                        <p:cTn id="55" dur="2000" fill="hold"/>
                                        <p:tgtEl>
                                          <p:spTgt spid="37"/>
                                        </p:tgtEl>
                                        <p:attrNameLst>
                                          <p:attrName>fillcolor</p:attrName>
                                        </p:attrNameLst>
                                      </p:cBhvr>
                                      <p:to>
                                        <a:schemeClr val="bg1"/>
                                      </p:to>
                                    </p:animClr>
                                    <p:set>
                                      <p:cBhvr>
                                        <p:cTn id="56" dur="2000" fill="hold"/>
                                        <p:tgtEl>
                                          <p:spTgt spid="37"/>
                                        </p:tgtEl>
                                        <p:attrNameLst>
                                          <p:attrName>fill.type</p:attrName>
                                        </p:attrNameLst>
                                      </p:cBhvr>
                                      <p:to>
                                        <p:strVal val="solid"/>
                                      </p:to>
                                    </p:set>
                                    <p:set>
                                      <p:cBhvr>
                                        <p:cTn id="57" dur="2000" fill="hold"/>
                                        <p:tgtEl>
                                          <p:spTgt spid="37"/>
                                        </p:tgtEl>
                                        <p:attrNameLst>
                                          <p:attrName>fill.on</p:attrName>
                                        </p:attrNameLst>
                                      </p:cBhvr>
                                      <p:to>
                                        <p:strVal val="true"/>
                                      </p:to>
                                    </p:set>
                                  </p:childTnLst>
                                </p:cTn>
                              </p:par>
                              <p:par>
                                <p:cTn id="58" presetID="1" presetClass="exit" presetSubtype="0" fill="hold" grpId="0" nodeType="withEffect">
                                  <p:stCondLst>
                                    <p:cond delay="0"/>
                                  </p:stCondLst>
                                  <p:childTnLst>
                                    <p:set>
                                      <p:cBhvr>
                                        <p:cTn id="59" dur="1" fill="hold">
                                          <p:stCondLst>
                                            <p:cond delay="0"/>
                                          </p:stCondLst>
                                        </p:cTn>
                                        <p:tgtEl>
                                          <p:spTgt spid="3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p:cBhvr>
                                        <p:cTn id="63" dur="2000" fill="hold"/>
                                        <p:tgtEl>
                                          <p:spTgt spid="37"/>
                                        </p:tgtEl>
                                        <p:attrNameLst>
                                          <p:attrName>fillcolor</p:attrName>
                                        </p:attrNameLst>
                                      </p:cBhvr>
                                      <p:to>
                                        <a:schemeClr val="bg1"/>
                                      </p:to>
                                    </p:animClr>
                                    <p:set>
                                      <p:cBhvr>
                                        <p:cTn id="64" dur="2000" fill="hold"/>
                                        <p:tgtEl>
                                          <p:spTgt spid="37"/>
                                        </p:tgtEl>
                                        <p:attrNameLst>
                                          <p:attrName>fill.type</p:attrName>
                                        </p:attrNameLst>
                                      </p:cBhvr>
                                      <p:to>
                                        <p:strVal val="solid"/>
                                      </p:to>
                                    </p:set>
                                    <p:set>
                                      <p:cBhvr>
                                        <p:cTn id="65" dur="2000" fill="hold"/>
                                        <p:tgtEl>
                                          <p:spTgt spid="37"/>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66" restart="whenNotActive" fill="hold" evtFilter="cancelBubble" nodeType="interactiveSeq">
                <p:stCondLst>
                  <p:cond evt="onClick" delay="0">
                    <p:tgtEl>
                      <p:spTgt spid="36"/>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0" nodeType="clickEffect" nodePh="1">
                                  <p:stCondLst>
                                    <p:cond delay="0"/>
                                  </p:stCondLst>
                                  <p:endCondLst>
                                    <p:cond evt="begin" delay="0">
                                      <p:tn val="69"/>
                                    </p:cond>
                                  </p:endCondLst>
                                  <p:childTnLst>
                                    <p:set>
                                      <p:cBhvr>
                                        <p:cTn id="70" dur="1" fill="hold">
                                          <p:stCondLst>
                                            <p:cond delay="0"/>
                                          </p:stCondLst>
                                        </p:cTn>
                                        <p:tgtEl>
                                          <p:spTgt spid="3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3" restart="whenNotActive" fill="hold" evtFilter="cancelBubble" nodeType="interactiveSeq">
                <p:stCondLst>
                  <p:cond evt="onClick" delay="0">
                    <p:tgtEl>
                      <p:spTgt spid="42"/>
                    </p:tgtEl>
                  </p:cond>
                </p:stCondLst>
                <p:endSync evt="end" delay="0">
                  <p:rtn val="all"/>
                </p:endSync>
                <p:childTnLst>
                  <p:par>
                    <p:cTn id="74" fill="hold">
                      <p:stCondLst>
                        <p:cond delay="0"/>
                      </p:stCondLst>
                      <p:childTnLst>
                        <p:par>
                          <p:cTn id="75" fill="hold">
                            <p:stCondLst>
                              <p:cond delay="0"/>
                            </p:stCondLst>
                            <p:childTnLst>
                              <p:par>
                                <p:cTn id="76" presetID="1" presetClass="emph" presetSubtype="2" fill="hold" nodeType="clickEffect">
                                  <p:stCondLst>
                                    <p:cond delay="0"/>
                                  </p:stCondLst>
                                  <p:childTnLst>
                                    <p:animClr clrSpc="rgb">
                                      <p:cBhvr>
                                        <p:cTn id="77" dur="2000" fill="hold"/>
                                        <p:tgtEl>
                                          <p:spTgt spid="40"/>
                                        </p:tgtEl>
                                        <p:attrNameLst>
                                          <p:attrName>fillcolor</p:attrName>
                                        </p:attrNameLst>
                                      </p:cBhvr>
                                      <p:to>
                                        <a:schemeClr val="bg1"/>
                                      </p:to>
                                    </p:animClr>
                                    <p:set>
                                      <p:cBhvr>
                                        <p:cTn id="78" dur="2000" fill="hold"/>
                                        <p:tgtEl>
                                          <p:spTgt spid="40"/>
                                        </p:tgtEl>
                                        <p:attrNameLst>
                                          <p:attrName>fill.type</p:attrName>
                                        </p:attrNameLst>
                                      </p:cBhvr>
                                      <p:to>
                                        <p:strVal val="solid"/>
                                      </p:to>
                                    </p:set>
                                    <p:set>
                                      <p:cBhvr>
                                        <p:cTn id="79" dur="2000" fill="hold"/>
                                        <p:tgtEl>
                                          <p:spTgt spid="40"/>
                                        </p:tgtEl>
                                        <p:attrNameLst>
                                          <p:attrName>fill.on</p:attrName>
                                        </p:attrNameLst>
                                      </p:cBhvr>
                                      <p:to>
                                        <p:strVal val="true"/>
                                      </p:to>
                                    </p:set>
                                  </p:childTnLst>
                                </p:cTn>
                              </p:par>
                              <p:par>
                                <p:cTn id="80" presetID="1" presetClass="exit" presetSubtype="0" fill="hold" grpId="0" nodeType="withEffect">
                                  <p:stCondLst>
                                    <p:cond delay="0"/>
                                  </p:stCondLst>
                                  <p:childTnLst>
                                    <p:set>
                                      <p:cBhvr>
                                        <p:cTn id="81" dur="1" fill="hold">
                                          <p:stCondLst>
                                            <p:cond delay="0"/>
                                          </p:stCondLst>
                                        </p:cTn>
                                        <p:tgtEl>
                                          <p:spTgt spid="42"/>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mph" presetSubtype="2" fill="hold" nodeType="clickEffect">
                                  <p:stCondLst>
                                    <p:cond delay="0"/>
                                  </p:stCondLst>
                                  <p:childTnLst>
                                    <p:animClr clrSpc="rgb">
                                      <p:cBhvr>
                                        <p:cTn id="85" dur="2000" fill="hold"/>
                                        <p:tgtEl>
                                          <p:spTgt spid="40"/>
                                        </p:tgtEl>
                                        <p:attrNameLst>
                                          <p:attrName>fillcolor</p:attrName>
                                        </p:attrNameLst>
                                      </p:cBhvr>
                                      <p:to>
                                        <a:schemeClr val="bg1"/>
                                      </p:to>
                                    </p:animClr>
                                    <p:set>
                                      <p:cBhvr>
                                        <p:cTn id="86" dur="2000" fill="hold"/>
                                        <p:tgtEl>
                                          <p:spTgt spid="40"/>
                                        </p:tgtEl>
                                        <p:attrNameLst>
                                          <p:attrName>fill.type</p:attrName>
                                        </p:attrNameLst>
                                      </p:cBhvr>
                                      <p:to>
                                        <p:strVal val="solid"/>
                                      </p:to>
                                    </p:set>
                                    <p:set>
                                      <p:cBhvr>
                                        <p:cTn id="87" dur="2000" fill="hold"/>
                                        <p:tgtEl>
                                          <p:spTgt spid="40"/>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1"/>
                    </p:tgtEl>
                  </p:cond>
                </p:stCondLst>
                <p:endSync evt="end" delay="0">
                  <p:rtn val="all"/>
                </p:endSync>
                <p:childTnLst>
                  <p:par>
                    <p:cTn id="89" fill="hold">
                      <p:stCondLst>
                        <p:cond delay="0"/>
                      </p:stCondLst>
                      <p:childTnLst>
                        <p:par>
                          <p:cTn id="90" fill="hold">
                            <p:stCondLst>
                              <p:cond delay="0"/>
                            </p:stCondLst>
                            <p:childTnLst>
                              <p:par>
                                <p:cTn id="91" presetID="1" presetClass="exit" presetSubtype="0" fill="hold" grpId="0" nodeType="clickEffect" nodePh="1">
                                  <p:stCondLst>
                                    <p:cond delay="0"/>
                                  </p:stCondLst>
                                  <p:endCondLst>
                                    <p:cond evt="begin" delay="0">
                                      <p:tn val="91"/>
                                    </p:cond>
                                  </p:endCondLst>
                                  <p:childTnLst>
                                    <p:set>
                                      <p:cBhvr>
                                        <p:cTn id="92" dur="1" fill="hold">
                                          <p:stCondLst>
                                            <p:cond delay="0"/>
                                          </p:stCondLst>
                                        </p:cTn>
                                        <p:tgtEl>
                                          <p:spTgt spid="40"/>
                                        </p:tgtEl>
                                        <p:attrNameLst>
                                          <p:attrName>style.visibility</p:attrName>
                                        </p:attrNameLst>
                                      </p:cBhvr>
                                      <p:to>
                                        <p:strVal val="hidden"/>
                                      </p:to>
                                    </p:set>
                                  </p:childTnLst>
                                </p:cTn>
                              </p:par>
                              <p:par>
                                <p:cTn id="93" presetID="1" presetClass="exit"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16" grpId="0" animBg="1"/>
      <p:bldP spid="21" grpId="0" animBg="1"/>
      <p:bldP spid="22" grpId="0" animBg="1"/>
      <p:bldP spid="23" grpId="0" animBg="1"/>
      <p:bldP spid="24" grpId="0" animBg="1"/>
      <p:bldP spid="34" grpId="0"/>
      <p:bldP spid="35" grpId="0" animBg="1"/>
      <p:bldP spid="36" grpId="0" animBg="1"/>
      <p:bldP spid="37" grpId="0"/>
      <p:bldP spid="38" grpId="0" animBg="1"/>
      <p:bldP spid="39" grpId="0" animBg="1"/>
      <p:bldP spid="40" grpId="0"/>
      <p:bldP spid="41" grpId="0" animBg="1"/>
      <p:bldP spid="4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0" name="TextBox 9"/>
          <p:cNvSpPr txBox="1"/>
          <p:nvPr/>
        </p:nvSpPr>
        <p:spPr>
          <a:xfrm>
            <a:off x="990600" y="838200"/>
            <a:ext cx="7467600" cy="5016758"/>
          </a:xfrm>
          <a:prstGeom prst="rect">
            <a:avLst/>
          </a:prstGeom>
          <a:noFill/>
        </p:spPr>
        <p:txBody>
          <a:bodyPr wrap="square" rtlCol="0">
            <a:spAutoFit/>
          </a:bodyPr>
          <a:lstStyle/>
          <a:p>
            <a:r>
              <a:rPr lang="en-US" dirty="0" smtClean="0"/>
              <a:t> </a:t>
            </a:r>
            <a:r>
              <a:rPr lang="en-US" sz="2000" dirty="0" smtClean="0"/>
              <a:t>These are questions you can bring up to your students as you cover the the different concepts.  A </a:t>
            </a:r>
            <a:r>
              <a:rPr lang="en-US" sz="2000" dirty="0" err="1" smtClean="0"/>
              <a:t>PoPuP</a:t>
            </a:r>
            <a:r>
              <a:rPr lang="en-US" sz="2000" dirty="0" smtClean="0"/>
              <a:t> quiz question may be directly or indirectly related to the concept.</a:t>
            </a:r>
          </a:p>
          <a:p>
            <a:endParaRPr lang="en-US" sz="2000" dirty="0" smtClean="0"/>
          </a:p>
          <a:p>
            <a:r>
              <a:rPr lang="en-US" sz="2000" dirty="0" smtClean="0"/>
              <a:t>PoPuP quiz questions present the opportunity to make real world connections to the concept you are teaching.</a:t>
            </a:r>
          </a:p>
          <a:p>
            <a:endParaRPr lang="en-US" sz="2000" dirty="0" smtClean="0"/>
          </a:p>
          <a:p>
            <a:r>
              <a:rPr lang="en-US" sz="2000" dirty="0" smtClean="0"/>
              <a:t>You can ask students these questions as you go through the notes, or after you finish a lesson.  The choice is yours.</a:t>
            </a:r>
          </a:p>
          <a:p>
            <a:endParaRPr lang="en-US" sz="2000" dirty="0" smtClean="0"/>
          </a:p>
          <a:p>
            <a:r>
              <a:rPr lang="en-US" sz="2000" dirty="0" smtClean="0"/>
              <a:t>The next three slides list all the popup quiz questions in this topic. </a:t>
            </a:r>
          </a:p>
          <a:p>
            <a:endParaRPr lang="en-US" sz="2000" dirty="0" smtClean="0"/>
          </a:p>
          <a:p>
            <a:r>
              <a:rPr lang="en-US" sz="2000" dirty="0" smtClean="0"/>
              <a:t>The zip file (available only  in purchase product) includes a Microsoft Word document of all the quiz questions.  You can print and hand it out to your students so they won’t have to waste time writing down the questions</a:t>
            </a:r>
            <a:endParaRPr lang="en-US" sz="2000" dirty="0"/>
          </a:p>
        </p:txBody>
      </p:sp>
      <p:sp>
        <p:nvSpPr>
          <p:cNvPr id="26" name="Right Arrow 25">
            <a:hlinkClick r:id="" action="ppaction://noaction"/>
          </p:cNvPr>
          <p:cNvSpPr/>
          <p:nvPr/>
        </p:nvSpPr>
        <p:spPr>
          <a:xfrm flipH="1">
            <a:off x="1447800" y="6477000"/>
            <a:ext cx="7620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a:t>
            </a:r>
            <a:endParaRPr lang="en-US" sz="1200" dirty="0"/>
          </a:p>
        </p:txBody>
      </p:sp>
      <p:sp>
        <p:nvSpPr>
          <p:cNvPr id="27" name="Right Arrow 26">
            <a:hlinkClick r:id="rId3" action="ppaction://hlinksldjump"/>
          </p:cNvPr>
          <p:cNvSpPr/>
          <p:nvPr/>
        </p:nvSpPr>
        <p:spPr>
          <a:xfrm>
            <a:off x="4648200" y="6477000"/>
            <a:ext cx="15240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Go to Question List</a:t>
            </a:r>
            <a:endParaRPr lang="en-US" sz="1200" dirty="0"/>
          </a:p>
        </p:txBody>
      </p:sp>
      <p:sp>
        <p:nvSpPr>
          <p:cNvPr id="34" name="TextBox 33">
            <a:hlinkClick r:id="rId4"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5" name="TextBox 34">
            <a:hlinkClick r:id="rId5"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6" name="TextBox 35">
            <a:hlinkClick r:id="rId6"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7" name="TextBox 36">
            <a:hlinkClick r:id="rId7"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8" name="TextBox 37">
            <a:hlinkClick r:id="rId8"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9" name="TextBox 38"/>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0" name="TextBox 39">
            <a:hlinkClick r:id="rId9"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09600" y="1378327"/>
            <a:ext cx="7696200" cy="4339650"/>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Pure Substances</a:t>
            </a:r>
          </a:p>
          <a:p>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ln w="1905"/>
                <a:effectLst>
                  <a:innerShdw blurRad="69850" dist="43180" dir="5400000">
                    <a:srgbClr val="000000">
                      <a:alpha val="65000"/>
                    </a:srgbClr>
                  </a:innerShdw>
                </a:effectLst>
              </a:rPr>
              <a:t>beryllium                            water                 </a:t>
            </a:r>
            <a:endParaRPr lang="en-US" sz="3200" dirty="0">
              <a:ln w="1905"/>
              <a:effectLst>
                <a:innerShdw blurRad="69850" dist="43180" dir="5400000">
                  <a:srgbClr val="000000">
                    <a:alpha val="65000"/>
                  </a:srgbClr>
                </a:innerShdw>
              </a:effectLst>
            </a:endParaRPr>
          </a:p>
          <a:p>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Pure Substances </a:t>
            </a:r>
            <a:r>
              <a:rPr lang="en-US" sz="2000" dirty="0" smtClean="0"/>
              <a:t>are types of matter that are:</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composed of particles that are the same in all samples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elements</a:t>
            </a:r>
            <a:r>
              <a:rPr lang="en-US" sz="2000" dirty="0" smtClean="0"/>
              <a:t> and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compounds</a:t>
            </a:r>
            <a:endParaRPr lang="en-US" sz="2000" dirty="0" smtClean="0"/>
          </a:p>
          <a:p>
            <a:endParaRPr lang="en-US" sz="1200" dirty="0"/>
          </a:p>
          <a:p>
            <a:endParaRPr lang="en-US" sz="2000" dirty="0" smtClean="0"/>
          </a:p>
        </p:txBody>
      </p:sp>
      <p:pic>
        <p:nvPicPr>
          <p:cNvPr id="7" name="Picture 6" descr="beryllium.jpg"/>
          <p:cNvPicPr>
            <a:picLocks noChangeAspect="1"/>
          </p:cNvPicPr>
          <p:nvPr/>
        </p:nvPicPr>
        <p:blipFill>
          <a:blip r:embed="rId3" cstate="print"/>
          <a:stretch>
            <a:fillRect/>
          </a:stretch>
        </p:blipFill>
        <p:spPr>
          <a:xfrm>
            <a:off x="3962400" y="1752600"/>
            <a:ext cx="1524000" cy="1524000"/>
          </a:xfrm>
          <a:prstGeom prst="rect">
            <a:avLst/>
          </a:prstGeom>
        </p:spPr>
      </p:pic>
      <p:pic>
        <p:nvPicPr>
          <p:cNvPr id="10" name="Picture 9" descr="images.jpg"/>
          <p:cNvPicPr>
            <a:picLocks noChangeAspect="1"/>
          </p:cNvPicPr>
          <p:nvPr/>
        </p:nvPicPr>
        <p:blipFill>
          <a:blip r:embed="rId4" cstate="print"/>
          <a:stretch>
            <a:fillRect/>
          </a:stretch>
        </p:blipFill>
        <p:spPr>
          <a:xfrm>
            <a:off x="6248400" y="1676400"/>
            <a:ext cx="1600200" cy="1600200"/>
          </a:xfrm>
          <a:prstGeom prst="rect">
            <a:avLst/>
          </a:prstGeom>
        </p:spPr>
      </p:pic>
      <p:sp>
        <p:nvSpPr>
          <p:cNvPr id="16" name="TextBox 15"/>
          <p:cNvSpPr txBox="1"/>
          <p:nvPr/>
        </p:nvSpPr>
        <p:spPr>
          <a:xfrm>
            <a:off x="609600" y="8382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Right Arrow 17">
            <a:hlinkClick r:id="rId5" action="ppaction://hlinksldjump"/>
          </p:cNvPr>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0" name="Right Arrow 19">
            <a:hlinkClick r:id="rId6"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1" name="TextBox 20">
            <a:hlinkClick r:id="rId7"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2" name="TextBox 21">
            <a:hlinkClick r:id="rId8"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3" name="TextBox 22">
            <a:hlinkClick r:id="rId9"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4" name="TextBox 23">
            <a:hlinkClick r:id="rId10"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5" name="TextBox 24">
            <a:hlinkClick r:id="rId11"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6" name="TextBox 25"/>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7" name="TextBox 26">
            <a:hlinkClick r:id="rId12"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9" name="TextBox 28"/>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Tree>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PoPuP Quiz: Printable for Students</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0" name="TextBox 9"/>
          <p:cNvSpPr txBox="1"/>
          <p:nvPr/>
        </p:nvSpPr>
        <p:spPr>
          <a:xfrm>
            <a:off x="685800" y="1016198"/>
            <a:ext cx="8077200" cy="4739759"/>
          </a:xfrm>
          <a:prstGeom prst="rect">
            <a:avLst/>
          </a:prstGeom>
          <a:noFill/>
        </p:spPr>
        <p:txBody>
          <a:bodyPr wrap="square" rtlCol="0">
            <a:spAutoFit/>
          </a:bodyPr>
          <a:lstStyle/>
          <a:p>
            <a:pPr marL="342900" indent="-342900">
              <a:buAutoNum type="arabicPeriod"/>
            </a:pPr>
            <a:r>
              <a:rPr lang="en-US" sz="1400" dirty="0" smtClean="0"/>
              <a:t>What are the three types of elements?</a:t>
            </a:r>
          </a:p>
          <a:p>
            <a:pPr marL="342900" indent="-342900">
              <a:buAutoNum type="arabicPeriod"/>
            </a:pPr>
            <a:endParaRPr lang="en-US" sz="1400" dirty="0" smtClean="0"/>
          </a:p>
          <a:p>
            <a:pPr marL="342900" indent="-342900">
              <a:buAutoNum type="arabicPeriod"/>
            </a:pPr>
            <a:r>
              <a:rPr lang="en-US" sz="1400" dirty="0" smtClean="0"/>
              <a:t>State one difference between a compound and an element.</a:t>
            </a:r>
          </a:p>
          <a:p>
            <a:pPr marL="342900" indent="-342900">
              <a:buAutoNum type="arabicPeriod"/>
            </a:pPr>
            <a:endParaRPr lang="en-US" sz="1400" dirty="0" smtClean="0"/>
          </a:p>
          <a:p>
            <a:pPr marL="342900" indent="-342900">
              <a:buAutoNum type="arabicPeriod" startAt="3"/>
            </a:pPr>
            <a:r>
              <a:rPr lang="en-US" sz="1400" dirty="0" smtClean="0"/>
              <a:t>Your teacher stopped at the water fountain before getting to your class and gulped down 53 grams of </a:t>
            </a:r>
          </a:p>
          <a:p>
            <a:pPr marL="342900" indent="-342900"/>
            <a:r>
              <a:rPr lang="en-US" sz="1400" dirty="0" smtClean="0"/>
              <a:t>         water. Assuming your school water is pure:</a:t>
            </a:r>
          </a:p>
          <a:p>
            <a:endParaRPr lang="en-US" sz="800" dirty="0" smtClean="0"/>
          </a:p>
          <a:p>
            <a:r>
              <a:rPr lang="en-US" sz="1400" dirty="0" smtClean="0"/>
              <a:t>         How many grams of hydrogen did he take in?</a:t>
            </a:r>
          </a:p>
          <a:p>
            <a:endParaRPr lang="en-US" sz="1400" dirty="0" smtClean="0"/>
          </a:p>
          <a:p>
            <a:r>
              <a:rPr lang="en-US" sz="1400" dirty="0" smtClean="0"/>
              <a:t>         How many grams of oxygen did he take in?</a:t>
            </a:r>
          </a:p>
          <a:p>
            <a:endParaRPr lang="en-US" sz="1400" dirty="0" smtClean="0"/>
          </a:p>
          <a:p>
            <a:r>
              <a:rPr lang="en-US" sz="1400" dirty="0" smtClean="0"/>
              <a:t>4.    State one similarity between a mixture and compound.</a:t>
            </a:r>
          </a:p>
          <a:p>
            <a:endParaRPr lang="en-US" sz="1400" dirty="0" smtClean="0"/>
          </a:p>
          <a:p>
            <a:r>
              <a:rPr lang="en-US" sz="1400" dirty="0" smtClean="0"/>
              <a:t>5.    A distillation apparatus shown below was setup to recover sea salt from a sample of seawater. </a:t>
            </a:r>
          </a:p>
          <a:p>
            <a:r>
              <a:rPr lang="en-US" sz="1400" dirty="0" smtClean="0"/>
              <a:t>        Identify the equipment (by name) in which  all of the salt crystals would be found at the completion of    </a:t>
            </a:r>
          </a:p>
          <a:p>
            <a:r>
              <a:rPr lang="en-US" sz="1400" dirty="0" smtClean="0"/>
              <a:t>         the distillation process. </a:t>
            </a:r>
          </a:p>
          <a:p>
            <a:endParaRPr lang="en-US" sz="1400" dirty="0" smtClean="0"/>
          </a:p>
          <a:p>
            <a:pPr marL="342900" indent="-342900">
              <a:buAutoNum type="arabicPeriod"/>
            </a:pPr>
            <a:endParaRPr lang="en-US" sz="1400" dirty="0" smtClean="0"/>
          </a:p>
          <a:p>
            <a:pPr marL="342900" indent="-342900">
              <a:buAutoNum type="arabicPeriod"/>
            </a:pPr>
            <a:endParaRPr lang="en-US" sz="1400" dirty="0" smtClean="0"/>
          </a:p>
          <a:p>
            <a:pPr marL="342900" indent="-342900"/>
            <a:endParaRPr lang="en-US" sz="1400" dirty="0" smtClean="0"/>
          </a:p>
          <a:p>
            <a:endParaRPr lang="en-US" sz="1400" dirty="0" smtClean="0"/>
          </a:p>
          <a:p>
            <a:endParaRPr lang="en-US" sz="1400" dirty="0"/>
          </a:p>
        </p:txBody>
      </p:sp>
      <p:sp>
        <p:nvSpPr>
          <p:cNvPr id="15" name="TextBox 14">
            <a:hlinkClick r:id="rId3" action="ppaction://hlinksldjump"/>
          </p:cNvPr>
          <p:cNvSpPr txBox="1"/>
          <p:nvPr/>
        </p:nvSpPr>
        <p:spPr>
          <a:xfrm>
            <a:off x="685800" y="685800"/>
            <a:ext cx="4724400" cy="338554"/>
          </a:xfrm>
          <a:prstGeom prst="rect">
            <a:avLst/>
          </a:prstGeom>
          <a:noFill/>
        </p:spPr>
        <p:txBody>
          <a:bodyPr wrap="square" rtlCol="0">
            <a:spAutoFit/>
          </a:bodyPr>
          <a:lstStyle/>
          <a:p>
            <a:r>
              <a:rPr lang="en-US" sz="1600" b="1" dirty="0" smtClean="0">
                <a:solidFill>
                  <a:srgbClr val="066DEA"/>
                </a:solidFill>
              </a:rPr>
              <a:t>Lesson 1: Classification of Matter  questions</a:t>
            </a:r>
            <a:endParaRPr lang="en-US" sz="1600" b="1" dirty="0">
              <a:solidFill>
                <a:srgbClr val="066DEA"/>
              </a:solidFill>
            </a:endParaRPr>
          </a:p>
        </p:txBody>
      </p:sp>
      <p:sp>
        <p:nvSpPr>
          <p:cNvPr id="21" name="Right Arrow 20">
            <a:hlinkClick r:id="rId4" action="ppaction://hlinksldjump"/>
          </p:cNvPr>
          <p:cNvSpPr/>
          <p:nvPr/>
        </p:nvSpPr>
        <p:spPr>
          <a:xfrm flipH="1">
            <a:off x="1447800" y="6477000"/>
            <a:ext cx="8382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a:t>
            </a:r>
            <a:endParaRPr lang="en-US" sz="1200" dirty="0"/>
          </a:p>
        </p:txBody>
      </p:sp>
      <p:sp>
        <p:nvSpPr>
          <p:cNvPr id="22" name="Right Arrow 21"/>
          <p:cNvSpPr/>
          <p:nvPr/>
        </p:nvSpPr>
        <p:spPr>
          <a:xfrm>
            <a:off x="4572000" y="6477000"/>
            <a:ext cx="16002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 List</a:t>
            </a:r>
            <a:endParaRPr lang="en-US" sz="1200" dirty="0"/>
          </a:p>
        </p:txBody>
      </p:sp>
      <p:sp>
        <p:nvSpPr>
          <p:cNvPr id="29" name="TextBox 28">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0" name="TextBox 29">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1" name="TextBox 30">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2" name="TextBox 31">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3" name="TextBox 32">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4" name="TextBox 33"/>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5" name="TextBox 34">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pic>
        <p:nvPicPr>
          <p:cNvPr id="20" name="Picture 19" descr="distillation appara.png"/>
          <p:cNvPicPr>
            <a:picLocks noChangeAspect="1"/>
          </p:cNvPicPr>
          <p:nvPr/>
        </p:nvPicPr>
        <p:blipFill>
          <a:blip r:embed="rId11" cstate="print"/>
          <a:stretch>
            <a:fillRect/>
          </a:stretch>
        </p:blipFill>
        <p:spPr>
          <a:xfrm>
            <a:off x="1066800" y="4419600"/>
            <a:ext cx="3657600" cy="1847850"/>
          </a:xfrm>
          <a:prstGeom prst="rect">
            <a:avLst/>
          </a:prstGeom>
        </p:spPr>
      </p:pic>
    </p:spTree>
  </p:cSld>
  <p:clrMapOvr>
    <a:masterClrMapping/>
  </p:clrMapOvr>
  <p:transition>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PoPuP Quiz: Printable for Students</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0" name="TextBox 9">
            <a:hlinkClick r:id="rId3" action="ppaction://hlinksldjump"/>
          </p:cNvPr>
          <p:cNvSpPr txBox="1"/>
          <p:nvPr/>
        </p:nvSpPr>
        <p:spPr>
          <a:xfrm>
            <a:off x="685800" y="685800"/>
            <a:ext cx="8153400" cy="5316840"/>
          </a:xfrm>
          <a:prstGeom prst="rect">
            <a:avLst/>
          </a:prstGeom>
          <a:noFill/>
        </p:spPr>
        <p:txBody>
          <a:bodyPr wrap="square" rtlCol="0">
            <a:spAutoFit/>
          </a:bodyPr>
          <a:lstStyle/>
          <a:p>
            <a:pPr marL="342900" indent="-342900"/>
            <a:r>
              <a:rPr lang="en-US" sz="1600" b="1" dirty="0" smtClean="0">
                <a:solidFill>
                  <a:srgbClr val="055FCD"/>
                </a:solidFill>
              </a:rPr>
              <a:t>Lesson 2: Phases of matter questions.</a:t>
            </a:r>
          </a:p>
          <a:p>
            <a:pPr marL="342900" indent="-342900">
              <a:buAutoNum type="arabicPeriod" startAt="6"/>
            </a:pPr>
            <a:r>
              <a:rPr lang="en-US" sz="1400" dirty="0" smtClean="0"/>
              <a:t>What is the common name for solid carbon dioxide,  CO</a:t>
            </a:r>
            <a:r>
              <a:rPr lang="en-US" sz="1400" baseline="-25000" dirty="0" smtClean="0"/>
              <a:t>2</a:t>
            </a:r>
            <a:r>
              <a:rPr lang="en-US" sz="1400" dirty="0" smtClean="0"/>
              <a:t>(s).</a:t>
            </a:r>
          </a:p>
          <a:p>
            <a:pPr marL="342900" indent="-342900">
              <a:buAutoNum type="arabicPeriod" startAt="6"/>
            </a:pPr>
            <a:endParaRPr lang="en-US" sz="400" dirty="0" smtClean="0"/>
          </a:p>
          <a:p>
            <a:pPr marL="342900" indent="-342900">
              <a:buFontTx/>
              <a:buAutoNum type="arabicPeriod" startAt="6"/>
            </a:pPr>
            <a:r>
              <a:rPr lang="en-US" sz="1400" dirty="0" smtClean="0"/>
              <a:t>What is solid carbon dioxide, CO</a:t>
            </a:r>
            <a:r>
              <a:rPr lang="en-US" sz="1400" baseline="-25000" dirty="0" smtClean="0"/>
              <a:t>2</a:t>
            </a:r>
            <a:r>
              <a:rPr lang="en-US" sz="1400" dirty="0" smtClean="0"/>
              <a:t>(s), commonly used for during natural disaster and power      emergencies? </a:t>
            </a:r>
          </a:p>
          <a:p>
            <a:pPr marL="342900" indent="-342900"/>
            <a:r>
              <a:rPr lang="en-US" sz="1400" dirty="0" smtClean="0"/>
              <a:t>8.      In terms of energy, explain why you would  get seriously if  you place your hand over steam of  boiling water.</a:t>
            </a:r>
          </a:p>
          <a:p>
            <a:pPr marL="342900" indent="-342900"/>
            <a:endParaRPr lang="en-US" sz="100" dirty="0" smtClean="0"/>
          </a:p>
          <a:p>
            <a:pPr marL="342900" indent="-342900"/>
            <a:r>
              <a:rPr lang="en-US" sz="1400" dirty="0" smtClean="0"/>
              <a:t>9.    Arrange the three metals below in order from lowest kinetic energy to highest kinetic energy</a:t>
            </a:r>
          </a:p>
          <a:p>
            <a:pPr marL="342900" indent="-342900"/>
            <a:r>
              <a:rPr lang="en-US" sz="1400" dirty="0" smtClean="0"/>
              <a:t>            </a:t>
            </a:r>
          </a:p>
          <a:p>
            <a:pPr marL="342900" indent="-342900"/>
            <a:endParaRPr lang="en-US" sz="1400" dirty="0" smtClean="0"/>
          </a:p>
          <a:p>
            <a:pPr marL="342900" indent="-342900"/>
            <a:endParaRPr lang="en-US" sz="1400" dirty="0" smtClean="0"/>
          </a:p>
          <a:p>
            <a:pPr marL="342900" indent="-342900"/>
            <a:endParaRPr lang="en-US" sz="1400" dirty="0" smtClean="0"/>
          </a:p>
          <a:p>
            <a:pPr marL="342900" indent="-342900"/>
            <a:endParaRPr lang="en-US" sz="1400" dirty="0" smtClean="0"/>
          </a:p>
          <a:p>
            <a:r>
              <a:rPr lang="en-US" sz="1400" dirty="0" smtClean="0"/>
              <a:t>10.   If you were given a blank thermometer. Describe how you would  create an accurate Kelvin thermometer</a:t>
            </a:r>
          </a:p>
          <a:p>
            <a:pPr marL="342900" indent="-342900"/>
            <a:endParaRPr lang="en-US" sz="1400" dirty="0" smtClean="0"/>
          </a:p>
          <a:p>
            <a:r>
              <a:rPr lang="en-US" sz="1400" dirty="0" smtClean="0"/>
              <a:t>11 .  Given the phase change diagram below:</a:t>
            </a:r>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050" dirty="0" smtClean="0"/>
          </a:p>
          <a:p>
            <a:r>
              <a:rPr lang="en-US" sz="1400" dirty="0" smtClean="0"/>
              <a:t>Is the substance represented by the diagram water? Explain your answer using information from the diagram.</a:t>
            </a:r>
            <a:endParaRPr lang="en-US" sz="1400" dirty="0"/>
          </a:p>
        </p:txBody>
      </p:sp>
      <p:sp>
        <p:nvSpPr>
          <p:cNvPr id="20" name="Right Arrow 19">
            <a:hlinkClick r:id="rId4" action="ppaction://hlinksldjump"/>
          </p:cNvPr>
          <p:cNvSpPr/>
          <p:nvPr/>
        </p:nvSpPr>
        <p:spPr>
          <a:xfrm flipH="1">
            <a:off x="1447800" y="6477000"/>
            <a:ext cx="15240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Last Question List</a:t>
            </a:r>
            <a:endParaRPr lang="en-US" sz="1200" dirty="0"/>
          </a:p>
        </p:txBody>
      </p:sp>
      <p:sp>
        <p:nvSpPr>
          <p:cNvPr id="21" name="Right Arrow 20"/>
          <p:cNvSpPr/>
          <p:nvPr/>
        </p:nvSpPr>
        <p:spPr>
          <a:xfrm>
            <a:off x="4495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Next Question List</a:t>
            </a:r>
            <a:endParaRPr lang="en-US" sz="1200" dirty="0"/>
          </a:p>
        </p:txBody>
      </p:sp>
      <p:sp>
        <p:nvSpPr>
          <p:cNvPr id="28" name="TextBox 27">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9" name="TextBox 28">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0" name="TextBox 29">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1" name="TextBox 30">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2" name="TextBox 31">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3" name="TextBox 32"/>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4" name="TextBox 33">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pic>
        <p:nvPicPr>
          <p:cNvPr id="18" name="Picture 2" descr="http://ts2.mm.bing.net/th?id=H.4883773886104105&amp;pid=15.1"/>
          <p:cNvPicPr>
            <a:picLocks noChangeAspect="1" noChangeArrowheads="1"/>
          </p:cNvPicPr>
          <p:nvPr/>
        </p:nvPicPr>
        <p:blipFill>
          <a:blip r:embed="rId11" cstate="print"/>
          <a:srcRect/>
          <a:stretch>
            <a:fillRect/>
          </a:stretch>
        </p:blipFill>
        <p:spPr bwMode="auto">
          <a:xfrm flipH="1">
            <a:off x="1219200" y="2514600"/>
            <a:ext cx="609600" cy="636104"/>
          </a:xfrm>
          <a:prstGeom prst="rect">
            <a:avLst/>
          </a:prstGeom>
          <a:noFill/>
        </p:spPr>
      </p:pic>
      <p:pic>
        <p:nvPicPr>
          <p:cNvPr id="22" name="Picture 4" descr="https://encrypted-tbn1.gstatic.com/images?q=tbn:ANd9GcQ-s6qdzk5C2JInyvLKbNnzDN7oh97bxJnI8lXqWw8achzXwt4C"/>
          <p:cNvPicPr>
            <a:picLocks noChangeAspect="1" noChangeArrowheads="1"/>
          </p:cNvPicPr>
          <p:nvPr/>
        </p:nvPicPr>
        <p:blipFill>
          <a:blip r:embed="rId12" cstate="print"/>
          <a:srcRect/>
          <a:stretch>
            <a:fillRect/>
          </a:stretch>
        </p:blipFill>
        <p:spPr bwMode="auto">
          <a:xfrm flipH="1">
            <a:off x="4038599" y="2362200"/>
            <a:ext cx="632729" cy="609600"/>
          </a:xfrm>
          <a:prstGeom prst="rect">
            <a:avLst/>
          </a:prstGeom>
          <a:noFill/>
        </p:spPr>
      </p:pic>
      <p:pic>
        <p:nvPicPr>
          <p:cNvPr id="23" name="Picture 6" descr="https://encrypted-tbn2.gstatic.com/images?q=tbn:ANd9GcTjQoJrMd_7FOJv5gxaQ96OFrK2tzAWNFeA50Ux4lqmlfDlxFdw"/>
          <p:cNvPicPr>
            <a:picLocks noChangeAspect="1" noChangeArrowheads="1"/>
          </p:cNvPicPr>
          <p:nvPr/>
        </p:nvPicPr>
        <p:blipFill>
          <a:blip r:embed="rId13" cstate="print"/>
          <a:srcRect/>
          <a:stretch>
            <a:fillRect/>
          </a:stretch>
        </p:blipFill>
        <p:spPr bwMode="auto">
          <a:xfrm flipH="1">
            <a:off x="6934200" y="2362200"/>
            <a:ext cx="547688" cy="742122"/>
          </a:xfrm>
          <a:prstGeom prst="rect">
            <a:avLst/>
          </a:prstGeom>
          <a:noFill/>
        </p:spPr>
      </p:pic>
      <p:sp>
        <p:nvSpPr>
          <p:cNvPr id="24" name="TextBox 23"/>
          <p:cNvSpPr txBox="1"/>
          <p:nvPr/>
        </p:nvSpPr>
        <p:spPr>
          <a:xfrm>
            <a:off x="1676400" y="2480846"/>
            <a:ext cx="7315200" cy="338554"/>
          </a:xfrm>
          <a:prstGeom prst="rect">
            <a:avLst/>
          </a:prstGeom>
          <a:noFill/>
        </p:spPr>
        <p:txBody>
          <a:bodyPr wrap="square" rtlCol="0">
            <a:spAutoFit/>
          </a:bodyPr>
          <a:lstStyle/>
          <a:p>
            <a:r>
              <a:rPr lang="en-US" sz="1600" b="1" dirty="0" smtClean="0"/>
              <a:t>  </a:t>
            </a:r>
            <a:r>
              <a:rPr lang="en-US" sz="1400" b="1" dirty="0" smtClean="0"/>
              <a:t>75</a:t>
            </a:r>
            <a:r>
              <a:rPr lang="en-US" sz="1400" b="1" baseline="30000" dirty="0" smtClean="0"/>
              <a:t>o</a:t>
            </a:r>
            <a:r>
              <a:rPr lang="en-US" sz="1400" b="1" dirty="0" smtClean="0"/>
              <a:t>F                                                                  25</a:t>
            </a:r>
            <a:r>
              <a:rPr lang="en-US" sz="1400" b="1" baseline="30000" dirty="0" smtClean="0"/>
              <a:t>o</a:t>
            </a:r>
            <a:r>
              <a:rPr lang="en-US" sz="1400" b="1" dirty="0" smtClean="0"/>
              <a:t>C                                                            296 K</a:t>
            </a:r>
            <a:endParaRPr lang="en-US" sz="1400" b="1" dirty="0"/>
          </a:p>
        </p:txBody>
      </p:sp>
      <p:sp>
        <p:nvSpPr>
          <p:cNvPr id="25" name="TextBox 24"/>
          <p:cNvSpPr txBox="1"/>
          <p:nvPr/>
        </p:nvSpPr>
        <p:spPr>
          <a:xfrm>
            <a:off x="1143000" y="2847201"/>
            <a:ext cx="7162800" cy="276999"/>
          </a:xfrm>
          <a:prstGeom prst="rect">
            <a:avLst/>
          </a:prstGeom>
          <a:noFill/>
        </p:spPr>
        <p:txBody>
          <a:bodyPr wrap="square" rtlCol="0">
            <a:spAutoFit/>
          </a:bodyPr>
          <a:lstStyle/>
          <a:p>
            <a:r>
              <a:rPr lang="en-US" sz="1200" dirty="0" smtClean="0"/>
              <a:t>Platinum                                                                       gold                                                                                copper</a:t>
            </a:r>
            <a:endParaRPr lang="en-US" sz="1200" dirty="0"/>
          </a:p>
        </p:txBody>
      </p:sp>
      <p:pic>
        <p:nvPicPr>
          <p:cNvPr id="27" name="Picture 2"/>
          <p:cNvPicPr>
            <a:picLocks noChangeAspect="1" noChangeArrowheads="1"/>
          </p:cNvPicPr>
          <p:nvPr/>
        </p:nvPicPr>
        <p:blipFill>
          <a:blip r:embed="rId14" cstate="print"/>
          <a:srcRect/>
          <a:stretch>
            <a:fillRect/>
          </a:stretch>
        </p:blipFill>
        <p:spPr bwMode="auto">
          <a:xfrm>
            <a:off x="4114800" y="3733800"/>
            <a:ext cx="4038600" cy="1888548"/>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1.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533400" y="114300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a:t>
            </a:r>
            <a:r>
              <a:rPr lang="en-US" dirty="0" smtClean="0"/>
              <a:t> </a:t>
            </a:r>
            <a:endParaRPr lang="en-US" dirty="0"/>
          </a:p>
        </p:txBody>
      </p:sp>
      <p:sp>
        <p:nvSpPr>
          <p:cNvPr id="10" name="TextBox 9"/>
          <p:cNvSpPr txBox="1"/>
          <p:nvPr/>
        </p:nvSpPr>
        <p:spPr>
          <a:xfrm>
            <a:off x="914400" y="1143000"/>
            <a:ext cx="6019800" cy="461665"/>
          </a:xfrm>
          <a:prstGeom prst="rect">
            <a:avLst/>
          </a:prstGeom>
          <a:noFill/>
        </p:spPr>
        <p:txBody>
          <a:bodyPr wrap="square" rtlCol="0">
            <a:spAutoFit/>
          </a:bodyPr>
          <a:lstStyle/>
          <a:p>
            <a:r>
              <a:rPr lang="en-US" dirty="0" smtClean="0"/>
              <a:t>  </a:t>
            </a:r>
            <a:r>
              <a:rPr lang="en-US" sz="2400" dirty="0" smtClean="0"/>
              <a:t>What are the three types of elements?</a:t>
            </a:r>
            <a:endParaRPr lang="en-US" sz="2400" dirty="0"/>
          </a:p>
        </p:txBody>
      </p:sp>
      <p:sp>
        <p:nvSpPr>
          <p:cNvPr id="11" name="TextBox 10"/>
          <p:cNvSpPr txBox="1"/>
          <p:nvPr/>
        </p:nvSpPr>
        <p:spPr>
          <a:xfrm>
            <a:off x="1143000" y="2057400"/>
            <a:ext cx="4191000" cy="46166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ysClr val="windowText" lastClr="000000"/>
                </a:solidFill>
              </a:rPr>
              <a:t>    metals, nonmetals, metalloids</a:t>
            </a:r>
            <a:endParaRPr lang="en-US" sz="2400" dirty="0">
              <a:solidFill>
                <a:sysClr val="windowText" lastClr="000000"/>
              </a:solidFill>
            </a:endParaRPr>
          </a:p>
        </p:txBody>
      </p:sp>
      <p:sp>
        <p:nvSpPr>
          <p:cNvPr id="14" name="TextBox 13"/>
          <p:cNvSpPr txBox="1"/>
          <p:nvPr/>
        </p:nvSpPr>
        <p:spPr>
          <a:xfrm>
            <a:off x="4267200" y="6550223"/>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15" name="Right Arrow 14">
            <a:hlinkClick r:id="rId4" action="ppaction://hlinksldjump"/>
          </p:cNvPr>
          <p:cNvSpPr/>
          <p:nvPr/>
        </p:nvSpPr>
        <p:spPr>
          <a:xfrm flipH="1">
            <a:off x="1066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0" name="Right Arrow 19">
            <a:hlinkClick r:id="rId5" action="ppaction://hlinksldjump"/>
          </p:cNvPr>
          <p:cNvSpPr/>
          <p:nvPr/>
        </p:nvSpPr>
        <p:spPr>
          <a:xfrm>
            <a:off x="53340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28" name="TextBox 27">
            <a:hlinkClick r:id="rId6"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9" name="TextBox 28">
            <a:hlinkClick r:id="rId7"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0" name="TextBox 29">
            <a:hlinkClick r:id="rId8"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1" name="TextBox 30">
            <a:hlinkClick r:id="rId9"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2" name="TextBox 31">
            <a:hlinkClick r:id="rId10"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3" name="TextBox 32"/>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4" name="TextBox 33">
            <a:hlinkClick r:id="rId11"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1" name="Right Arrow 20">
            <a:hlinkClick r:id="" action="ppaction://noaction"/>
          </p:cNvPr>
          <p:cNvSpPr/>
          <p:nvPr/>
        </p:nvSpPr>
        <p:spPr>
          <a:xfrm flipH="1">
            <a:off x="26670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newsflash/>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1000"/>
                                        <p:tgtEl>
                                          <p:spTgt spid="11"/>
                                        </p:tgtEl>
                                      </p:cBhvr>
                                    </p:animEffect>
                                  </p:childTnLst>
                                </p:cTn>
                              </p:par>
                            </p:childTnLst>
                          </p:cTn>
                        </p:par>
                      </p:childTnLst>
                    </p:cTn>
                  </p:par>
                </p:childTnLst>
              </p:cTn>
              <p:nextCondLst>
                <p:cond evt="onClick" delay="0">
                  <p:tgtEl>
                    <p:spTgt spid="14"/>
                  </p:tgtEl>
                </p:cond>
              </p:nextCondLst>
            </p:seq>
          </p:childTnLst>
        </p:cTn>
      </p:par>
    </p:tnLst>
    <p:bldLst>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1.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533400" y="106680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dirty="0" smtClean="0"/>
              <a:t> </a:t>
            </a:r>
            <a:endParaRPr lang="en-US" dirty="0"/>
          </a:p>
        </p:txBody>
      </p:sp>
      <p:sp>
        <p:nvSpPr>
          <p:cNvPr id="10" name="TextBox 9"/>
          <p:cNvSpPr txBox="1"/>
          <p:nvPr/>
        </p:nvSpPr>
        <p:spPr>
          <a:xfrm>
            <a:off x="914400" y="1143000"/>
            <a:ext cx="7772400" cy="400110"/>
          </a:xfrm>
          <a:prstGeom prst="rect">
            <a:avLst/>
          </a:prstGeom>
          <a:noFill/>
        </p:spPr>
        <p:txBody>
          <a:bodyPr wrap="square" rtlCol="0">
            <a:spAutoFit/>
          </a:bodyPr>
          <a:lstStyle/>
          <a:p>
            <a:r>
              <a:rPr lang="en-US" sz="2000" dirty="0" smtClean="0"/>
              <a:t>  State one difference between a compound and an element</a:t>
            </a:r>
            <a:endParaRPr lang="en-US" sz="2000" dirty="0"/>
          </a:p>
        </p:txBody>
      </p:sp>
      <p:sp>
        <p:nvSpPr>
          <p:cNvPr id="11" name="TextBox 10"/>
          <p:cNvSpPr txBox="1"/>
          <p:nvPr/>
        </p:nvSpPr>
        <p:spPr>
          <a:xfrm>
            <a:off x="1143000" y="1981200"/>
            <a:ext cx="5257800"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a compound can be broken down</a:t>
            </a:r>
          </a:p>
          <a:p>
            <a:endParaRPr lang="en-US" sz="2400" dirty="0" smtClean="0">
              <a:solidFill>
                <a:schemeClr val="tx1"/>
              </a:solidFill>
            </a:endParaRPr>
          </a:p>
          <a:p>
            <a:r>
              <a:rPr lang="en-US" sz="2400" dirty="0" smtClean="0">
                <a:solidFill>
                  <a:schemeClr val="tx1"/>
                </a:solidFill>
              </a:rPr>
              <a:t>an element cannot be broken down</a:t>
            </a:r>
            <a:endParaRPr lang="en-US" sz="2400" dirty="0">
              <a:solidFill>
                <a:schemeClr val="tx1"/>
              </a:solidFill>
            </a:endParaRPr>
          </a:p>
        </p:txBody>
      </p:sp>
      <p:sp>
        <p:nvSpPr>
          <p:cNvPr id="15" name="TextBox 14"/>
          <p:cNvSpPr txBox="1"/>
          <p:nvPr/>
        </p:nvSpPr>
        <p:spPr>
          <a:xfrm>
            <a:off x="1066800" y="3886200"/>
            <a:ext cx="7543800" cy="1200329"/>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 a compound is composed of two or more different atoms</a:t>
            </a:r>
          </a:p>
          <a:p>
            <a:endParaRPr lang="en-US" sz="2400" dirty="0" smtClean="0">
              <a:solidFill>
                <a:schemeClr val="tx1"/>
              </a:solidFill>
            </a:endParaRPr>
          </a:p>
          <a:p>
            <a:r>
              <a:rPr lang="en-US" sz="2400" dirty="0" smtClean="0">
                <a:solidFill>
                  <a:schemeClr val="tx1"/>
                </a:solidFill>
              </a:rPr>
              <a:t>an element is composed of one type of atom</a:t>
            </a:r>
            <a:endParaRPr lang="en-US" sz="2400" dirty="0">
              <a:solidFill>
                <a:schemeClr val="tx1"/>
              </a:solidFill>
            </a:endParaRPr>
          </a:p>
        </p:txBody>
      </p:sp>
      <p:sp>
        <p:nvSpPr>
          <p:cNvPr id="14" name="TextBox 13"/>
          <p:cNvSpPr txBox="1"/>
          <p:nvPr/>
        </p:nvSpPr>
        <p:spPr>
          <a:xfrm>
            <a:off x="4191000" y="6477000"/>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20" name="Right Arrow 19">
            <a:hlinkClick r:id="rId4" action="ppaction://hlinksldjump"/>
          </p:cNvPr>
          <p:cNvSpPr/>
          <p:nvPr/>
        </p:nvSpPr>
        <p:spPr>
          <a:xfrm flipH="1">
            <a:off x="9144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1" name="Right Arrow 20"/>
          <p:cNvSpPr/>
          <p:nvPr/>
        </p:nvSpPr>
        <p:spPr>
          <a:xfrm>
            <a:off x="52578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30" name="TextBox 29">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1" name="TextBox 30">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2" name="TextBox 31">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3" name="TextBox 32">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4" name="TextBox 33">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5" name="TextBox 34"/>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6" name="TextBox 35">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Right Arrow 21">
            <a:hlinkClick r:id="rId11" action="ppaction://hlinksldjump"/>
          </p:cNvPr>
          <p:cNvSpPr/>
          <p:nvPr/>
        </p:nvSpPr>
        <p:spPr>
          <a:xfrm flipH="1">
            <a:off x="2590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500"/>
                                        <p:tgtEl>
                                          <p:spTgt spid="11"/>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linds(vertic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1.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533400" y="1143000"/>
            <a:ext cx="4572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3.</a:t>
            </a:r>
            <a:r>
              <a:rPr lang="en-US" dirty="0" smtClean="0"/>
              <a:t> </a:t>
            </a:r>
            <a:endParaRPr lang="en-US" dirty="0"/>
          </a:p>
        </p:txBody>
      </p:sp>
      <p:sp>
        <p:nvSpPr>
          <p:cNvPr id="10" name="TextBox 9"/>
          <p:cNvSpPr txBox="1"/>
          <p:nvPr/>
        </p:nvSpPr>
        <p:spPr>
          <a:xfrm>
            <a:off x="914400" y="1143000"/>
            <a:ext cx="7543800" cy="3416320"/>
          </a:xfrm>
          <a:prstGeom prst="rect">
            <a:avLst/>
          </a:prstGeom>
          <a:noFill/>
        </p:spPr>
        <p:txBody>
          <a:bodyPr wrap="square" rtlCol="0">
            <a:spAutoFit/>
          </a:bodyPr>
          <a:lstStyle/>
          <a:p>
            <a:r>
              <a:rPr lang="en-US" sz="2400" dirty="0" smtClean="0"/>
              <a:t>Your teacher stopped at the water fountain before getting to your class and gulped down 53 grams of water. Assuming your school water is pure:</a:t>
            </a:r>
          </a:p>
          <a:p>
            <a:endParaRPr lang="en-US" sz="2400" dirty="0" smtClean="0"/>
          </a:p>
          <a:p>
            <a:r>
              <a:rPr lang="en-US" sz="2400" dirty="0" smtClean="0"/>
              <a:t>      How many grams of hydrogen did he take in?</a:t>
            </a:r>
          </a:p>
          <a:p>
            <a:endParaRPr lang="en-US" sz="2400" dirty="0" smtClean="0"/>
          </a:p>
          <a:p>
            <a:r>
              <a:rPr lang="en-US" sz="2400" dirty="0" smtClean="0"/>
              <a:t>      </a:t>
            </a:r>
          </a:p>
          <a:p>
            <a:endParaRPr lang="en-US" sz="2400" dirty="0" smtClean="0"/>
          </a:p>
          <a:p>
            <a:r>
              <a:rPr lang="en-US" sz="2400" dirty="0" smtClean="0"/>
              <a:t>      How many grams of oxygen did he take in? </a:t>
            </a:r>
            <a:endParaRPr lang="en-US" sz="2400" dirty="0"/>
          </a:p>
        </p:txBody>
      </p:sp>
      <p:sp>
        <p:nvSpPr>
          <p:cNvPr id="11" name="TextBox 10"/>
          <p:cNvSpPr txBox="1"/>
          <p:nvPr/>
        </p:nvSpPr>
        <p:spPr>
          <a:xfrm>
            <a:off x="1447800" y="3124200"/>
            <a:ext cx="22860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    5.83 grams  H</a:t>
            </a:r>
            <a:endParaRPr lang="en-US" sz="2400" dirty="0">
              <a:solidFill>
                <a:schemeClr val="tx1"/>
              </a:solidFill>
            </a:endParaRPr>
          </a:p>
        </p:txBody>
      </p:sp>
      <p:sp>
        <p:nvSpPr>
          <p:cNvPr id="14" name="TextBox 13"/>
          <p:cNvSpPr txBox="1"/>
          <p:nvPr/>
        </p:nvSpPr>
        <p:spPr>
          <a:xfrm>
            <a:off x="1447800" y="4648200"/>
            <a:ext cx="2362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   47.17  grams  O</a:t>
            </a:r>
            <a:endParaRPr lang="en-US" sz="2400" dirty="0">
              <a:solidFill>
                <a:schemeClr val="tx1"/>
              </a:solidFill>
            </a:endParaRPr>
          </a:p>
        </p:txBody>
      </p:sp>
      <p:sp>
        <p:nvSpPr>
          <p:cNvPr id="15" name="TextBox 14"/>
          <p:cNvSpPr txBox="1"/>
          <p:nvPr/>
        </p:nvSpPr>
        <p:spPr>
          <a:xfrm>
            <a:off x="4191000" y="6550223"/>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20" name="Right Arrow 19">
            <a:hlinkClick r:id="rId4" action="ppaction://hlinksldjump"/>
          </p:cNvPr>
          <p:cNvSpPr/>
          <p:nvPr/>
        </p:nvSpPr>
        <p:spPr>
          <a:xfrm flipH="1">
            <a:off x="9144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1" name="Right Arrow 20"/>
          <p:cNvSpPr/>
          <p:nvPr/>
        </p:nvSpPr>
        <p:spPr>
          <a:xfrm>
            <a:off x="52578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29" name="TextBox 28">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0" name="TextBox 29">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1" name="TextBox 30">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2" name="TextBox 31">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3" name="TextBox 32">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4" name="TextBox 33"/>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5" name="TextBox 34">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2" name="Right Arrow 21">
            <a:hlinkClick r:id="rId11" action="ppaction://hlinksldjump"/>
          </p:cNvPr>
          <p:cNvSpPr/>
          <p:nvPr/>
        </p:nvSpPr>
        <p:spPr>
          <a:xfrm flipH="1">
            <a:off x="2590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heckerboard(across)">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1.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533400" y="114300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4.</a:t>
            </a:r>
            <a:r>
              <a:rPr lang="en-US" dirty="0" smtClean="0"/>
              <a:t> </a:t>
            </a:r>
            <a:endParaRPr lang="en-US" dirty="0"/>
          </a:p>
        </p:txBody>
      </p:sp>
      <p:sp>
        <p:nvSpPr>
          <p:cNvPr id="10" name="TextBox 9"/>
          <p:cNvSpPr txBox="1"/>
          <p:nvPr/>
        </p:nvSpPr>
        <p:spPr>
          <a:xfrm>
            <a:off x="914400" y="1066800"/>
            <a:ext cx="7543800" cy="830997"/>
          </a:xfrm>
          <a:prstGeom prst="rect">
            <a:avLst/>
          </a:prstGeom>
          <a:noFill/>
        </p:spPr>
        <p:txBody>
          <a:bodyPr wrap="square" rtlCol="0">
            <a:spAutoFit/>
          </a:bodyPr>
          <a:lstStyle/>
          <a:p>
            <a:r>
              <a:rPr lang="en-US" sz="2400" dirty="0" smtClean="0"/>
              <a:t>Explain, in terms of composition, why a pepperoni pizza is  a heterogeneous mixture.</a:t>
            </a:r>
            <a:endParaRPr lang="en-US" sz="2400" dirty="0"/>
          </a:p>
        </p:txBody>
      </p:sp>
      <p:sp>
        <p:nvSpPr>
          <p:cNvPr id="11" name="TextBox 10"/>
          <p:cNvSpPr txBox="1"/>
          <p:nvPr/>
        </p:nvSpPr>
        <p:spPr>
          <a:xfrm>
            <a:off x="1066800" y="1981200"/>
            <a:ext cx="7391400" cy="1569660"/>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Equal slices of the same pizza will not have exactly the same amounts of the ingredients.</a:t>
            </a:r>
          </a:p>
          <a:p>
            <a:endParaRPr lang="en-US" sz="2400" dirty="0" smtClean="0">
              <a:solidFill>
                <a:schemeClr val="tx1"/>
              </a:solidFill>
            </a:endParaRPr>
          </a:p>
          <a:p>
            <a:r>
              <a:rPr lang="en-US" sz="2400" dirty="0" smtClean="0">
                <a:solidFill>
                  <a:schemeClr val="tx1"/>
                </a:solidFill>
              </a:rPr>
              <a:t>Components of the pizza can easily be seen and identified </a:t>
            </a:r>
            <a:endParaRPr lang="en-US" sz="2400" dirty="0">
              <a:solidFill>
                <a:schemeClr val="tx1"/>
              </a:solidFill>
            </a:endParaRPr>
          </a:p>
        </p:txBody>
      </p:sp>
      <p:sp>
        <p:nvSpPr>
          <p:cNvPr id="14" name="TextBox 13"/>
          <p:cNvSpPr txBox="1"/>
          <p:nvPr/>
        </p:nvSpPr>
        <p:spPr>
          <a:xfrm>
            <a:off x="4191000" y="6477000"/>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15" name="Right Arrow 14">
            <a:hlinkClick r:id="rId4" action="ppaction://hlinksldjump"/>
          </p:cNvPr>
          <p:cNvSpPr/>
          <p:nvPr/>
        </p:nvSpPr>
        <p:spPr>
          <a:xfrm flipH="1">
            <a:off x="990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0" name="Right Arrow 19"/>
          <p:cNvSpPr/>
          <p:nvPr/>
        </p:nvSpPr>
        <p:spPr>
          <a:xfrm>
            <a:off x="52578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28" name="TextBox 27">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9" name="TextBox 28">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0" name="TextBox 29">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1" name="TextBox 30">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2" name="TextBox 31">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3" name="TextBox 32"/>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4" name="TextBox 33">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1" name="Right Arrow 20">
            <a:hlinkClick r:id="rId11" action="ppaction://hlinksldjump"/>
          </p:cNvPr>
          <p:cNvSpPr/>
          <p:nvPr/>
        </p:nvSpPr>
        <p:spPr>
          <a:xfrm flipH="1">
            <a:off x="2590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pull dir="ld"/>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nextCondLst>
                <p:cond evt="onClick" delay="0">
                  <p:tgtEl>
                    <p:spTgt spid="14"/>
                  </p:tgtEl>
                </p:cond>
              </p:nextCondLst>
            </p:seq>
          </p:childTnLst>
        </p:cTn>
      </p:par>
    </p:tnLst>
    <p:bldLst>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1.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533400" y="833735"/>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dirty="0" smtClean="0"/>
              <a:t> </a:t>
            </a:r>
            <a:endParaRPr lang="en-US" dirty="0"/>
          </a:p>
        </p:txBody>
      </p:sp>
      <p:sp>
        <p:nvSpPr>
          <p:cNvPr id="10" name="TextBox 9"/>
          <p:cNvSpPr txBox="1"/>
          <p:nvPr/>
        </p:nvSpPr>
        <p:spPr>
          <a:xfrm>
            <a:off x="914400" y="838200"/>
            <a:ext cx="7543800" cy="1692771"/>
          </a:xfrm>
          <a:prstGeom prst="rect">
            <a:avLst/>
          </a:prstGeom>
          <a:noFill/>
        </p:spPr>
        <p:txBody>
          <a:bodyPr wrap="square" rtlCol="0">
            <a:spAutoFit/>
          </a:bodyPr>
          <a:lstStyle/>
          <a:p>
            <a:r>
              <a:rPr lang="en-US" sz="2000" dirty="0" smtClean="0"/>
              <a:t>A distillation apparatus shown below was setup to recover sea salt from a sample of seawater. </a:t>
            </a:r>
          </a:p>
          <a:p>
            <a:r>
              <a:rPr lang="en-US" sz="2000" dirty="0" smtClean="0"/>
              <a:t>Identify the equipment (by name) in which  all of the salt crystals would be found at the completion of the distillation process. </a:t>
            </a:r>
          </a:p>
          <a:p>
            <a:endParaRPr lang="en-US" sz="2400" dirty="0"/>
          </a:p>
        </p:txBody>
      </p:sp>
      <p:pic>
        <p:nvPicPr>
          <p:cNvPr id="20" name="Picture 19" descr="distillation appara.png"/>
          <p:cNvPicPr>
            <a:picLocks noChangeAspect="1"/>
          </p:cNvPicPr>
          <p:nvPr/>
        </p:nvPicPr>
        <p:blipFill>
          <a:blip r:embed="rId4" cstate="print"/>
          <a:stretch>
            <a:fillRect/>
          </a:stretch>
        </p:blipFill>
        <p:spPr>
          <a:xfrm>
            <a:off x="990600" y="2514600"/>
            <a:ext cx="5153025" cy="3371850"/>
          </a:xfrm>
          <a:prstGeom prst="rect">
            <a:avLst/>
          </a:prstGeom>
        </p:spPr>
      </p:pic>
      <p:sp>
        <p:nvSpPr>
          <p:cNvPr id="15" name="TextBox 14"/>
          <p:cNvSpPr txBox="1"/>
          <p:nvPr/>
        </p:nvSpPr>
        <p:spPr>
          <a:xfrm>
            <a:off x="533400" y="4800600"/>
            <a:ext cx="1905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 </a:t>
            </a:r>
            <a:r>
              <a:rPr lang="en-US" sz="2000" dirty="0" smtClean="0"/>
              <a:t>Distilling flask</a:t>
            </a:r>
            <a:endParaRPr lang="en-US" dirty="0"/>
          </a:p>
        </p:txBody>
      </p:sp>
      <p:sp>
        <p:nvSpPr>
          <p:cNvPr id="21" name="TextBox 20"/>
          <p:cNvSpPr txBox="1"/>
          <p:nvPr/>
        </p:nvSpPr>
        <p:spPr>
          <a:xfrm>
            <a:off x="4191000" y="6477000"/>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22" name="Right Arrow 21">
            <a:hlinkClick r:id="rId5" action="ppaction://hlinksldjump"/>
          </p:cNvPr>
          <p:cNvSpPr/>
          <p:nvPr/>
        </p:nvSpPr>
        <p:spPr>
          <a:xfrm flipH="1">
            <a:off x="990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3" name="Right Arrow 22"/>
          <p:cNvSpPr/>
          <p:nvPr/>
        </p:nvSpPr>
        <p:spPr>
          <a:xfrm>
            <a:off x="52578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31" name="TextBox 30">
            <a:hlinkClick r:id="rId6"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2" name="TextBox 31">
            <a:hlinkClick r:id="rId7"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3" name="TextBox 32">
            <a:hlinkClick r:id="rId8"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4" name="TextBox 33">
            <a:hlinkClick r:id="rId9"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5" name="TextBox 34">
            <a:hlinkClick r:id="rId10"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6" name="TextBox 35"/>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7" name="TextBox 36">
            <a:hlinkClick r:id="rId11"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4" name="Right Arrow 23">
            <a:hlinkClick r:id="rId12" action="ppaction://hlinksldjump"/>
          </p:cNvPr>
          <p:cNvSpPr/>
          <p:nvPr/>
        </p:nvSpPr>
        <p:spPr>
          <a:xfrm flipH="1">
            <a:off x="2590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2.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2" name="TextBox 11"/>
          <p:cNvSpPr txBox="1"/>
          <p:nvPr/>
        </p:nvSpPr>
        <p:spPr>
          <a:xfrm>
            <a:off x="4267200" y="6504801"/>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   Answer</a:t>
            </a:r>
            <a:endParaRPr lang="en-US" sz="1200" dirty="0"/>
          </a:p>
        </p:txBody>
      </p:sp>
      <p:sp>
        <p:nvSpPr>
          <p:cNvPr id="16" name="Right Arrow 15">
            <a:hlinkClick r:id="rId4" action="ppaction://hlinksldjump"/>
          </p:cNvPr>
          <p:cNvSpPr/>
          <p:nvPr/>
        </p:nvSpPr>
        <p:spPr>
          <a:xfrm flipH="1">
            <a:off x="990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18" name="Right Arrow 17"/>
          <p:cNvSpPr/>
          <p:nvPr/>
        </p:nvSpPr>
        <p:spPr>
          <a:xfrm>
            <a:off x="53340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28" name="TextBox 27"/>
          <p:cNvSpPr txBox="1"/>
          <p:nvPr/>
        </p:nvSpPr>
        <p:spPr>
          <a:xfrm>
            <a:off x="381000" y="91440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6.</a:t>
            </a:r>
            <a:r>
              <a:rPr lang="en-US" dirty="0" smtClean="0"/>
              <a:t> </a:t>
            </a:r>
            <a:endParaRPr lang="en-US" dirty="0"/>
          </a:p>
        </p:txBody>
      </p:sp>
      <p:sp>
        <p:nvSpPr>
          <p:cNvPr id="29" name="TextBox 28"/>
          <p:cNvSpPr txBox="1"/>
          <p:nvPr/>
        </p:nvSpPr>
        <p:spPr>
          <a:xfrm>
            <a:off x="914400" y="990600"/>
            <a:ext cx="7848600" cy="461665"/>
          </a:xfrm>
          <a:prstGeom prst="rect">
            <a:avLst/>
          </a:prstGeom>
          <a:noFill/>
        </p:spPr>
        <p:txBody>
          <a:bodyPr wrap="square" rtlCol="0">
            <a:spAutoFit/>
          </a:bodyPr>
          <a:lstStyle/>
          <a:p>
            <a:r>
              <a:rPr lang="en-US" dirty="0" smtClean="0"/>
              <a:t> </a:t>
            </a:r>
            <a:r>
              <a:rPr lang="en-US" sz="2400" dirty="0" smtClean="0"/>
              <a:t>What is the common name for solid carbon dioxide,  CO</a:t>
            </a:r>
            <a:r>
              <a:rPr lang="en-US" sz="2400" baseline="-25000" dirty="0" smtClean="0"/>
              <a:t>2</a:t>
            </a:r>
            <a:r>
              <a:rPr lang="en-US" sz="2400" dirty="0" smtClean="0"/>
              <a:t>(s) ?</a:t>
            </a:r>
            <a:endParaRPr lang="en-US" sz="2400" dirty="0"/>
          </a:p>
        </p:txBody>
      </p:sp>
      <p:sp>
        <p:nvSpPr>
          <p:cNvPr id="30" name="TextBox 29"/>
          <p:cNvSpPr txBox="1"/>
          <p:nvPr/>
        </p:nvSpPr>
        <p:spPr>
          <a:xfrm>
            <a:off x="1143000" y="1447800"/>
            <a:ext cx="1600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  Dry ice</a:t>
            </a:r>
            <a:endParaRPr lang="en-US" sz="2000" dirty="0">
              <a:solidFill>
                <a:schemeClr val="bg1"/>
              </a:solidFill>
            </a:endParaRPr>
          </a:p>
        </p:txBody>
      </p:sp>
      <p:sp>
        <p:nvSpPr>
          <p:cNvPr id="31" name="TextBox 30"/>
          <p:cNvSpPr txBox="1"/>
          <p:nvPr/>
        </p:nvSpPr>
        <p:spPr>
          <a:xfrm>
            <a:off x="1066800" y="2876490"/>
            <a:ext cx="7543800" cy="830997"/>
          </a:xfrm>
          <a:prstGeom prst="rect">
            <a:avLst/>
          </a:prstGeom>
          <a:noFill/>
        </p:spPr>
        <p:txBody>
          <a:bodyPr wrap="square" rtlCol="0">
            <a:spAutoFit/>
          </a:bodyPr>
          <a:lstStyle/>
          <a:p>
            <a:r>
              <a:rPr lang="en-US" sz="2400" dirty="0" smtClean="0"/>
              <a:t>What is solid  carbon dioxide,  CO</a:t>
            </a:r>
            <a:r>
              <a:rPr lang="en-US" sz="2400" baseline="-25000" dirty="0" smtClean="0"/>
              <a:t>2</a:t>
            </a:r>
            <a:r>
              <a:rPr lang="en-US" sz="2400" dirty="0" smtClean="0"/>
              <a:t>(s) , commonly used for during natural disaster and power emergencies? </a:t>
            </a:r>
            <a:endParaRPr lang="en-US" sz="2400" dirty="0"/>
          </a:p>
        </p:txBody>
      </p:sp>
      <p:sp>
        <p:nvSpPr>
          <p:cNvPr id="32" name="TextBox 31"/>
          <p:cNvSpPr txBox="1"/>
          <p:nvPr/>
        </p:nvSpPr>
        <p:spPr>
          <a:xfrm>
            <a:off x="381000" y="302889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7.</a:t>
            </a:r>
            <a:r>
              <a:rPr lang="en-US" dirty="0" smtClean="0"/>
              <a:t> </a:t>
            </a:r>
            <a:endParaRPr lang="en-US" dirty="0"/>
          </a:p>
        </p:txBody>
      </p:sp>
      <p:sp>
        <p:nvSpPr>
          <p:cNvPr id="33" name="TextBox 32"/>
          <p:cNvSpPr txBox="1"/>
          <p:nvPr/>
        </p:nvSpPr>
        <p:spPr>
          <a:xfrm>
            <a:off x="1143000" y="3714690"/>
            <a:ext cx="70866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To keep food items cold and from spoiling during power outages</a:t>
            </a:r>
            <a:endParaRPr lang="en-US" sz="2000" dirty="0">
              <a:solidFill>
                <a:schemeClr val="bg1"/>
              </a:solidFill>
            </a:endParaRPr>
          </a:p>
        </p:txBody>
      </p:sp>
      <p:sp>
        <p:nvSpPr>
          <p:cNvPr id="34" name="TextBox 33">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5" name="TextBox 34">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6" name="TextBox 35">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7" name="TextBox 36">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8" name="TextBox 37">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9" name="TextBox 38"/>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0" name="TextBox 39">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Right Arrow 22">
            <a:hlinkClick r:id="rId11" action="ppaction://hlinksldjump"/>
          </p:cNvPr>
          <p:cNvSpPr/>
          <p:nvPr/>
        </p:nvSpPr>
        <p:spPr>
          <a:xfrm flipH="1">
            <a:off x="2590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linds(horizont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2.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2" name="TextBox 11"/>
          <p:cNvSpPr txBox="1"/>
          <p:nvPr/>
        </p:nvSpPr>
        <p:spPr>
          <a:xfrm>
            <a:off x="4267200" y="6504801"/>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   Answer</a:t>
            </a:r>
            <a:endParaRPr lang="en-US" sz="1200" dirty="0"/>
          </a:p>
        </p:txBody>
      </p:sp>
      <p:sp>
        <p:nvSpPr>
          <p:cNvPr id="16" name="Right Arrow 15">
            <a:hlinkClick r:id="rId4" action="ppaction://hlinksldjump"/>
          </p:cNvPr>
          <p:cNvSpPr/>
          <p:nvPr/>
        </p:nvSpPr>
        <p:spPr>
          <a:xfrm flipH="1">
            <a:off x="990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18" name="Right Arrow 17"/>
          <p:cNvSpPr/>
          <p:nvPr/>
        </p:nvSpPr>
        <p:spPr>
          <a:xfrm>
            <a:off x="53340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34" name="TextBox 33">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5" name="TextBox 34">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6" name="TextBox 35">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7" name="TextBox 36">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8" name="TextBox 37">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9" name="TextBox 38"/>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0" name="TextBox 39">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3" name="Right Arrow 22">
            <a:hlinkClick r:id="rId11" action="ppaction://hlinksldjump"/>
          </p:cNvPr>
          <p:cNvSpPr/>
          <p:nvPr/>
        </p:nvSpPr>
        <p:spPr>
          <a:xfrm flipH="1">
            <a:off x="2590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
        <p:nvSpPr>
          <p:cNvPr id="27" name="TextBox 26"/>
          <p:cNvSpPr txBox="1"/>
          <p:nvPr/>
        </p:nvSpPr>
        <p:spPr>
          <a:xfrm>
            <a:off x="1066800" y="1524000"/>
            <a:ext cx="7543800" cy="830997"/>
          </a:xfrm>
          <a:prstGeom prst="rect">
            <a:avLst/>
          </a:prstGeom>
          <a:noFill/>
        </p:spPr>
        <p:txBody>
          <a:bodyPr wrap="square" rtlCol="0">
            <a:spAutoFit/>
          </a:bodyPr>
          <a:lstStyle/>
          <a:p>
            <a:r>
              <a:rPr lang="en-US" sz="2400" dirty="0" smtClean="0"/>
              <a:t>In terms of energy, explain why you would get seriously burned if you place your hand over steam of boiling water.</a:t>
            </a:r>
            <a:endParaRPr lang="en-US" sz="2400" dirty="0"/>
          </a:p>
        </p:txBody>
      </p:sp>
      <p:sp>
        <p:nvSpPr>
          <p:cNvPr id="41" name="TextBox 40"/>
          <p:cNvSpPr txBox="1"/>
          <p:nvPr/>
        </p:nvSpPr>
        <p:spPr>
          <a:xfrm>
            <a:off x="457200" y="1607403"/>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8.</a:t>
            </a:r>
            <a:r>
              <a:rPr lang="en-US" dirty="0" smtClean="0"/>
              <a:t> </a:t>
            </a:r>
            <a:endParaRPr lang="en-US" dirty="0"/>
          </a:p>
        </p:txBody>
      </p:sp>
      <p:sp>
        <p:nvSpPr>
          <p:cNvPr id="42" name="TextBox 41"/>
          <p:cNvSpPr txBox="1"/>
          <p:nvPr/>
        </p:nvSpPr>
        <p:spPr>
          <a:xfrm>
            <a:off x="1143000" y="2362200"/>
            <a:ext cx="7239000"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Steam will release energy as it condenses  on your hand. Since steam packs a lot of energy, all that energy is released on your hand.</a:t>
            </a:r>
          </a:p>
          <a:p>
            <a:endParaRPr lang="en-US" sz="1100" dirty="0" smtClean="0"/>
          </a:p>
          <a:p>
            <a:r>
              <a:rPr lang="en-US" sz="2000" dirty="0" smtClean="0"/>
              <a:t>It is the energy that is released by steam that will burn you.</a:t>
            </a:r>
            <a:endParaRPr lang="en-US" sz="2000" dirty="0">
              <a:solidFill>
                <a:schemeClr val="bg1"/>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2.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381000" y="114300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9.</a:t>
            </a:r>
            <a:r>
              <a:rPr lang="en-US" dirty="0" smtClean="0"/>
              <a:t> </a:t>
            </a:r>
            <a:endParaRPr lang="en-US" dirty="0"/>
          </a:p>
        </p:txBody>
      </p:sp>
      <p:sp>
        <p:nvSpPr>
          <p:cNvPr id="10" name="TextBox 9"/>
          <p:cNvSpPr txBox="1"/>
          <p:nvPr/>
        </p:nvSpPr>
        <p:spPr>
          <a:xfrm>
            <a:off x="914400" y="1143000"/>
            <a:ext cx="7543800" cy="369332"/>
          </a:xfrm>
          <a:prstGeom prst="rect">
            <a:avLst/>
          </a:prstGeom>
          <a:noFill/>
        </p:spPr>
        <p:txBody>
          <a:bodyPr wrap="square" rtlCol="0">
            <a:spAutoFit/>
          </a:bodyPr>
          <a:lstStyle/>
          <a:p>
            <a:r>
              <a:rPr lang="en-US" dirty="0" smtClean="0"/>
              <a:t> </a:t>
            </a:r>
            <a:endParaRPr lang="en-US" sz="2400" dirty="0"/>
          </a:p>
        </p:txBody>
      </p:sp>
      <p:sp>
        <p:nvSpPr>
          <p:cNvPr id="21" name="TextBox 20"/>
          <p:cNvSpPr txBox="1"/>
          <p:nvPr/>
        </p:nvSpPr>
        <p:spPr>
          <a:xfrm>
            <a:off x="990600" y="1143000"/>
            <a:ext cx="7010400" cy="707886"/>
          </a:xfrm>
          <a:prstGeom prst="rect">
            <a:avLst/>
          </a:prstGeom>
          <a:noFill/>
        </p:spPr>
        <p:txBody>
          <a:bodyPr wrap="square" rtlCol="0">
            <a:spAutoFit/>
          </a:bodyPr>
          <a:lstStyle/>
          <a:p>
            <a:r>
              <a:rPr lang="en-US" sz="2000" dirty="0" smtClean="0"/>
              <a:t>Arrange the three metals below in order from lowest kinetic energy to highest kinetic energy.</a:t>
            </a:r>
            <a:endParaRPr lang="en-US" sz="2000" dirty="0"/>
          </a:p>
        </p:txBody>
      </p:sp>
      <p:pic>
        <p:nvPicPr>
          <p:cNvPr id="22530" name="Picture 2" descr="http://ts2.mm.bing.net/th?id=H.4883773886104105&amp;pid=15.1"/>
          <p:cNvPicPr>
            <a:picLocks noChangeAspect="1" noChangeArrowheads="1"/>
          </p:cNvPicPr>
          <p:nvPr/>
        </p:nvPicPr>
        <p:blipFill>
          <a:blip r:embed="rId4" cstate="print"/>
          <a:srcRect/>
          <a:stretch>
            <a:fillRect/>
          </a:stretch>
        </p:blipFill>
        <p:spPr bwMode="auto">
          <a:xfrm>
            <a:off x="762000" y="2438400"/>
            <a:ext cx="2385392" cy="1828800"/>
          </a:xfrm>
          <a:prstGeom prst="rect">
            <a:avLst/>
          </a:prstGeom>
          <a:noFill/>
        </p:spPr>
      </p:pic>
      <p:pic>
        <p:nvPicPr>
          <p:cNvPr id="22532" name="Picture 4" descr="https://encrypted-tbn1.gstatic.com/images?q=tbn:ANd9GcQ-s6qdzk5C2JInyvLKbNnzDN7oh97bxJnI8lXqWw8achzXwt4C"/>
          <p:cNvPicPr>
            <a:picLocks noChangeAspect="1" noChangeArrowheads="1"/>
          </p:cNvPicPr>
          <p:nvPr/>
        </p:nvPicPr>
        <p:blipFill>
          <a:blip r:embed="rId5" cstate="print"/>
          <a:srcRect/>
          <a:stretch>
            <a:fillRect/>
          </a:stretch>
        </p:blipFill>
        <p:spPr bwMode="auto">
          <a:xfrm>
            <a:off x="3657600" y="2743200"/>
            <a:ext cx="2475895" cy="1752600"/>
          </a:xfrm>
          <a:prstGeom prst="rect">
            <a:avLst/>
          </a:prstGeom>
          <a:noFill/>
        </p:spPr>
      </p:pic>
      <p:pic>
        <p:nvPicPr>
          <p:cNvPr id="22534" name="Picture 6" descr="https://encrypted-tbn2.gstatic.com/images?q=tbn:ANd9GcTjQoJrMd_7FOJv5gxaQ96OFrK2tzAWNFeA50Ux4lqmlfDlxFdw"/>
          <p:cNvPicPr>
            <a:picLocks noChangeAspect="1" noChangeArrowheads="1"/>
          </p:cNvPicPr>
          <p:nvPr/>
        </p:nvPicPr>
        <p:blipFill>
          <a:blip r:embed="rId6" cstate="print"/>
          <a:srcRect/>
          <a:stretch>
            <a:fillRect/>
          </a:stretch>
        </p:blipFill>
        <p:spPr bwMode="auto">
          <a:xfrm>
            <a:off x="6477000" y="2362200"/>
            <a:ext cx="2143125" cy="2133601"/>
          </a:xfrm>
          <a:prstGeom prst="rect">
            <a:avLst/>
          </a:prstGeom>
          <a:noFill/>
        </p:spPr>
      </p:pic>
      <p:sp>
        <p:nvSpPr>
          <p:cNvPr id="22" name="TextBox 21"/>
          <p:cNvSpPr txBox="1"/>
          <p:nvPr/>
        </p:nvSpPr>
        <p:spPr>
          <a:xfrm>
            <a:off x="1143000" y="4419600"/>
            <a:ext cx="7162800" cy="369332"/>
          </a:xfrm>
          <a:prstGeom prst="rect">
            <a:avLst/>
          </a:prstGeom>
          <a:noFill/>
        </p:spPr>
        <p:txBody>
          <a:bodyPr wrap="square" rtlCol="0">
            <a:spAutoFit/>
          </a:bodyPr>
          <a:lstStyle/>
          <a:p>
            <a:r>
              <a:rPr lang="en-US" dirty="0" smtClean="0"/>
              <a:t>Platinum                                                     gold                                      copper</a:t>
            </a:r>
            <a:endParaRPr lang="en-US" dirty="0"/>
          </a:p>
        </p:txBody>
      </p:sp>
      <p:sp>
        <p:nvSpPr>
          <p:cNvPr id="23" name="TextBox 22"/>
          <p:cNvSpPr txBox="1"/>
          <p:nvPr/>
        </p:nvSpPr>
        <p:spPr>
          <a:xfrm>
            <a:off x="1828800" y="2971800"/>
            <a:ext cx="7315200" cy="461665"/>
          </a:xfrm>
          <a:prstGeom prst="rect">
            <a:avLst/>
          </a:prstGeom>
          <a:noFill/>
        </p:spPr>
        <p:txBody>
          <a:bodyPr wrap="square" rtlCol="0">
            <a:spAutoFit/>
          </a:bodyPr>
          <a:lstStyle/>
          <a:p>
            <a:r>
              <a:rPr lang="en-US" sz="2400" b="1" dirty="0" smtClean="0">
                <a:solidFill>
                  <a:srgbClr val="FF0000"/>
                </a:solidFill>
              </a:rPr>
              <a:t>  </a:t>
            </a:r>
            <a:r>
              <a:rPr lang="en-US" sz="2400" b="1" dirty="0" smtClean="0">
                <a:solidFill>
                  <a:schemeClr val="bg1"/>
                </a:solidFill>
              </a:rPr>
              <a:t>75</a:t>
            </a:r>
            <a:r>
              <a:rPr lang="en-US" sz="2400" b="1" baseline="30000" dirty="0" smtClean="0">
                <a:solidFill>
                  <a:schemeClr val="bg1"/>
                </a:solidFill>
              </a:rPr>
              <a:t>o</a:t>
            </a:r>
            <a:r>
              <a:rPr lang="en-US" sz="2400" b="1" dirty="0" smtClean="0">
                <a:solidFill>
                  <a:schemeClr val="bg1"/>
                </a:solidFill>
              </a:rPr>
              <a:t>F                          25</a:t>
            </a:r>
            <a:r>
              <a:rPr lang="en-US" sz="2400" b="1" baseline="30000" dirty="0" smtClean="0">
                <a:solidFill>
                  <a:schemeClr val="bg1"/>
                </a:solidFill>
              </a:rPr>
              <a:t>o</a:t>
            </a:r>
            <a:r>
              <a:rPr lang="en-US" sz="2400" b="1" dirty="0" smtClean="0">
                <a:solidFill>
                  <a:schemeClr val="bg1"/>
                </a:solidFill>
              </a:rPr>
              <a:t>C                         296 K</a:t>
            </a:r>
            <a:endParaRPr lang="en-US" sz="2400" b="1" dirty="0">
              <a:solidFill>
                <a:schemeClr val="bg1"/>
              </a:solidFill>
            </a:endParaRPr>
          </a:p>
        </p:txBody>
      </p:sp>
      <p:sp>
        <p:nvSpPr>
          <p:cNvPr id="24" name="TextBox 23"/>
          <p:cNvSpPr txBox="1"/>
          <p:nvPr/>
        </p:nvSpPr>
        <p:spPr>
          <a:xfrm>
            <a:off x="2362200" y="5029200"/>
            <a:ext cx="40386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solidFill>
                  <a:schemeClr val="tx1"/>
                </a:solidFill>
              </a:rPr>
              <a:t>copper        platinum       gold</a:t>
            </a:r>
            <a:endParaRPr lang="en-US" sz="2400" dirty="0">
              <a:solidFill>
                <a:schemeClr val="tx1"/>
              </a:solidFill>
            </a:endParaRPr>
          </a:p>
        </p:txBody>
      </p:sp>
      <p:sp>
        <p:nvSpPr>
          <p:cNvPr id="20" name="TextBox 19"/>
          <p:cNvSpPr txBox="1"/>
          <p:nvPr/>
        </p:nvSpPr>
        <p:spPr>
          <a:xfrm>
            <a:off x="4267200" y="6553200"/>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25" name="Right Arrow 24">
            <a:hlinkClick r:id="rId7" action="ppaction://hlinksldjump"/>
          </p:cNvPr>
          <p:cNvSpPr/>
          <p:nvPr/>
        </p:nvSpPr>
        <p:spPr>
          <a:xfrm flipH="1">
            <a:off x="990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6" name="Right Arrow 25"/>
          <p:cNvSpPr/>
          <p:nvPr/>
        </p:nvSpPr>
        <p:spPr>
          <a:xfrm>
            <a:off x="53340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34" name="TextBox 33">
            <a:hlinkClick r:id="rId8"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5" name="TextBox 34">
            <a:hlinkClick r:id="rId9"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6" name="TextBox 35">
            <a:hlinkClick r:id="rId10"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7" name="TextBox 36">
            <a:hlinkClick r:id="rId11"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8" name="TextBox 37">
            <a:hlinkClick r:id="rId12"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9" name="TextBox 38"/>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0" name="TextBox 39">
            <a:hlinkClick r:id="rId13"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7" name="Right Arrow 26">
            <a:hlinkClick r:id="rId14" action="ppaction://hlinksldjump"/>
          </p:cNvPr>
          <p:cNvSpPr/>
          <p:nvPr/>
        </p:nvSpPr>
        <p:spPr>
          <a:xfrm flipH="1">
            <a:off x="26670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Tree>
  </p:cSld>
  <p:clrMapOvr>
    <a:masterClrMapping/>
  </p:clrMapOvr>
  <p:transition>
    <p:wedge/>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0"/>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88668"/>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57200" y="1524000"/>
            <a:ext cx="8229600" cy="4385816"/>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Elements</a:t>
            </a:r>
          </a:p>
          <a:p>
            <a:endParaRPr lang="en-US" sz="2000" dirty="0" smtClean="0"/>
          </a:p>
          <a:p>
            <a:endParaRPr lang="en-US" sz="2000" dirty="0"/>
          </a:p>
          <a:p>
            <a:endParaRPr lang="en-US" sz="2000" dirty="0" smtClean="0"/>
          </a:p>
          <a:p>
            <a:r>
              <a:rPr lang="en-US" sz="2000" dirty="0" smtClean="0"/>
              <a:t>                                                                                                           </a:t>
            </a:r>
            <a:endParaRPr lang="en-US" sz="2000" dirty="0"/>
          </a:p>
          <a:p>
            <a:endParaRPr lang="en-US" sz="2000" dirty="0" smtClean="0"/>
          </a:p>
          <a:p>
            <a:endParaRPr lang="en-US" sz="2000" dirty="0"/>
          </a:p>
          <a:p>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Elements</a:t>
            </a:r>
            <a:r>
              <a:rPr lang="en-US" sz="2000" dirty="0" smtClean="0"/>
              <a:t> are pure substances with the following characteristics:</a:t>
            </a:r>
          </a:p>
          <a:p>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composed of atoms of identical atoms (same atomic #)</a:t>
            </a:r>
          </a:p>
          <a:p>
            <a:r>
              <a:rPr lang="en-US" sz="2000" dirty="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c</a:t>
            </a:r>
            <a:r>
              <a:rPr lang="en-US" sz="2000" i="1" dirty="0" smtClean="0"/>
              <a:t>annot be </a:t>
            </a:r>
            <a:r>
              <a:rPr lang="en-US" sz="2000" dirty="0" smtClean="0"/>
              <a:t>broken down by physical nor chemical processes</a:t>
            </a:r>
          </a:p>
          <a:p>
            <a:r>
              <a:rPr lang="en-US" sz="2000" dirty="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can be found on the</a:t>
            </a:r>
          </a:p>
          <a:p>
            <a:endParaRPr lang="en-US" sz="1100" dirty="0"/>
          </a:p>
          <a:p>
            <a:endParaRPr lang="en-US" sz="2000" dirty="0" smtClean="0"/>
          </a:p>
        </p:txBody>
      </p:sp>
      <p:pic>
        <p:nvPicPr>
          <p:cNvPr id="11" name="Picture 10" descr="beryllium.jpg"/>
          <p:cNvPicPr>
            <a:picLocks noChangeAspect="1"/>
          </p:cNvPicPr>
          <p:nvPr/>
        </p:nvPicPr>
        <p:blipFill>
          <a:blip r:embed="rId3" cstate="print"/>
          <a:stretch>
            <a:fillRect/>
          </a:stretch>
        </p:blipFill>
        <p:spPr>
          <a:xfrm>
            <a:off x="2438400" y="1676400"/>
            <a:ext cx="1676400" cy="1676400"/>
          </a:xfrm>
          <a:prstGeom prst="rect">
            <a:avLst/>
          </a:prstGeom>
        </p:spPr>
      </p:pic>
      <p:pic>
        <p:nvPicPr>
          <p:cNvPr id="14" name="Picture 13" descr="Bromine2.jpg"/>
          <p:cNvPicPr>
            <a:picLocks noChangeAspect="1"/>
          </p:cNvPicPr>
          <p:nvPr/>
        </p:nvPicPr>
        <p:blipFill>
          <a:blip r:embed="rId4" cstate="print"/>
          <a:stretch>
            <a:fillRect/>
          </a:stretch>
        </p:blipFill>
        <p:spPr>
          <a:xfrm>
            <a:off x="6781800" y="1676400"/>
            <a:ext cx="1927860" cy="1676400"/>
          </a:xfrm>
          <a:prstGeom prst="rect">
            <a:avLst/>
          </a:prstGeom>
        </p:spPr>
      </p:pic>
      <p:pic>
        <p:nvPicPr>
          <p:cNvPr id="15" name="Picture 14" descr="gold.jpg"/>
          <p:cNvPicPr>
            <a:picLocks noChangeAspect="1"/>
          </p:cNvPicPr>
          <p:nvPr/>
        </p:nvPicPr>
        <p:blipFill>
          <a:blip r:embed="rId5" cstate="print"/>
          <a:stretch>
            <a:fillRect/>
          </a:stretch>
        </p:blipFill>
        <p:spPr>
          <a:xfrm>
            <a:off x="4267201" y="1676400"/>
            <a:ext cx="2238080" cy="1676400"/>
          </a:xfrm>
          <a:prstGeom prst="rect">
            <a:avLst/>
          </a:prstGeom>
        </p:spPr>
      </p:pic>
      <p:sp>
        <p:nvSpPr>
          <p:cNvPr id="10" name="TextBox 9"/>
          <p:cNvSpPr txBox="1"/>
          <p:nvPr/>
        </p:nvSpPr>
        <p:spPr>
          <a:xfrm>
            <a:off x="2209800" y="3352800"/>
            <a:ext cx="6629400" cy="369332"/>
          </a:xfrm>
          <a:prstGeom prst="rect">
            <a:avLst/>
          </a:prstGeom>
          <a:noFill/>
        </p:spPr>
        <p:txBody>
          <a:bodyPr wrap="square" rtlCol="0">
            <a:spAutoFit/>
          </a:bodyPr>
          <a:lstStyle/>
          <a:p>
            <a:r>
              <a:rPr lang="en-US" dirty="0" smtClean="0"/>
              <a:t>      Be (beryllium )              Au  (gold)                                Br (bromine)</a:t>
            </a:r>
            <a:endParaRPr lang="en-US" dirty="0"/>
          </a:p>
        </p:txBody>
      </p:sp>
      <p:sp>
        <p:nvSpPr>
          <p:cNvPr id="13" name="TextBox 12"/>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6" name="TextBox 15">
            <a:hlinkClick r:id="rId6" action="ppaction://hlinksldjump"/>
          </p:cNvPr>
          <p:cNvSpPr txBox="1"/>
          <p:nvPr/>
        </p:nvSpPr>
        <p:spPr>
          <a:xfrm>
            <a:off x="2971800" y="5102423"/>
            <a:ext cx="243840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dirty="0" smtClean="0">
                <a:solidFill>
                  <a:schemeClr val="bg1"/>
                </a:solidFill>
              </a:rPr>
              <a:t>Periodic Table of the Elements</a:t>
            </a:r>
            <a:endParaRPr lang="en-US" sz="1400" dirty="0">
              <a:solidFill>
                <a:schemeClr val="bg1"/>
              </a:solidFill>
            </a:endParaRPr>
          </a:p>
        </p:txBody>
      </p:sp>
      <p:sp>
        <p:nvSpPr>
          <p:cNvPr id="18" name="TextBox 17"/>
          <p:cNvSpPr txBox="1"/>
          <p:nvPr/>
        </p:nvSpPr>
        <p:spPr>
          <a:xfrm>
            <a:off x="609600" y="8382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2" name="Right Arrow 31">
            <a:hlinkClick r:id="rId7" action="ppaction://hlinksldjump"/>
          </p:cNvPr>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33" name="Right Arrow 32">
            <a:hlinkClick r:id="rId8"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34" name="TextBox 33">
            <a:hlinkClick r:id="rId9"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5" name="TextBox 34">
            <a:hlinkClick r:id="rId10"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6" name="TextBox 35">
            <a:hlinkClick r:id="rId11"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7" name="TextBox 36">
            <a:hlinkClick r:id="rId12"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8" name="TextBox 37">
            <a:hlinkClick r:id="rId13"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9" name="TextBox 38"/>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0" name="TextBox 39">
            <a:hlinkClick r:id="rId14"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2" name="TextBox 41"/>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3" name="TextBox 42">
            <a:hlinkClick r:id="rId15" action="ppaction://hlinksldjump"/>
          </p:cNvPr>
          <p:cNvSpPr txBox="1"/>
          <p:nvPr/>
        </p:nvSpPr>
        <p:spPr>
          <a:xfrm>
            <a:off x="3581400" y="6553200"/>
            <a:ext cx="11430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PoPuP Quiz #1</a:t>
            </a:r>
            <a:endParaRPr lang="en-US" sz="1200" dirty="0">
              <a:solidFill>
                <a:schemeClr val="tx1"/>
              </a:solidFill>
            </a:endParaRPr>
          </a:p>
        </p:txBody>
      </p:sp>
    </p:spTree>
  </p:cSld>
  <p:clrMapOvr>
    <a:masterClrMapping/>
  </p:clrMapOvr>
  <p:transition>
    <p:checker dir="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hlinkClick r:id="rId3" action="ppaction://hlinksldjump"/>
          </p:cNvPr>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2.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609600" y="914400"/>
            <a:ext cx="6096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10.</a:t>
            </a:r>
            <a:r>
              <a:rPr lang="en-US" dirty="0" smtClean="0"/>
              <a:t> </a:t>
            </a:r>
            <a:endParaRPr lang="en-US" dirty="0"/>
          </a:p>
        </p:txBody>
      </p:sp>
      <p:sp>
        <p:nvSpPr>
          <p:cNvPr id="10" name="TextBox 9"/>
          <p:cNvSpPr txBox="1"/>
          <p:nvPr/>
        </p:nvSpPr>
        <p:spPr>
          <a:xfrm>
            <a:off x="1066800" y="838200"/>
            <a:ext cx="7543800" cy="646331"/>
          </a:xfrm>
          <a:prstGeom prst="rect">
            <a:avLst/>
          </a:prstGeom>
          <a:noFill/>
        </p:spPr>
        <p:txBody>
          <a:bodyPr wrap="square" rtlCol="0">
            <a:spAutoFit/>
          </a:bodyPr>
          <a:lstStyle/>
          <a:p>
            <a:r>
              <a:rPr lang="en-US" dirty="0" smtClean="0"/>
              <a:t>If you were given a blank thermometer as shown below,</a:t>
            </a:r>
          </a:p>
          <a:p>
            <a:r>
              <a:rPr lang="en-US" dirty="0" smtClean="0"/>
              <a:t>describe how you would create an accurate Kelvin thermometer.</a:t>
            </a:r>
            <a:endParaRPr lang="en-US" dirty="0"/>
          </a:p>
        </p:txBody>
      </p:sp>
      <p:sp>
        <p:nvSpPr>
          <p:cNvPr id="21" name="TextBox 20"/>
          <p:cNvSpPr txBox="1"/>
          <p:nvPr/>
        </p:nvSpPr>
        <p:spPr>
          <a:xfrm>
            <a:off x="2514600" y="1981200"/>
            <a:ext cx="4191000"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Establish two reference points  on the thermometer using the freezing and boiling points of water (273K and 373K).</a:t>
            </a:r>
          </a:p>
          <a:p>
            <a:endParaRPr lang="en-US" dirty="0" smtClean="0"/>
          </a:p>
          <a:p>
            <a:r>
              <a:rPr lang="en-US" dirty="0" smtClean="0"/>
              <a:t>Divide the space between the two numbers evenly</a:t>
            </a:r>
            <a:endParaRPr lang="en-US" dirty="0"/>
          </a:p>
        </p:txBody>
      </p:sp>
      <p:sp>
        <p:nvSpPr>
          <p:cNvPr id="14" name="TextBox 13"/>
          <p:cNvSpPr txBox="1"/>
          <p:nvPr/>
        </p:nvSpPr>
        <p:spPr>
          <a:xfrm>
            <a:off x="4267200" y="6550223"/>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   Answer</a:t>
            </a:r>
            <a:endParaRPr lang="en-US" sz="1200" dirty="0"/>
          </a:p>
        </p:txBody>
      </p:sp>
      <p:sp>
        <p:nvSpPr>
          <p:cNvPr id="15" name="Right Arrow 14">
            <a:hlinkClick r:id="rId4" action="ppaction://hlinksldjump"/>
          </p:cNvPr>
          <p:cNvSpPr/>
          <p:nvPr/>
        </p:nvSpPr>
        <p:spPr>
          <a:xfrm flipH="1">
            <a:off x="9906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0" name="Right Arrow 19"/>
          <p:cNvSpPr/>
          <p:nvPr/>
        </p:nvSpPr>
        <p:spPr>
          <a:xfrm>
            <a:off x="53340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29" name="TextBox 28">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0" name="TextBox 29">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1" name="TextBox 30">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2" name="TextBox 31">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3" name="TextBox 32">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4" name="TextBox 33"/>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5" name="TextBox 34">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36" name="Rounded Rectangle 35"/>
          <p:cNvSpPr/>
          <p:nvPr/>
        </p:nvSpPr>
        <p:spPr>
          <a:xfrm>
            <a:off x="1905000" y="1600200"/>
            <a:ext cx="152400" cy="2286000"/>
          </a:xfrm>
          <a:prstGeom prst="roundRect">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38" name="Straight Connector 37"/>
          <p:cNvCxnSpPr/>
          <p:nvPr/>
        </p:nvCxnSpPr>
        <p:spPr>
          <a:xfrm>
            <a:off x="1981200" y="2057400"/>
            <a:ext cx="0" cy="1828800"/>
          </a:xfrm>
          <a:prstGeom prst="line">
            <a:avLst/>
          </a:prstGeom>
        </p:spPr>
        <p:style>
          <a:lnRef idx="1">
            <a:schemeClr val="accent2"/>
          </a:lnRef>
          <a:fillRef idx="0">
            <a:schemeClr val="accent2"/>
          </a:fillRef>
          <a:effectRef idx="0">
            <a:schemeClr val="accent2"/>
          </a:effectRef>
          <a:fontRef idx="minor">
            <a:schemeClr val="tx1"/>
          </a:fontRef>
        </p:style>
      </p:cxnSp>
      <p:sp>
        <p:nvSpPr>
          <p:cNvPr id="39" name="Flowchart: Off-page Connector 38"/>
          <p:cNvSpPr/>
          <p:nvPr/>
        </p:nvSpPr>
        <p:spPr>
          <a:xfrm>
            <a:off x="1905000" y="3886200"/>
            <a:ext cx="173736" cy="228600"/>
          </a:xfrm>
          <a:prstGeom prst="flowChartOffpage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2" name="Rounded Rectangle 41"/>
          <p:cNvSpPr/>
          <p:nvPr/>
        </p:nvSpPr>
        <p:spPr>
          <a:xfrm>
            <a:off x="7086600" y="1600200"/>
            <a:ext cx="152400" cy="2286000"/>
          </a:xfrm>
          <a:prstGeom prst="roundRect">
            <a:avLst/>
          </a:prstGeom>
          <a:solidFill>
            <a:schemeClr val="bg1">
              <a:lumMod val="75000"/>
            </a:schemeClr>
          </a:solidFill>
          <a:ln>
            <a:solidFill>
              <a:schemeClr val="bg1">
                <a:lumMod val="65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43" name="Straight Connector 42"/>
          <p:cNvCxnSpPr/>
          <p:nvPr/>
        </p:nvCxnSpPr>
        <p:spPr>
          <a:xfrm>
            <a:off x="7162800" y="2133600"/>
            <a:ext cx="0" cy="1752600"/>
          </a:xfrm>
          <a:prstGeom prst="line">
            <a:avLst/>
          </a:prstGeom>
        </p:spPr>
        <p:style>
          <a:lnRef idx="1">
            <a:schemeClr val="accent2"/>
          </a:lnRef>
          <a:fillRef idx="0">
            <a:schemeClr val="accent2"/>
          </a:fillRef>
          <a:effectRef idx="0">
            <a:schemeClr val="accent2"/>
          </a:effectRef>
          <a:fontRef idx="minor">
            <a:schemeClr val="tx1"/>
          </a:fontRef>
        </p:style>
      </p:cxnSp>
      <p:sp>
        <p:nvSpPr>
          <p:cNvPr id="44" name="Flowchart: Off-page Connector 43"/>
          <p:cNvSpPr/>
          <p:nvPr/>
        </p:nvSpPr>
        <p:spPr>
          <a:xfrm>
            <a:off x="7086600" y="3886200"/>
            <a:ext cx="173736" cy="228600"/>
          </a:xfrm>
          <a:prstGeom prst="flowChartOffpageConnec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45" name="TextBox 44"/>
          <p:cNvSpPr txBox="1"/>
          <p:nvPr/>
        </p:nvSpPr>
        <p:spPr>
          <a:xfrm>
            <a:off x="7239000" y="1600200"/>
            <a:ext cx="762000" cy="2369880"/>
          </a:xfrm>
          <a:prstGeom prst="rect">
            <a:avLst/>
          </a:prstGeom>
          <a:noFill/>
        </p:spPr>
        <p:txBody>
          <a:bodyPr wrap="square" rtlCol="0">
            <a:spAutoFit/>
          </a:bodyPr>
          <a:lstStyle/>
          <a:p>
            <a:endParaRPr lang="en-US" sz="700" dirty="0" smtClean="0"/>
          </a:p>
          <a:p>
            <a:r>
              <a:rPr lang="en-US" sz="1100" b="1" dirty="0" smtClean="0">
                <a:solidFill>
                  <a:srgbClr val="FF0000"/>
                </a:solidFill>
              </a:rPr>
              <a:t>373 K</a:t>
            </a:r>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900" dirty="0" smtClean="0"/>
          </a:p>
          <a:p>
            <a:endParaRPr lang="en-US" sz="1600" dirty="0" smtClean="0"/>
          </a:p>
          <a:p>
            <a:endParaRPr lang="en-US" sz="400" dirty="0" smtClean="0"/>
          </a:p>
          <a:p>
            <a:r>
              <a:rPr lang="en-US" sz="1100" b="1" dirty="0" smtClean="0">
                <a:solidFill>
                  <a:srgbClr val="FF0000"/>
                </a:solidFill>
              </a:rPr>
              <a:t>273 K</a:t>
            </a:r>
          </a:p>
        </p:txBody>
      </p:sp>
      <p:cxnSp>
        <p:nvCxnSpPr>
          <p:cNvPr id="47" name="Straight Connector 46"/>
          <p:cNvCxnSpPr/>
          <p:nvPr/>
        </p:nvCxnSpPr>
        <p:spPr>
          <a:xfrm>
            <a:off x="7162800" y="1828800"/>
            <a:ext cx="76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49" name="Straight Connector 48"/>
          <p:cNvCxnSpPr/>
          <p:nvPr/>
        </p:nvCxnSpPr>
        <p:spPr>
          <a:xfrm>
            <a:off x="7162800" y="3810000"/>
            <a:ext cx="76200" cy="0"/>
          </a:xfrm>
          <a:prstGeom prst="line">
            <a:avLst/>
          </a:prstGeom>
        </p:spPr>
        <p:style>
          <a:lnRef idx="2">
            <a:schemeClr val="accent2"/>
          </a:lnRef>
          <a:fillRef idx="0">
            <a:schemeClr val="accent2"/>
          </a:fillRef>
          <a:effectRef idx="1">
            <a:schemeClr val="accent2"/>
          </a:effectRef>
          <a:fontRef idx="minor">
            <a:schemeClr val="tx1"/>
          </a:fontRef>
        </p:style>
      </p:cxnSp>
      <p:sp>
        <p:nvSpPr>
          <p:cNvPr id="52" name="TextBox 51"/>
          <p:cNvSpPr txBox="1"/>
          <p:nvPr/>
        </p:nvSpPr>
        <p:spPr>
          <a:xfrm>
            <a:off x="7086600" y="1875726"/>
            <a:ext cx="228600" cy="2446824"/>
          </a:xfrm>
          <a:prstGeom prst="rect">
            <a:avLst/>
          </a:prstGeom>
          <a:noFill/>
        </p:spPr>
        <p:txBody>
          <a:bodyPr wrap="square" rtlCol="0">
            <a:spAutoFit/>
          </a:bodyPr>
          <a:lstStyle/>
          <a:p>
            <a:pPr>
              <a:lnSpc>
                <a:spcPct val="75000"/>
              </a:lnSpc>
            </a:pPr>
            <a:r>
              <a:rPr lang="en-US" dirty="0" smtClean="0"/>
              <a:t>--</a:t>
            </a:r>
          </a:p>
          <a:p>
            <a:pPr>
              <a:lnSpc>
                <a:spcPct val="75000"/>
              </a:lnSpc>
            </a:pPr>
            <a:r>
              <a:rPr lang="en-US" dirty="0" smtClean="0"/>
              <a:t>-</a:t>
            </a:r>
          </a:p>
          <a:p>
            <a:pPr>
              <a:lnSpc>
                <a:spcPct val="75000"/>
              </a:lnSpc>
            </a:pPr>
            <a:r>
              <a:rPr lang="en-US" dirty="0" smtClean="0"/>
              <a:t>-</a:t>
            </a:r>
          </a:p>
          <a:p>
            <a:pPr>
              <a:lnSpc>
                <a:spcPct val="75000"/>
              </a:lnSpc>
            </a:pPr>
            <a:r>
              <a:rPr lang="en-US" dirty="0" smtClean="0"/>
              <a:t>-</a:t>
            </a:r>
          </a:p>
          <a:p>
            <a:pPr>
              <a:lnSpc>
                <a:spcPct val="75000"/>
              </a:lnSpc>
            </a:pPr>
            <a:r>
              <a:rPr lang="en-US" dirty="0" smtClean="0"/>
              <a:t>-</a:t>
            </a:r>
          </a:p>
          <a:p>
            <a:pPr>
              <a:lnSpc>
                <a:spcPct val="75000"/>
              </a:lnSpc>
            </a:pPr>
            <a:r>
              <a:rPr lang="en-US" dirty="0" smtClean="0"/>
              <a:t>-</a:t>
            </a:r>
          </a:p>
          <a:p>
            <a:pPr>
              <a:lnSpc>
                <a:spcPct val="75000"/>
              </a:lnSpc>
            </a:pPr>
            <a:r>
              <a:rPr lang="en-US" dirty="0" smtClean="0"/>
              <a:t>-</a:t>
            </a:r>
          </a:p>
          <a:p>
            <a:pPr>
              <a:lnSpc>
                <a:spcPct val="75000"/>
              </a:lnSpc>
            </a:pPr>
            <a:r>
              <a:rPr lang="en-US" dirty="0" smtClean="0"/>
              <a:t>-</a:t>
            </a:r>
          </a:p>
          <a:p>
            <a:pPr>
              <a:lnSpc>
                <a:spcPct val="75000"/>
              </a:lnSpc>
            </a:pPr>
            <a:r>
              <a:rPr lang="en-US" dirty="0" smtClean="0"/>
              <a:t>-</a:t>
            </a:r>
          </a:p>
          <a:p>
            <a:endParaRPr lang="en-US" dirty="0"/>
          </a:p>
        </p:txBody>
      </p:sp>
      <p:sp>
        <p:nvSpPr>
          <p:cNvPr id="37" name="Right Arrow 36">
            <a:hlinkClick r:id="rId11" action="ppaction://hlinksldjump"/>
          </p:cNvPr>
          <p:cNvSpPr/>
          <p:nvPr/>
        </p:nvSpPr>
        <p:spPr>
          <a:xfrm flipH="1">
            <a:off x="26670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Previous Question</a:t>
            </a:r>
            <a:endParaRPr lang="en-US" sz="1200" dirty="0"/>
          </a:p>
        </p:txBody>
      </p:sp>
      <p:sp>
        <p:nvSpPr>
          <p:cNvPr id="40" name="TextBox 39"/>
          <p:cNvSpPr txBox="1"/>
          <p:nvPr/>
        </p:nvSpPr>
        <p:spPr>
          <a:xfrm>
            <a:off x="7239000" y="1981200"/>
            <a:ext cx="533400" cy="1754326"/>
          </a:xfrm>
          <a:prstGeom prst="rect">
            <a:avLst/>
          </a:prstGeom>
          <a:noFill/>
        </p:spPr>
        <p:txBody>
          <a:bodyPr wrap="square" rtlCol="0">
            <a:spAutoFit/>
          </a:bodyPr>
          <a:lstStyle/>
          <a:p>
            <a:endParaRPr lang="en-US" sz="900" dirty="0" smtClean="0"/>
          </a:p>
          <a:p>
            <a:r>
              <a:rPr lang="en-US" sz="900" dirty="0" smtClean="0"/>
              <a:t>353</a:t>
            </a:r>
          </a:p>
          <a:p>
            <a:endParaRPr lang="en-US" sz="900" dirty="0" smtClean="0"/>
          </a:p>
          <a:p>
            <a:endParaRPr lang="en-US" sz="900" dirty="0" smtClean="0"/>
          </a:p>
          <a:p>
            <a:r>
              <a:rPr lang="en-US" sz="900" dirty="0" smtClean="0"/>
              <a:t>333</a:t>
            </a:r>
          </a:p>
          <a:p>
            <a:endParaRPr lang="en-US" b="1" dirty="0" smtClean="0"/>
          </a:p>
          <a:p>
            <a:r>
              <a:rPr lang="en-US" sz="900" dirty="0" smtClean="0"/>
              <a:t>313</a:t>
            </a:r>
          </a:p>
          <a:p>
            <a:endParaRPr lang="en-US" dirty="0" smtClean="0"/>
          </a:p>
          <a:p>
            <a:r>
              <a:rPr lang="en-US" sz="900" dirty="0" smtClean="0"/>
              <a:t>293</a:t>
            </a:r>
          </a:p>
          <a:p>
            <a:endParaRPr lang="en-US" sz="900" dirty="0"/>
          </a:p>
        </p:txBody>
      </p:sp>
    </p:spTree>
  </p:cSld>
  <p:clrMapOvr>
    <a:masterClrMapping/>
  </p:clrMapOvr>
  <p:transition>
    <p:pull dir="ld"/>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par>
                          <p:cTn id="8" fill="hold">
                            <p:stCondLst>
                              <p:cond delay="500"/>
                            </p:stCondLst>
                            <p:childTnLst>
                              <p:par>
                                <p:cTn id="9" presetID="1" presetClass="entr" presetSubtype="0" fill="hold" grpId="0" nodeType="afterEffect">
                                  <p:stCondLst>
                                    <p:cond delay="1000"/>
                                  </p:stCondLst>
                                  <p:childTnLst>
                                    <p:set>
                                      <p:cBhvr>
                                        <p:cTn id="10" dur="1" fill="hold">
                                          <p:stCondLst>
                                            <p:cond delay="0"/>
                                          </p:stCondLst>
                                        </p:cTn>
                                        <p:tgtEl>
                                          <p:spTgt spid="42"/>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1000"/>
                                  </p:stCondLst>
                                  <p:childTnLst>
                                    <p:set>
                                      <p:cBhvr>
                                        <p:cTn id="13" dur="1" fill="hold">
                                          <p:stCondLst>
                                            <p:cond delay="0"/>
                                          </p:stCondLst>
                                        </p:cTn>
                                        <p:tgtEl>
                                          <p:spTgt spid="43"/>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1000"/>
                                  </p:stCondLst>
                                  <p:childTnLst>
                                    <p:set>
                                      <p:cBhvr>
                                        <p:cTn id="16" dur="1" fill="hold">
                                          <p:stCondLst>
                                            <p:cond delay="0"/>
                                          </p:stCondLst>
                                        </p:cTn>
                                        <p:tgtEl>
                                          <p:spTgt spid="44"/>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1000"/>
                                  </p:stCondLst>
                                  <p:childTnLst>
                                    <p:set>
                                      <p:cBhvr>
                                        <p:cTn id="19" dur="1" fill="hold">
                                          <p:stCondLst>
                                            <p:cond delay="0"/>
                                          </p:stCondLst>
                                        </p:cTn>
                                        <p:tgtEl>
                                          <p:spTgt spid="45"/>
                                        </p:tgtEl>
                                        <p:attrNameLst>
                                          <p:attrName>style.visibility</p:attrName>
                                        </p:attrNameLst>
                                      </p:cBhvr>
                                      <p:to>
                                        <p:strVal val="visible"/>
                                      </p:to>
                                    </p:set>
                                  </p:childTnLst>
                                </p:cTn>
                              </p:par>
                            </p:childTnLst>
                          </p:cTn>
                        </p:par>
                        <p:par>
                          <p:cTn id="20" fill="hold">
                            <p:stCondLst>
                              <p:cond delay="4500"/>
                            </p:stCondLst>
                            <p:childTnLst>
                              <p:par>
                                <p:cTn id="21" presetID="1" presetClass="entr" presetSubtype="0" fill="hold" nodeType="afterEffect">
                                  <p:stCondLst>
                                    <p:cond delay="1000"/>
                                  </p:stCondLst>
                                  <p:childTnLst>
                                    <p:set>
                                      <p:cBhvr>
                                        <p:cTn id="22" dur="1" fill="hold">
                                          <p:stCondLst>
                                            <p:cond delay="0"/>
                                          </p:stCondLst>
                                        </p:cTn>
                                        <p:tgtEl>
                                          <p:spTgt spid="47"/>
                                        </p:tgtEl>
                                        <p:attrNameLst>
                                          <p:attrName>style.visibility</p:attrName>
                                        </p:attrNameLst>
                                      </p:cBhvr>
                                      <p:to>
                                        <p:strVal val="visible"/>
                                      </p:to>
                                    </p:set>
                                  </p:childTnLst>
                                </p:cTn>
                              </p:par>
                            </p:childTnLst>
                          </p:cTn>
                        </p:par>
                        <p:par>
                          <p:cTn id="23" fill="hold">
                            <p:stCondLst>
                              <p:cond delay="5500"/>
                            </p:stCondLst>
                            <p:childTnLst>
                              <p:par>
                                <p:cTn id="24" presetID="1" presetClass="entr" presetSubtype="0" fill="hold" nodeType="afterEffect">
                                  <p:stCondLst>
                                    <p:cond delay="1000"/>
                                  </p:stCondLst>
                                  <p:childTnLst>
                                    <p:set>
                                      <p:cBhvr>
                                        <p:cTn id="25" dur="1" fill="hold">
                                          <p:stCondLst>
                                            <p:cond delay="0"/>
                                          </p:stCondLst>
                                        </p:cTn>
                                        <p:tgtEl>
                                          <p:spTgt spid="49"/>
                                        </p:tgtEl>
                                        <p:attrNameLst>
                                          <p:attrName>style.visibility</p:attrName>
                                        </p:attrNameLst>
                                      </p:cBhvr>
                                      <p:to>
                                        <p:strVal val="visible"/>
                                      </p:to>
                                    </p:set>
                                  </p:childTnLst>
                                </p:cTn>
                              </p:par>
                            </p:childTnLst>
                          </p:cTn>
                        </p:par>
                        <p:par>
                          <p:cTn id="26" fill="hold">
                            <p:stCondLst>
                              <p:cond delay="6500"/>
                            </p:stCondLst>
                            <p:childTnLst>
                              <p:par>
                                <p:cTn id="27" presetID="1" presetClass="entr" presetSubtype="0" fill="hold" grpId="0" nodeType="afterEffect">
                                  <p:stCondLst>
                                    <p:cond delay="1000"/>
                                  </p:stCondLst>
                                  <p:childTnLst>
                                    <p:set>
                                      <p:cBhvr>
                                        <p:cTn id="28" dur="1" fill="hold">
                                          <p:stCondLst>
                                            <p:cond delay="0"/>
                                          </p:stCondLst>
                                        </p:cTn>
                                        <p:tgtEl>
                                          <p:spTgt spid="52"/>
                                        </p:tgtEl>
                                        <p:attrNameLst>
                                          <p:attrName>style.visibility</p:attrName>
                                        </p:attrNameLst>
                                      </p:cBhvr>
                                      <p:to>
                                        <p:strVal val="visible"/>
                                      </p:to>
                                    </p:set>
                                  </p:childTnLst>
                                </p:cTn>
                              </p:par>
                            </p:childTnLst>
                          </p:cTn>
                        </p:par>
                        <p:par>
                          <p:cTn id="29" fill="hold">
                            <p:stCondLst>
                              <p:cond delay="7500"/>
                            </p:stCondLst>
                            <p:childTnLst>
                              <p:par>
                                <p:cTn id="30" presetID="1" presetClass="entr" presetSubtype="0"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childTnLst>
        </p:cTn>
      </p:par>
    </p:tnLst>
    <p:bldLst>
      <p:bldP spid="21" grpId="0" animBg="1"/>
      <p:bldP spid="42" grpId="0" animBg="1"/>
      <p:bldP spid="44" grpId="0" animBg="1"/>
      <p:bldP spid="45" grpId="0"/>
      <p:bldP spid="52" grpId="0"/>
      <p:bldP spid="4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Lesson 2.  Popup Quiz</a:t>
            </a:r>
            <a:endPar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7" name="TextBox 6"/>
          <p:cNvSpPr txBox="1"/>
          <p:nvPr/>
        </p:nvSpPr>
        <p:spPr>
          <a:xfrm>
            <a:off x="457200" y="762000"/>
            <a:ext cx="685800" cy="461665"/>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11.</a:t>
            </a:r>
            <a:r>
              <a:rPr lang="en-US" dirty="0" smtClean="0"/>
              <a:t> </a:t>
            </a:r>
            <a:endParaRPr lang="en-US" dirty="0"/>
          </a:p>
        </p:txBody>
      </p:sp>
      <p:sp>
        <p:nvSpPr>
          <p:cNvPr id="10" name="TextBox 9"/>
          <p:cNvSpPr txBox="1"/>
          <p:nvPr/>
        </p:nvSpPr>
        <p:spPr>
          <a:xfrm>
            <a:off x="1219200" y="762000"/>
            <a:ext cx="7543800" cy="4247317"/>
          </a:xfrm>
          <a:prstGeom prst="rect">
            <a:avLst/>
          </a:prstGeom>
          <a:noFill/>
        </p:spPr>
        <p:txBody>
          <a:bodyPr wrap="square" rtlCol="0">
            <a:spAutoFit/>
          </a:bodyPr>
          <a:lstStyle/>
          <a:p>
            <a:r>
              <a:rPr lang="en-US" dirty="0" smtClean="0"/>
              <a:t>Given the phase change diagram below:</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Is the substance represented by the diagram water? Explain your answer using information from the diagram.</a:t>
            </a:r>
            <a:endParaRPr lang="en-US" sz="2400" dirty="0"/>
          </a:p>
        </p:txBody>
      </p:sp>
      <p:sp>
        <p:nvSpPr>
          <p:cNvPr id="21" name="TextBox 20"/>
          <p:cNvSpPr txBox="1"/>
          <p:nvPr/>
        </p:nvSpPr>
        <p:spPr>
          <a:xfrm>
            <a:off x="1143000" y="5029200"/>
            <a:ext cx="7315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000" dirty="0" smtClean="0"/>
              <a:t>No.  The freezing point (60</a:t>
            </a:r>
            <a:r>
              <a:rPr lang="en-US" sz="2000" baseline="30000" dirty="0" smtClean="0"/>
              <a:t>o</a:t>
            </a:r>
            <a:r>
              <a:rPr lang="en-US" sz="2000" dirty="0" smtClean="0"/>
              <a:t>C) and boiling point (120</a:t>
            </a:r>
            <a:r>
              <a:rPr lang="en-US" sz="2000" baseline="30000" dirty="0" smtClean="0"/>
              <a:t>o</a:t>
            </a:r>
            <a:r>
              <a:rPr lang="en-US" sz="2000" dirty="0" smtClean="0"/>
              <a:t>C) are different from those of water (0</a:t>
            </a:r>
            <a:r>
              <a:rPr lang="en-US" sz="2000" baseline="30000" dirty="0" smtClean="0"/>
              <a:t>o</a:t>
            </a:r>
            <a:r>
              <a:rPr lang="en-US" sz="2000" dirty="0" smtClean="0"/>
              <a:t>C and 100</a:t>
            </a:r>
            <a:r>
              <a:rPr lang="en-US" sz="2000" baseline="30000" dirty="0" smtClean="0"/>
              <a:t>o</a:t>
            </a:r>
            <a:r>
              <a:rPr lang="en-US" sz="2000" dirty="0" smtClean="0"/>
              <a:t>C respectively) </a:t>
            </a:r>
            <a:endParaRPr lang="en-US" sz="2000" dirty="0"/>
          </a:p>
        </p:txBody>
      </p:sp>
      <p:pic>
        <p:nvPicPr>
          <p:cNvPr id="1026" name="Picture 2"/>
          <p:cNvPicPr>
            <a:picLocks noChangeAspect="1" noChangeArrowheads="1"/>
          </p:cNvPicPr>
          <p:nvPr/>
        </p:nvPicPr>
        <p:blipFill>
          <a:blip r:embed="rId3" cstate="print"/>
          <a:srcRect/>
          <a:stretch>
            <a:fillRect/>
          </a:stretch>
        </p:blipFill>
        <p:spPr bwMode="auto">
          <a:xfrm>
            <a:off x="910830" y="1219200"/>
            <a:ext cx="6023370" cy="2802948"/>
          </a:xfrm>
          <a:prstGeom prst="rect">
            <a:avLst/>
          </a:prstGeom>
          <a:noFill/>
          <a:ln w="9525">
            <a:noFill/>
            <a:miter lim="800000"/>
            <a:headEnd/>
            <a:tailEnd/>
          </a:ln>
        </p:spPr>
      </p:pic>
      <p:sp>
        <p:nvSpPr>
          <p:cNvPr id="14" name="TextBox 13"/>
          <p:cNvSpPr txBox="1"/>
          <p:nvPr/>
        </p:nvSpPr>
        <p:spPr>
          <a:xfrm>
            <a:off x="3429000" y="6550223"/>
            <a:ext cx="9144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solidFill>
                  <a:schemeClr val="tx1"/>
                </a:solidFill>
              </a:rPr>
              <a:t>   Answer</a:t>
            </a:r>
            <a:endParaRPr lang="en-US" sz="1200" dirty="0">
              <a:solidFill>
                <a:schemeClr val="tx1"/>
              </a:solidFill>
            </a:endParaRPr>
          </a:p>
        </p:txBody>
      </p:sp>
      <p:sp>
        <p:nvSpPr>
          <p:cNvPr id="15" name="Right Arrow 14">
            <a:hlinkClick r:id="rId4" action="ppaction://hlinksldjump"/>
          </p:cNvPr>
          <p:cNvSpPr/>
          <p:nvPr/>
        </p:nvSpPr>
        <p:spPr>
          <a:xfrm flipH="1">
            <a:off x="14478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 to Concept</a:t>
            </a:r>
            <a:endParaRPr lang="en-US" sz="1200" dirty="0"/>
          </a:p>
        </p:txBody>
      </p:sp>
      <p:sp>
        <p:nvSpPr>
          <p:cNvPr id="20" name="Right Arrow 19"/>
          <p:cNvSpPr/>
          <p:nvPr/>
        </p:nvSpPr>
        <p:spPr>
          <a:xfrm>
            <a:off x="4876800" y="6477000"/>
            <a:ext cx="12954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Next Question</a:t>
            </a:r>
            <a:endParaRPr lang="en-US" sz="1200" dirty="0"/>
          </a:p>
        </p:txBody>
      </p:sp>
      <p:sp>
        <p:nvSpPr>
          <p:cNvPr id="22" name="TextBox 21">
            <a:hlinkClick r:id="rId5" action="ppaction://hlinksldjump"/>
          </p:cNvPr>
          <p:cNvSpPr txBox="1"/>
          <p:nvPr/>
        </p:nvSpPr>
        <p:spPr>
          <a:xfrm>
            <a:off x="6781800" y="6581745"/>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3" name="TextBox 22">
            <a:hlinkClick r:id="rId6" action="ppaction://hlinksldjump"/>
          </p:cNvPr>
          <p:cNvSpPr txBox="1"/>
          <p:nvPr/>
        </p:nvSpPr>
        <p:spPr>
          <a:xfrm>
            <a:off x="70866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4" name="TextBox 23">
            <a:hlinkClick r:id="rId7" action="ppaction://hlinksldjump"/>
          </p:cNvPr>
          <p:cNvSpPr txBox="1"/>
          <p:nvPr/>
        </p:nvSpPr>
        <p:spPr>
          <a:xfrm>
            <a:off x="76962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5" name="TextBox 24">
            <a:hlinkClick r:id="rId8" action="ppaction://hlinksldjump"/>
          </p:cNvPr>
          <p:cNvSpPr txBox="1"/>
          <p:nvPr/>
        </p:nvSpPr>
        <p:spPr>
          <a:xfrm>
            <a:off x="73914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6" name="TextBox 25">
            <a:hlinkClick r:id="rId9" action="ppaction://hlinksldjump"/>
          </p:cNvPr>
          <p:cNvSpPr txBox="1"/>
          <p:nvPr/>
        </p:nvSpPr>
        <p:spPr>
          <a:xfrm>
            <a:off x="8001000" y="6578769"/>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7" name="TextBox 26"/>
          <p:cNvSpPr txBox="1"/>
          <p:nvPr/>
        </p:nvSpPr>
        <p:spPr>
          <a:xfrm>
            <a:off x="7162800" y="6748790"/>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8" name="TextBox 27">
            <a:hlinkClick r:id="rId10" action="ppaction://hlinksldjump"/>
          </p:cNvPr>
          <p:cNvSpPr txBox="1"/>
          <p:nvPr/>
        </p:nvSpPr>
        <p:spPr>
          <a:xfrm>
            <a:off x="8305800" y="6575792"/>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Tree>
  </p:cSld>
  <p:clrMapOvr>
    <a:masterClrMapping/>
  </p:clrMapOvr>
  <p:transition>
    <p:wheel spokes="8"/>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childTnLst>
              </p:cTn>
              <p:nextCondLst>
                <p:cond evt="onClick" delay="0">
                  <p:tgtEl>
                    <p:spTgt spid="14"/>
                  </p:tgtEl>
                </p:cond>
              </p:nextCondLst>
            </p:seq>
          </p:childTnLst>
        </p:cTn>
      </p:par>
    </p:tnLst>
    <p:bldLst>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descr="PT.png"/>
          <p:cNvPicPr>
            <a:picLocks noChangeAspect="1"/>
          </p:cNvPicPr>
          <p:nvPr/>
        </p:nvPicPr>
        <p:blipFill>
          <a:blip r:embed="rId3" cstate="print"/>
          <a:stretch>
            <a:fillRect/>
          </a:stretch>
        </p:blipFill>
        <p:spPr>
          <a:xfrm>
            <a:off x="0" y="381000"/>
            <a:ext cx="9143999" cy="5867400"/>
          </a:xfrm>
          <a:prstGeom prst="rect">
            <a:avLst/>
          </a:prstGeom>
        </p:spPr>
      </p:pic>
      <p:sp>
        <p:nvSpPr>
          <p:cNvPr id="42" name="TextBox 41"/>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43" name="Right Arrow 42"/>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44" name="Right Arrow 43">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Back to Concept</a:t>
            </a:r>
            <a:endParaRPr lang="en-US" sz="1200" dirty="0"/>
          </a:p>
        </p:txBody>
      </p:sp>
      <p:sp>
        <p:nvSpPr>
          <p:cNvPr id="45" name="TextBox 44">
            <a:hlinkClick r:id="rId5"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46" name="TextBox 45">
            <a:hlinkClick r:id="rId6"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47" name="TextBox 46">
            <a:hlinkClick r:id="rId7" action="ppaction://hlinksldjump"/>
          </p:cNvPr>
          <p:cNvSpPr txBox="1"/>
          <p:nvPr/>
        </p:nvSpPr>
        <p:spPr>
          <a:xfrm>
            <a:off x="76962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48" name="TextBox 47">
            <a:hlinkClick r:id="rId8" action="ppaction://hlinksldjump"/>
          </p:cNvPr>
          <p:cNvSpPr txBox="1"/>
          <p:nvPr/>
        </p:nvSpPr>
        <p:spPr>
          <a:xfrm>
            <a:off x="73914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9" name="TextBox 48">
            <a:hlinkClick r:id="rId9" action="ppaction://hlinksldjump"/>
          </p:cNvPr>
          <p:cNvSpPr txBox="1"/>
          <p:nvPr/>
        </p:nvSpPr>
        <p:spPr>
          <a:xfrm>
            <a:off x="80010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50" name="TextBox 4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51" name="TextBox 50">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Tree>
  </p:cSld>
  <p:clrMapOvr>
    <a:masterClrMapping/>
  </p:clrMapOvr>
  <p:transition>
    <p:pull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43" name="Right Arrow 42">
            <a:hlinkClick r:id="rId3" action="ppaction://hlinksldjump"/>
          </p:cNvPr>
          <p:cNvSpPr/>
          <p:nvPr/>
        </p:nvSpPr>
        <p:spPr>
          <a:xfrm flipH="1">
            <a:off x="2514600" y="6477000"/>
            <a:ext cx="9906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1200" dirty="0" smtClean="0"/>
              <a:t>     Back</a:t>
            </a:r>
            <a:endParaRPr lang="en-US" sz="1200" dirty="0"/>
          </a:p>
        </p:txBody>
      </p:sp>
      <p:sp>
        <p:nvSpPr>
          <p:cNvPr id="45" name="TextBox 44">
            <a:hlinkClick r:id="rId4" action="ppaction://hlinksldjump"/>
          </p:cNvPr>
          <p:cNvSpPr txBox="1"/>
          <p:nvPr/>
        </p:nvSpPr>
        <p:spPr>
          <a:xfrm>
            <a:off x="6781800" y="64770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46" name="TextBox 45">
            <a:hlinkClick r:id="rId5" action="ppaction://hlinksldjump"/>
          </p:cNvPr>
          <p:cNvSpPr txBox="1"/>
          <p:nvPr/>
        </p:nvSpPr>
        <p:spPr>
          <a:xfrm>
            <a:off x="70866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47" name="TextBox 46">
            <a:hlinkClick r:id="rId6" action="ppaction://hlinksldjump"/>
          </p:cNvPr>
          <p:cNvSpPr txBox="1"/>
          <p:nvPr/>
        </p:nvSpPr>
        <p:spPr>
          <a:xfrm>
            <a:off x="76962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48" name="TextBox 47">
            <a:hlinkClick r:id="rId7" action="ppaction://hlinksldjump"/>
          </p:cNvPr>
          <p:cNvSpPr txBox="1"/>
          <p:nvPr/>
        </p:nvSpPr>
        <p:spPr>
          <a:xfrm>
            <a:off x="73914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9" name="TextBox 48">
            <a:hlinkClick r:id="rId8" action="ppaction://hlinksldjump"/>
          </p:cNvPr>
          <p:cNvSpPr txBox="1"/>
          <p:nvPr/>
        </p:nvSpPr>
        <p:spPr>
          <a:xfrm>
            <a:off x="8001000" y="64799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50" name="TextBox 49"/>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51" name="TextBox 50">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15" name="TextBox 14"/>
          <p:cNvSpPr txBox="1"/>
          <p:nvPr/>
        </p:nvSpPr>
        <p:spPr>
          <a:xfrm>
            <a:off x="0" y="1"/>
            <a:ext cx="9144000" cy="584775"/>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Important Information</a:t>
            </a:r>
          </a:p>
        </p:txBody>
      </p:sp>
      <p:sp>
        <p:nvSpPr>
          <p:cNvPr id="17" name="Rectangle 16"/>
          <p:cNvSpPr/>
          <p:nvPr/>
        </p:nvSpPr>
        <p:spPr>
          <a:xfrm>
            <a:off x="0" y="533400"/>
            <a:ext cx="384048"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flipH="1">
            <a:off x="8763000" y="533400"/>
            <a:ext cx="381000" cy="5791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066800" y="914400"/>
            <a:ext cx="7543800" cy="3139321"/>
          </a:xfrm>
          <a:prstGeom prst="rect">
            <a:avLst/>
          </a:prstGeom>
          <a:noFill/>
        </p:spPr>
        <p:txBody>
          <a:bodyPr wrap="square" rtlCol="0">
            <a:spAutoFit/>
          </a:bodyPr>
          <a:lstStyle/>
          <a:p>
            <a:r>
              <a:rPr lang="en-US" dirty="0" smtClean="0"/>
              <a:t>Thanks for previewing or purchasing my product. Your interest in my products is greatly appreciated.   </a:t>
            </a:r>
          </a:p>
          <a:p>
            <a:endParaRPr lang="en-US" dirty="0" smtClean="0"/>
          </a:p>
          <a:p>
            <a:r>
              <a:rPr lang="en-US" dirty="0" smtClean="0"/>
              <a:t>If you come across any issues that you would like to bring to my attention, please do so through the contact page of the site you are on, or email me at </a:t>
            </a:r>
            <a:r>
              <a:rPr lang="en-US" dirty="0" smtClean="0">
                <a:hlinkClick r:id="rId10"/>
              </a:rPr>
              <a:t>e3chemistry@gmail.com</a:t>
            </a:r>
            <a:r>
              <a:rPr lang="en-US" dirty="0" smtClean="0"/>
              <a:t> .  I will edit the information , contact you, and you’ll be able to re-download the revised note for free.  </a:t>
            </a:r>
          </a:p>
          <a:p>
            <a:endParaRPr lang="en-US" dirty="0" smtClean="0"/>
          </a:p>
          <a:p>
            <a:r>
              <a:rPr lang="en-US" dirty="0" smtClean="0"/>
              <a:t>I thank you in advance .</a:t>
            </a:r>
          </a:p>
          <a:p>
            <a:endParaRPr lang="en-US" dirty="0" smtClean="0"/>
          </a:p>
          <a:p>
            <a:r>
              <a:rPr lang="en-US" dirty="0" smtClean="0"/>
              <a:t>Effie </a:t>
            </a:r>
            <a:endParaRPr lang="en-US" dirty="0"/>
          </a:p>
        </p:txBody>
      </p:sp>
      <p:sp>
        <p:nvSpPr>
          <p:cNvPr id="22" name="TextBox 21">
            <a:hlinkClick r:id="rId9" action="ppaction://hlinksldjump"/>
          </p:cNvPr>
          <p:cNvSpPr txBox="1"/>
          <p:nvPr/>
        </p:nvSpPr>
        <p:spPr>
          <a:xfrm>
            <a:off x="4343400" y="6477000"/>
            <a:ext cx="762000" cy="307777"/>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b="1" dirty="0" smtClean="0"/>
              <a:t> HOME</a:t>
            </a:r>
            <a:endParaRPr lang="en-US" sz="1400" b="1" dirty="0"/>
          </a:p>
        </p:txBody>
      </p:sp>
    </p:spTree>
  </p:cSld>
  <p:clrMapOvr>
    <a:masterClrMapping/>
  </p:clrMapOvr>
  <p:transition>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3.  Heat and Heat Calculations</a:t>
            </a:r>
          </a:p>
        </p:txBody>
      </p:sp>
      <p:sp>
        <p:nvSpPr>
          <p:cNvPr id="8" name="TextBox 7"/>
          <p:cNvSpPr txBox="1"/>
          <p:nvPr/>
        </p:nvSpPr>
        <p:spPr>
          <a:xfrm>
            <a:off x="0" y="6324600"/>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smtClean="0">
              <a:solidFill>
                <a:srgbClr val="00B0F0"/>
              </a:solidFill>
            </a:endParaRPr>
          </a:p>
          <a:p>
            <a:r>
              <a:rPr lang="en-US" dirty="0" smtClean="0">
                <a:solidFill>
                  <a:srgbClr val="00B0F0"/>
                </a:solidFill>
              </a:rPr>
              <a:t>          </a:t>
            </a:r>
            <a:endParaRPr lang="en-US" dirty="0">
              <a:solidFill>
                <a:srgbClr val="00B0F0"/>
              </a:solidFill>
            </a:endParaRPr>
          </a:p>
        </p:txBody>
      </p:sp>
      <p:sp>
        <p:nvSpPr>
          <p:cNvPr id="17" name="Rectangle 16"/>
          <p:cNvSpPr/>
          <p:nvPr/>
        </p:nvSpPr>
        <p:spPr>
          <a:xfrm>
            <a:off x="8763000" y="609600"/>
            <a:ext cx="381000"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71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04800" y="609600"/>
            <a:ext cx="1143000" cy="369332"/>
          </a:xfrm>
          <a:prstGeom prst="rect">
            <a:avLst/>
          </a:prstGeom>
          <a:noFill/>
        </p:spPr>
        <p:txBody>
          <a:bodyPr wrap="square" rtlCol="0">
            <a:spAutoFit/>
          </a:bodyPr>
          <a:lstStyle/>
          <a:p>
            <a:endParaRPr lang="en-US" dirty="0"/>
          </a:p>
        </p:txBody>
      </p:sp>
      <p:sp>
        <p:nvSpPr>
          <p:cNvPr id="11" name="TextBox 10"/>
          <p:cNvSpPr txBox="1"/>
          <p:nvPr/>
        </p:nvSpPr>
        <p:spPr>
          <a:xfrm>
            <a:off x="5410200" y="3733800"/>
            <a:ext cx="3276600" cy="861774"/>
          </a:xfrm>
          <a:prstGeom prst="rect">
            <a:avLst/>
          </a:prstGeom>
          <a:solidFill>
            <a:srgbClr val="EBFAFF"/>
          </a:solidFill>
          <a:ln>
            <a:solidFill>
              <a:schemeClr val="tx1"/>
            </a:solidFill>
          </a:ln>
        </p:spPr>
        <p:txBody>
          <a:bodyPr wrap="square" rtlCol="0">
            <a:spAutoFit/>
          </a:bodyPr>
          <a:lstStyle/>
          <a:p>
            <a:r>
              <a:rPr lang="en-US" sz="1600" b="1" dirty="0" smtClean="0">
                <a:ln w="1905"/>
                <a:solidFill>
                  <a:srgbClr val="FF0000"/>
                </a:solidFill>
                <a:effectLst>
                  <a:innerShdw blurRad="69850" dist="43180" dir="5400000">
                    <a:srgbClr val="000000">
                      <a:alpha val="65000"/>
                    </a:srgbClr>
                  </a:innerShdw>
                </a:effectLst>
              </a:rPr>
              <a:t>Heat (q)    </a:t>
            </a:r>
            <a:r>
              <a:rPr lang="en-US" sz="1600" dirty="0" smtClean="0"/>
              <a:t>=   </a:t>
            </a:r>
            <a:r>
              <a:rPr lang="en-US" sz="1600" b="1" dirty="0" smtClean="0">
                <a:solidFill>
                  <a:srgbClr val="00B050"/>
                </a:solidFill>
              </a:rPr>
              <a:t>mass</a:t>
            </a:r>
            <a:r>
              <a:rPr lang="en-US" sz="1600" b="1" dirty="0" smtClean="0"/>
              <a:t>    x     </a:t>
            </a:r>
            <a:r>
              <a:rPr lang="en-US" sz="1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Hv</a:t>
            </a:r>
          </a:p>
          <a:p>
            <a:r>
              <a:rPr lang="en-US" sz="1600" b="1" dirty="0" smtClean="0">
                <a:ln w="1905"/>
                <a:solidFill>
                  <a:srgbClr val="FF0000"/>
                </a:solidFill>
                <a:effectLst>
                  <a:innerShdw blurRad="69850" dist="43180" dir="5400000">
                    <a:srgbClr val="000000">
                      <a:alpha val="65000"/>
                    </a:srgbClr>
                  </a:innerShdw>
                </a:effectLst>
              </a:rPr>
              <a:t>Heat (q)   </a:t>
            </a:r>
            <a:r>
              <a:rPr lang="en-US" sz="1600" b="1" dirty="0" smtClean="0">
                <a:ln w="1905"/>
                <a:effectLst>
                  <a:innerShdw blurRad="69850" dist="43180" dir="5400000">
                    <a:srgbClr val="000000">
                      <a:alpha val="65000"/>
                    </a:srgbClr>
                  </a:innerShdw>
                </a:effectLst>
              </a:rPr>
              <a:t> =    5 </a:t>
            </a:r>
            <a:r>
              <a:rPr lang="en-US" sz="1600" b="1" dirty="0" smtClean="0">
                <a:ln w="1905"/>
                <a:solidFill>
                  <a:srgbClr val="00B050"/>
                </a:solidFill>
                <a:effectLst>
                  <a:innerShdw blurRad="69850" dist="43180" dir="5400000">
                    <a:srgbClr val="000000">
                      <a:alpha val="65000"/>
                    </a:srgbClr>
                  </a:innerShdw>
                </a:effectLst>
              </a:rPr>
              <a:t>g</a:t>
            </a:r>
            <a:r>
              <a:rPr lang="en-US" sz="1600" b="1" dirty="0" smtClean="0">
                <a:ln w="1905"/>
                <a:effectLst>
                  <a:innerShdw blurRad="69850" dist="43180" dir="5400000">
                    <a:srgbClr val="000000">
                      <a:alpha val="65000"/>
                    </a:srgbClr>
                  </a:innerShdw>
                </a:effectLst>
              </a:rPr>
              <a:t>       x     2260 </a:t>
            </a:r>
            <a:r>
              <a:rPr lang="en-US" sz="1600" b="1" dirty="0" smtClean="0">
                <a:ln w="1905"/>
                <a:solidFill>
                  <a:srgbClr val="FF0000"/>
                </a:solidFill>
                <a:effectLst>
                  <a:innerShdw blurRad="69850" dist="43180" dir="5400000">
                    <a:srgbClr val="000000">
                      <a:alpha val="65000"/>
                    </a:srgbClr>
                  </a:innerShdw>
                </a:effectLst>
              </a:rPr>
              <a:t>J</a:t>
            </a:r>
            <a:r>
              <a:rPr lang="en-US" sz="1600" b="1" dirty="0" smtClean="0">
                <a:ln w="1905"/>
                <a:effectLst>
                  <a:innerShdw blurRad="69850" dist="43180" dir="5400000">
                    <a:srgbClr val="000000">
                      <a:alpha val="65000"/>
                    </a:srgbClr>
                  </a:innerShdw>
                </a:effectLst>
              </a:rPr>
              <a:t>/</a:t>
            </a:r>
            <a:r>
              <a:rPr lang="en-US" sz="1600" b="1" dirty="0" smtClean="0">
                <a:ln w="1905"/>
                <a:solidFill>
                  <a:srgbClr val="00B050"/>
                </a:solidFill>
                <a:effectLst>
                  <a:innerShdw blurRad="69850" dist="43180" dir="5400000">
                    <a:srgbClr val="000000">
                      <a:alpha val="65000"/>
                    </a:srgbClr>
                  </a:innerShdw>
                </a:effectLst>
              </a:rPr>
              <a:t>g</a:t>
            </a:r>
          </a:p>
          <a:p>
            <a:r>
              <a:rPr lang="en-US" b="1" dirty="0" smtClean="0">
                <a:ln w="1905"/>
                <a:solidFill>
                  <a:srgbClr val="FF0000"/>
                </a:solidFill>
                <a:effectLst>
                  <a:innerShdw blurRad="69850" dist="43180" dir="5400000">
                    <a:srgbClr val="000000">
                      <a:alpha val="65000"/>
                    </a:srgbClr>
                  </a:innerShdw>
                </a:effectLst>
              </a:rPr>
              <a:t>Heat (q) </a:t>
            </a:r>
            <a:r>
              <a:rPr lang="en-US" b="1" dirty="0" smtClean="0">
                <a:ln w="1905"/>
                <a:effectLst>
                  <a:innerShdw blurRad="69850" dist="43180" dir="5400000">
                    <a:srgbClr val="000000">
                      <a:alpha val="65000"/>
                    </a:srgbClr>
                  </a:innerShdw>
                </a:effectLst>
              </a:rPr>
              <a:t> =   </a:t>
            </a:r>
            <a:r>
              <a:rPr lang="en-US" b="1" dirty="0" smtClean="0">
                <a:ln w="1905"/>
                <a:solidFill>
                  <a:srgbClr val="FF0000"/>
                </a:solidFill>
                <a:effectLst>
                  <a:innerShdw blurRad="69850" dist="43180" dir="5400000">
                    <a:srgbClr val="000000">
                      <a:alpha val="65000"/>
                    </a:srgbClr>
                  </a:innerShdw>
                </a:effectLst>
              </a:rPr>
              <a:t>11300 J</a:t>
            </a:r>
            <a:endParaRPr lang="en-US" b="1" dirty="0">
              <a:solidFill>
                <a:srgbClr val="00B050"/>
              </a:solidFill>
            </a:endParaRPr>
          </a:p>
        </p:txBody>
      </p:sp>
      <p:sp>
        <p:nvSpPr>
          <p:cNvPr id="12" name="TextBox 11"/>
          <p:cNvSpPr txBox="1"/>
          <p:nvPr/>
        </p:nvSpPr>
        <p:spPr>
          <a:xfrm>
            <a:off x="5410200" y="2514600"/>
            <a:ext cx="3276600" cy="861774"/>
          </a:xfrm>
          <a:prstGeom prst="rect">
            <a:avLst/>
          </a:prstGeom>
          <a:solidFill>
            <a:srgbClr val="EBFAFF"/>
          </a:solidFill>
          <a:ln>
            <a:solidFill>
              <a:schemeClr val="tx1"/>
            </a:solidFill>
          </a:ln>
        </p:spPr>
        <p:txBody>
          <a:bodyPr wrap="square" rtlCol="0">
            <a:spAutoFit/>
          </a:bodyPr>
          <a:lstStyle/>
          <a:p>
            <a:r>
              <a:rPr lang="en-US" sz="1600" b="1" dirty="0" smtClean="0">
                <a:ln w="1905"/>
                <a:solidFill>
                  <a:srgbClr val="FF0000"/>
                </a:solidFill>
                <a:effectLst>
                  <a:innerShdw blurRad="69850" dist="43180" dir="5400000">
                    <a:srgbClr val="000000">
                      <a:alpha val="65000"/>
                    </a:srgbClr>
                  </a:innerShdw>
                </a:effectLst>
              </a:rPr>
              <a:t>Heat (q)    </a:t>
            </a:r>
            <a:r>
              <a:rPr lang="en-US" sz="1600" dirty="0" smtClean="0"/>
              <a:t>=   </a:t>
            </a:r>
            <a:r>
              <a:rPr lang="en-US" sz="1600" b="1" dirty="0" smtClean="0">
                <a:solidFill>
                  <a:srgbClr val="00B050"/>
                </a:solidFill>
              </a:rPr>
              <a:t>mass</a:t>
            </a:r>
            <a:r>
              <a:rPr lang="en-US" sz="1600" b="1" dirty="0" smtClean="0"/>
              <a:t>    x     </a:t>
            </a:r>
            <a:r>
              <a:rPr lang="en-US" sz="1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Hf</a:t>
            </a:r>
          </a:p>
          <a:p>
            <a:r>
              <a:rPr lang="en-US" sz="1600" b="1" dirty="0" smtClean="0">
                <a:ln w="1905"/>
                <a:solidFill>
                  <a:srgbClr val="FF0000"/>
                </a:solidFill>
                <a:effectLst>
                  <a:innerShdw blurRad="69850" dist="43180" dir="5400000">
                    <a:srgbClr val="000000">
                      <a:alpha val="65000"/>
                    </a:srgbClr>
                  </a:innerShdw>
                </a:effectLst>
              </a:rPr>
              <a:t>Heat (q)    </a:t>
            </a:r>
            <a:r>
              <a:rPr lang="en-US" sz="1600" b="1" dirty="0" smtClean="0">
                <a:ln w="1905"/>
                <a:effectLst>
                  <a:innerShdw blurRad="69850" dist="43180" dir="5400000">
                    <a:srgbClr val="000000">
                      <a:alpha val="65000"/>
                    </a:srgbClr>
                  </a:innerShdw>
                </a:effectLst>
              </a:rPr>
              <a:t>= </a:t>
            </a:r>
            <a:r>
              <a:rPr lang="en-US" sz="1600" b="1" dirty="0" smtClean="0">
                <a:ln w="1905"/>
                <a:solidFill>
                  <a:srgbClr val="FF0000"/>
                </a:solidFill>
                <a:effectLst>
                  <a:innerShdw blurRad="69850" dist="43180" dir="5400000">
                    <a:srgbClr val="000000">
                      <a:alpha val="65000"/>
                    </a:srgbClr>
                  </a:innerShdw>
                </a:effectLst>
              </a:rPr>
              <a:t>  </a:t>
            </a:r>
            <a:r>
              <a:rPr lang="en-US" sz="1600" b="1" dirty="0" smtClean="0">
                <a:ln w="1905"/>
                <a:effectLst>
                  <a:innerShdw blurRad="69850" dist="43180" dir="5400000">
                    <a:srgbClr val="000000">
                      <a:alpha val="65000"/>
                    </a:srgbClr>
                  </a:innerShdw>
                </a:effectLst>
              </a:rPr>
              <a:t>5</a:t>
            </a:r>
            <a:r>
              <a:rPr lang="en-US" sz="1600" b="1" dirty="0" smtClean="0">
                <a:ln w="1905"/>
                <a:solidFill>
                  <a:srgbClr val="FF0000"/>
                </a:solidFill>
                <a:effectLst>
                  <a:innerShdw blurRad="69850" dist="43180" dir="5400000">
                    <a:srgbClr val="000000">
                      <a:alpha val="65000"/>
                    </a:srgbClr>
                  </a:innerShdw>
                </a:effectLst>
              </a:rPr>
              <a:t> </a:t>
            </a:r>
            <a:r>
              <a:rPr lang="en-US" sz="1600" b="1" dirty="0" smtClean="0">
                <a:ln w="1905"/>
                <a:solidFill>
                  <a:srgbClr val="00B050"/>
                </a:solidFill>
                <a:effectLst>
                  <a:innerShdw blurRad="69850" dist="43180" dir="5400000">
                    <a:srgbClr val="000000">
                      <a:alpha val="65000"/>
                    </a:srgbClr>
                  </a:innerShdw>
                </a:effectLst>
              </a:rPr>
              <a:t>g </a:t>
            </a:r>
            <a:r>
              <a:rPr lang="en-US" sz="1600" b="1" dirty="0" smtClean="0">
                <a:ln w="1905"/>
                <a:solidFill>
                  <a:srgbClr val="FF0000"/>
                </a:solidFill>
                <a:effectLst>
                  <a:innerShdw blurRad="69850" dist="43180" dir="5400000">
                    <a:srgbClr val="000000">
                      <a:alpha val="65000"/>
                    </a:srgbClr>
                  </a:innerShdw>
                </a:effectLst>
              </a:rPr>
              <a:t>       </a:t>
            </a:r>
            <a:r>
              <a:rPr lang="en-US" sz="1600" b="1" dirty="0" smtClean="0">
                <a:ln w="1905"/>
                <a:effectLst>
                  <a:innerShdw blurRad="69850" dist="43180" dir="5400000">
                    <a:srgbClr val="000000">
                      <a:alpha val="65000"/>
                    </a:srgbClr>
                  </a:innerShdw>
                </a:effectLst>
              </a:rPr>
              <a:t>x</a:t>
            </a:r>
            <a:r>
              <a:rPr lang="en-US" sz="1600" b="1" dirty="0" smtClean="0">
                <a:ln w="1905"/>
                <a:solidFill>
                  <a:srgbClr val="FF0000"/>
                </a:solidFill>
                <a:effectLst>
                  <a:innerShdw blurRad="69850" dist="43180" dir="5400000">
                    <a:srgbClr val="000000">
                      <a:alpha val="65000"/>
                    </a:srgbClr>
                  </a:innerShdw>
                </a:effectLst>
              </a:rPr>
              <a:t>   </a:t>
            </a:r>
            <a:r>
              <a:rPr lang="en-US" sz="1600" b="1" dirty="0" smtClean="0">
                <a:ln w="1905"/>
                <a:effectLst>
                  <a:innerShdw blurRad="69850" dist="43180" dir="5400000">
                    <a:srgbClr val="000000">
                      <a:alpha val="65000"/>
                    </a:srgbClr>
                  </a:innerShdw>
                </a:effectLst>
              </a:rPr>
              <a:t> 334 </a:t>
            </a:r>
            <a:r>
              <a:rPr lang="en-US" sz="1600" b="1" dirty="0" smtClean="0">
                <a:ln w="1905"/>
                <a:solidFill>
                  <a:srgbClr val="FF0000"/>
                </a:solidFill>
                <a:effectLst>
                  <a:innerShdw blurRad="69850" dist="43180" dir="5400000">
                    <a:srgbClr val="000000">
                      <a:alpha val="65000"/>
                    </a:srgbClr>
                  </a:innerShdw>
                </a:effectLst>
              </a:rPr>
              <a:t>J</a:t>
            </a:r>
            <a:r>
              <a:rPr lang="en-US" sz="1600" b="1" dirty="0" smtClean="0">
                <a:ln w="1905"/>
                <a:effectLst>
                  <a:innerShdw blurRad="69850" dist="43180" dir="5400000">
                    <a:srgbClr val="000000">
                      <a:alpha val="65000"/>
                    </a:srgbClr>
                  </a:innerShdw>
                </a:effectLst>
              </a:rPr>
              <a:t>/</a:t>
            </a:r>
            <a:r>
              <a:rPr lang="en-US" sz="1600" b="1" dirty="0" smtClean="0">
                <a:ln w="1905"/>
                <a:solidFill>
                  <a:srgbClr val="00B050"/>
                </a:solidFill>
                <a:effectLst>
                  <a:innerShdw blurRad="69850" dist="43180" dir="5400000">
                    <a:srgbClr val="000000">
                      <a:alpha val="65000"/>
                    </a:srgbClr>
                  </a:innerShdw>
                </a:effectLst>
              </a:rPr>
              <a:t>g</a:t>
            </a:r>
            <a:r>
              <a:rPr lang="en-US" sz="1600" b="1" dirty="0" smtClean="0">
                <a:ln w="1905"/>
                <a:solidFill>
                  <a:srgbClr val="FF0000"/>
                </a:solidFill>
                <a:effectLst>
                  <a:innerShdw blurRad="69850" dist="43180" dir="5400000">
                    <a:srgbClr val="000000">
                      <a:alpha val="65000"/>
                    </a:srgbClr>
                  </a:innerShdw>
                </a:effectLst>
              </a:rPr>
              <a:t> </a:t>
            </a:r>
            <a:r>
              <a:rPr lang="en-US" b="1" dirty="0" smtClean="0">
                <a:ln w="1905"/>
                <a:solidFill>
                  <a:srgbClr val="FF0000"/>
                </a:solidFill>
                <a:effectLst>
                  <a:innerShdw blurRad="69850" dist="43180" dir="5400000">
                    <a:srgbClr val="000000">
                      <a:alpha val="65000"/>
                    </a:srgbClr>
                  </a:innerShdw>
                </a:effectLst>
              </a:rPr>
              <a:t>Heat (q)</a:t>
            </a:r>
            <a:r>
              <a:rPr lang="en-US" sz="1400" b="1" dirty="0" smtClean="0">
                <a:ln w="1905"/>
                <a:solidFill>
                  <a:srgbClr val="FF0000"/>
                </a:solidFill>
                <a:effectLst>
                  <a:innerShdw blurRad="69850" dist="43180" dir="5400000">
                    <a:srgbClr val="000000">
                      <a:alpha val="65000"/>
                    </a:srgbClr>
                  </a:innerShdw>
                </a:effectLst>
              </a:rPr>
              <a:t> </a:t>
            </a:r>
            <a:r>
              <a:rPr lang="en-US" b="1" dirty="0" smtClean="0">
                <a:ln w="1905"/>
                <a:solidFill>
                  <a:srgbClr val="FF0000"/>
                </a:solidFill>
                <a:effectLst>
                  <a:innerShdw blurRad="69850" dist="43180" dir="5400000">
                    <a:srgbClr val="000000">
                      <a:alpha val="65000"/>
                    </a:srgbClr>
                  </a:innerShdw>
                </a:effectLst>
              </a:rPr>
              <a:t> </a:t>
            </a:r>
            <a:r>
              <a:rPr lang="en-US" sz="1600" b="1" dirty="0" smtClean="0">
                <a:ln w="1905"/>
                <a:effectLst>
                  <a:innerShdw blurRad="69850" dist="43180" dir="5400000">
                    <a:srgbClr val="000000">
                      <a:alpha val="65000"/>
                    </a:srgbClr>
                  </a:innerShdw>
                </a:effectLst>
              </a:rPr>
              <a:t>=</a:t>
            </a:r>
            <a:r>
              <a:rPr lang="en-US" sz="1600" b="1" dirty="0" smtClean="0">
                <a:ln w="1905"/>
                <a:solidFill>
                  <a:srgbClr val="FF0000"/>
                </a:solidFill>
                <a:effectLst>
                  <a:innerShdw blurRad="69850" dist="43180" dir="5400000">
                    <a:srgbClr val="000000">
                      <a:alpha val="65000"/>
                    </a:srgbClr>
                  </a:innerShdw>
                </a:effectLst>
              </a:rPr>
              <a:t>   </a:t>
            </a:r>
            <a:r>
              <a:rPr lang="en-US" b="1" dirty="0" smtClean="0">
                <a:ln w="1905"/>
                <a:solidFill>
                  <a:srgbClr val="FF0000"/>
                </a:solidFill>
                <a:effectLst>
                  <a:innerShdw blurRad="69850" dist="43180" dir="5400000">
                    <a:srgbClr val="000000">
                      <a:alpha val="65000"/>
                    </a:srgbClr>
                  </a:innerShdw>
                </a:effectLst>
              </a:rPr>
              <a:t>1670 J</a:t>
            </a:r>
          </a:p>
        </p:txBody>
      </p:sp>
      <p:sp>
        <p:nvSpPr>
          <p:cNvPr id="32" name="TextBox 31"/>
          <p:cNvSpPr txBox="1"/>
          <p:nvPr/>
        </p:nvSpPr>
        <p:spPr>
          <a:xfrm>
            <a:off x="3048000" y="6626423"/>
            <a:ext cx="1981200" cy="30777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400" dirty="0" smtClean="0">
                <a:solidFill>
                  <a:schemeClr val="tx1"/>
                </a:solidFill>
              </a:rPr>
              <a:t> Solutions   &amp;    Answers</a:t>
            </a:r>
            <a:endParaRPr lang="en-US" sz="1400" dirty="0">
              <a:solidFill>
                <a:schemeClr val="tx1"/>
              </a:solidFill>
            </a:endParaRPr>
          </a:p>
        </p:txBody>
      </p:sp>
      <p:sp>
        <p:nvSpPr>
          <p:cNvPr id="36" name="Rectangle 35">
            <a:hlinkClick r:id="rId3" action="ppaction://hlinksldjump"/>
          </p:cNvPr>
          <p:cNvSpPr/>
          <p:nvPr/>
        </p:nvSpPr>
        <p:spPr>
          <a:xfrm>
            <a:off x="457200" y="838200"/>
            <a:ext cx="8001000" cy="400110"/>
          </a:xfrm>
          <a:prstGeom prst="rect">
            <a:avLst/>
          </a:prstGeom>
        </p:spPr>
        <p:txBody>
          <a:bodyPr wrap="square">
            <a:spAutoFit/>
          </a:bodyPr>
          <a:lstStyle/>
          <a:p>
            <a:r>
              <a:rPr lang="en-US" sz="2000" b="1" dirty="0" smtClean="0">
                <a:ln w="10541" cmpd="sng">
                  <a:solidFill>
                    <a:schemeClr val="accent1">
                      <a:shade val="88000"/>
                      <a:satMod val="110000"/>
                    </a:schemeClr>
                  </a:solidFill>
                  <a:prstDash val="solid"/>
                </a:ln>
                <a:solidFill>
                  <a:srgbClr val="0066FF"/>
                </a:solidFill>
              </a:rPr>
              <a:t>Practice Problems  Set  C:  Heat Calculations </a:t>
            </a:r>
            <a:endParaRPr lang="en-US" sz="1000" dirty="0">
              <a:solidFill>
                <a:srgbClr val="0066FF"/>
              </a:solidFill>
            </a:endParaRPr>
          </a:p>
        </p:txBody>
      </p:sp>
      <p:sp>
        <p:nvSpPr>
          <p:cNvPr id="37" name="TextBox 36"/>
          <p:cNvSpPr txBox="1"/>
          <p:nvPr/>
        </p:nvSpPr>
        <p:spPr>
          <a:xfrm>
            <a:off x="457200" y="1371600"/>
            <a:ext cx="4953000" cy="4647426"/>
          </a:xfrm>
          <a:prstGeom prst="rect">
            <a:avLst/>
          </a:prstGeom>
          <a:noFill/>
        </p:spPr>
        <p:txBody>
          <a:bodyPr wrap="square" rtlCol="0">
            <a:spAutoFit/>
          </a:bodyPr>
          <a:lstStyle/>
          <a:p>
            <a:pPr marL="342900" indent="-342900">
              <a:buAutoNum type="arabicPeriod"/>
            </a:pPr>
            <a:r>
              <a:rPr lang="en-US" sz="1600" dirty="0" smtClean="0"/>
              <a:t>How much heat is released by a 5-gram sample </a:t>
            </a:r>
          </a:p>
          <a:p>
            <a:pPr marL="342900" indent="-342900"/>
            <a:r>
              <a:rPr lang="en-US" sz="1600" dirty="0" smtClean="0"/>
              <a:t>        of water to change from 25</a:t>
            </a:r>
            <a:r>
              <a:rPr lang="en-US" sz="1600" baseline="30000" dirty="0" smtClean="0"/>
              <a:t>o</a:t>
            </a:r>
            <a:r>
              <a:rPr lang="en-US" sz="1600" dirty="0" smtClean="0"/>
              <a:t>C  to  22</a:t>
            </a:r>
            <a:r>
              <a:rPr lang="en-US" sz="1600" baseline="30000" dirty="0" smtClean="0"/>
              <a:t>o</a:t>
            </a:r>
            <a:r>
              <a:rPr lang="en-US" sz="1600" dirty="0" smtClean="0"/>
              <a:t>C?</a:t>
            </a:r>
          </a:p>
          <a:p>
            <a:pPr marL="342900" indent="-342900"/>
            <a:endParaRPr lang="en-US" sz="1600" dirty="0" smtClean="0"/>
          </a:p>
          <a:p>
            <a:pPr marL="342900" indent="-342900"/>
            <a:endParaRPr lang="en-US" sz="2400" dirty="0" smtClean="0"/>
          </a:p>
          <a:p>
            <a:pPr marL="342900" indent="-342900"/>
            <a:r>
              <a:rPr lang="en-US" sz="1600" dirty="0" smtClean="0"/>
              <a:t>2.    How much heat is absorbed by  a 5-gram sample of water to melt at its melting point?</a:t>
            </a:r>
          </a:p>
          <a:p>
            <a:pPr marL="342900" indent="-342900"/>
            <a:endParaRPr lang="en-US" sz="1600" dirty="0" smtClean="0"/>
          </a:p>
          <a:p>
            <a:pPr marL="342900" indent="-342900"/>
            <a:endParaRPr lang="en-US" sz="3200" dirty="0" smtClean="0"/>
          </a:p>
          <a:p>
            <a:pPr marL="342900" indent="-342900"/>
            <a:r>
              <a:rPr lang="en-US" sz="1600" dirty="0" smtClean="0"/>
              <a:t>3.   How much heat is released by a 5-grams sample</a:t>
            </a:r>
          </a:p>
          <a:p>
            <a:pPr marL="342900" indent="-342900"/>
            <a:r>
              <a:rPr lang="en-US" sz="1600" dirty="0" smtClean="0"/>
              <a:t>      of vapor  to  condense at  100</a:t>
            </a:r>
            <a:r>
              <a:rPr lang="en-US" sz="1600" baseline="30000" dirty="0" smtClean="0"/>
              <a:t>o</a:t>
            </a:r>
            <a:r>
              <a:rPr lang="en-US" sz="1600" dirty="0" smtClean="0"/>
              <a:t>C?</a:t>
            </a:r>
          </a:p>
          <a:p>
            <a:pPr marL="342900" indent="-342900"/>
            <a:endParaRPr lang="en-US" sz="1600" dirty="0" smtClean="0"/>
          </a:p>
          <a:p>
            <a:pPr marL="342900" indent="-342900"/>
            <a:endParaRPr lang="en-US" sz="3200" dirty="0" smtClean="0"/>
          </a:p>
          <a:p>
            <a:pPr marL="342900" indent="-342900">
              <a:buAutoNum type="arabicPeriod" startAt="4"/>
            </a:pPr>
            <a:r>
              <a:rPr lang="en-US" sz="1600" dirty="0" smtClean="0"/>
              <a:t>What is the heat of vaporization of a an unknown liquid  if 3850 Joules is required to completely vaporize a  3-gram sample at its boiling point?</a:t>
            </a:r>
          </a:p>
          <a:p>
            <a:pPr marL="342900" indent="-342900">
              <a:buAutoNum type="arabicPeriod" startAt="4"/>
            </a:pPr>
            <a:endParaRPr lang="en-US" sz="1600" dirty="0"/>
          </a:p>
        </p:txBody>
      </p:sp>
      <p:sp>
        <p:nvSpPr>
          <p:cNvPr id="39" name="TextBox 38"/>
          <p:cNvSpPr txBox="1"/>
          <p:nvPr/>
        </p:nvSpPr>
        <p:spPr>
          <a:xfrm>
            <a:off x="5410200" y="1371600"/>
            <a:ext cx="3276600" cy="800219"/>
          </a:xfrm>
          <a:prstGeom prst="rect">
            <a:avLst/>
          </a:prstGeom>
          <a:solidFill>
            <a:srgbClr val="EBFAFF"/>
          </a:solidFill>
          <a:ln>
            <a:solidFill>
              <a:schemeClr val="tx1"/>
            </a:solidFill>
          </a:ln>
        </p:spPr>
        <p:txBody>
          <a:bodyPr wrap="square" rtlCol="0">
            <a:spAutoFit/>
          </a:bodyPr>
          <a:lstStyle/>
          <a:p>
            <a:r>
              <a:rPr lang="en-US" sz="1400" b="1" dirty="0" smtClean="0">
                <a:ln w="1905"/>
                <a:solidFill>
                  <a:srgbClr val="FF0000"/>
                </a:solidFill>
                <a:effectLst>
                  <a:innerShdw blurRad="69850" dist="43180" dir="5400000">
                    <a:srgbClr val="000000">
                      <a:alpha val="65000"/>
                    </a:srgbClr>
                  </a:innerShdw>
                </a:effectLst>
              </a:rPr>
              <a:t> Heat (q)    </a:t>
            </a:r>
            <a:r>
              <a:rPr lang="en-US" sz="1400" b="1" dirty="0" smtClean="0"/>
              <a:t>=   </a:t>
            </a:r>
            <a:r>
              <a:rPr lang="en-US" sz="1400" b="1" dirty="0" smtClean="0">
                <a:solidFill>
                  <a:srgbClr val="00B050"/>
                </a:solidFill>
              </a:rPr>
              <a:t>mass</a:t>
            </a:r>
            <a:r>
              <a:rPr lang="en-US" sz="1400" b="1" dirty="0" smtClean="0"/>
              <a:t>  x       </a:t>
            </a:r>
            <a:r>
              <a:rPr lang="en-US" sz="14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C</a:t>
            </a:r>
            <a:r>
              <a:rPr lang="en-US" sz="1400" b="1" dirty="0" smtClean="0"/>
              <a:t>                x    </a:t>
            </a:r>
            <a:r>
              <a:rPr lang="en-US" sz="1400" b="1" dirty="0" smtClean="0">
                <a:solidFill>
                  <a:srgbClr val="0A34E6"/>
                </a:solidFill>
              </a:rPr>
              <a:t>∆T</a:t>
            </a:r>
            <a:r>
              <a:rPr lang="en-US" sz="1400" b="1" dirty="0" smtClean="0">
                <a:ln w="1905"/>
                <a:solidFill>
                  <a:srgbClr val="FF0000"/>
                </a:solidFill>
                <a:effectLst>
                  <a:innerShdw blurRad="69850" dist="43180" dir="5400000">
                    <a:srgbClr val="000000">
                      <a:alpha val="65000"/>
                    </a:srgbClr>
                  </a:innerShdw>
                </a:effectLst>
              </a:rPr>
              <a:t>     </a:t>
            </a:r>
          </a:p>
          <a:p>
            <a:r>
              <a:rPr lang="en-US" sz="1400" b="1" dirty="0" smtClean="0">
                <a:ln w="1905"/>
                <a:solidFill>
                  <a:srgbClr val="FF0000"/>
                </a:solidFill>
                <a:effectLst>
                  <a:innerShdw blurRad="69850" dist="43180" dir="5400000">
                    <a:srgbClr val="000000">
                      <a:alpha val="65000"/>
                    </a:srgbClr>
                  </a:innerShdw>
                </a:effectLst>
              </a:rPr>
              <a:t> Heat (q)    </a:t>
            </a:r>
            <a:r>
              <a:rPr lang="en-US" sz="1400" b="1" dirty="0" smtClean="0">
                <a:ln w="1905"/>
                <a:effectLst>
                  <a:innerShdw blurRad="69850" dist="43180" dir="5400000">
                    <a:srgbClr val="000000">
                      <a:alpha val="65000"/>
                    </a:srgbClr>
                  </a:innerShdw>
                </a:effectLst>
              </a:rPr>
              <a:t>=</a:t>
            </a:r>
            <a:r>
              <a:rPr lang="en-US" sz="1400" b="1" dirty="0" smtClean="0">
                <a:ln w="1905"/>
                <a:solidFill>
                  <a:srgbClr val="FF0000"/>
                </a:solidFill>
                <a:effectLst>
                  <a:innerShdw blurRad="69850" dist="43180" dir="5400000">
                    <a:srgbClr val="000000">
                      <a:alpha val="65000"/>
                    </a:srgbClr>
                  </a:innerShdw>
                </a:effectLst>
              </a:rPr>
              <a:t>   </a:t>
            </a:r>
            <a:r>
              <a:rPr lang="en-US" sz="1400" b="1" dirty="0" smtClean="0">
                <a:ln w="1905"/>
                <a:effectLst>
                  <a:innerShdw blurRad="69850" dist="43180" dir="5400000">
                    <a:srgbClr val="000000">
                      <a:alpha val="65000"/>
                    </a:srgbClr>
                  </a:innerShdw>
                </a:effectLst>
              </a:rPr>
              <a:t>5 </a:t>
            </a:r>
            <a:r>
              <a:rPr lang="en-US" sz="1400" b="1" dirty="0" smtClean="0">
                <a:ln w="1905"/>
                <a:solidFill>
                  <a:srgbClr val="00B050"/>
                </a:solidFill>
                <a:effectLst>
                  <a:innerShdw blurRad="69850" dist="43180" dir="5400000">
                    <a:srgbClr val="000000">
                      <a:alpha val="65000"/>
                    </a:srgbClr>
                  </a:innerShdw>
                </a:effectLst>
              </a:rPr>
              <a:t>g </a:t>
            </a:r>
            <a:r>
              <a:rPr lang="en-US" sz="1400" b="1" dirty="0" smtClean="0">
                <a:ln w="1905"/>
                <a:effectLst>
                  <a:innerShdw blurRad="69850" dist="43180" dir="5400000">
                    <a:srgbClr val="000000">
                      <a:alpha val="65000"/>
                    </a:srgbClr>
                  </a:innerShdw>
                </a:effectLst>
              </a:rPr>
              <a:t>     x   4.18 </a:t>
            </a:r>
            <a:r>
              <a:rPr lang="en-US" sz="1400" b="1" dirty="0" smtClean="0">
                <a:ln w="1905"/>
                <a:solidFill>
                  <a:srgbClr val="FF0000"/>
                </a:solidFill>
                <a:effectLst>
                  <a:innerShdw blurRad="69850" dist="43180" dir="5400000">
                    <a:srgbClr val="000000">
                      <a:alpha val="65000"/>
                    </a:srgbClr>
                  </a:innerShdw>
                </a:effectLst>
              </a:rPr>
              <a:t>J</a:t>
            </a:r>
            <a:r>
              <a:rPr lang="en-US" sz="1400" b="1" dirty="0" smtClean="0">
                <a:ln w="1905"/>
                <a:effectLst>
                  <a:innerShdw blurRad="69850" dist="43180" dir="5400000">
                    <a:srgbClr val="000000">
                      <a:alpha val="65000"/>
                    </a:srgbClr>
                  </a:innerShdw>
                </a:effectLst>
              </a:rPr>
              <a:t>/</a:t>
            </a:r>
            <a:r>
              <a:rPr lang="en-US" sz="1400" b="1" dirty="0" smtClean="0">
                <a:ln w="1905"/>
                <a:solidFill>
                  <a:srgbClr val="00B050"/>
                </a:solidFill>
                <a:effectLst>
                  <a:innerShdw blurRad="69850" dist="43180" dir="5400000">
                    <a:srgbClr val="000000">
                      <a:alpha val="65000"/>
                    </a:srgbClr>
                  </a:innerShdw>
                </a:effectLst>
              </a:rPr>
              <a:t>g</a:t>
            </a:r>
            <a:r>
              <a:rPr lang="en-US" sz="1400" b="1" dirty="0" smtClean="0">
                <a:ln w="1905"/>
                <a:effectLst>
                  <a:innerShdw blurRad="69850" dist="43180" dir="5400000">
                    <a:srgbClr val="000000">
                      <a:alpha val="65000"/>
                    </a:srgbClr>
                  </a:innerShdw>
                </a:effectLst>
              </a:rPr>
              <a:t>.</a:t>
            </a:r>
            <a:r>
              <a:rPr lang="en-US" sz="1400" b="1" dirty="0" smtClean="0">
                <a:ln w="1905"/>
                <a:solidFill>
                  <a:srgbClr val="0A34E6"/>
                </a:solidFill>
                <a:effectLst>
                  <a:innerShdw blurRad="69850" dist="43180" dir="5400000">
                    <a:srgbClr val="000000">
                      <a:alpha val="65000"/>
                    </a:srgbClr>
                  </a:innerShdw>
                </a:effectLst>
              </a:rPr>
              <a:t>K </a:t>
            </a:r>
            <a:r>
              <a:rPr lang="en-US" sz="1400" b="1" dirty="0" smtClean="0">
                <a:ln w="1905"/>
                <a:effectLst>
                  <a:innerShdw blurRad="69850" dist="43180" dir="5400000">
                    <a:srgbClr val="000000">
                      <a:alpha val="65000"/>
                    </a:srgbClr>
                  </a:innerShdw>
                </a:effectLst>
              </a:rPr>
              <a:t>   x    3 </a:t>
            </a:r>
            <a:r>
              <a:rPr lang="en-US" sz="1400" b="1" dirty="0" smtClean="0">
                <a:ln w="1905"/>
                <a:solidFill>
                  <a:srgbClr val="0A34E6"/>
                </a:solidFill>
                <a:effectLst>
                  <a:innerShdw blurRad="69850" dist="43180" dir="5400000">
                    <a:srgbClr val="000000">
                      <a:alpha val="65000"/>
                    </a:srgbClr>
                  </a:innerShdw>
                </a:effectLst>
              </a:rPr>
              <a:t>K</a:t>
            </a:r>
            <a:r>
              <a:rPr lang="en-US" sz="1400" b="1" dirty="0" smtClean="0">
                <a:ln w="1905"/>
                <a:solidFill>
                  <a:srgbClr val="FF0000"/>
                </a:solidFill>
                <a:effectLst>
                  <a:innerShdw blurRad="69850" dist="43180" dir="5400000">
                    <a:srgbClr val="000000">
                      <a:alpha val="65000"/>
                    </a:srgbClr>
                  </a:innerShdw>
                </a:effectLst>
              </a:rPr>
              <a:t>      </a:t>
            </a:r>
          </a:p>
          <a:p>
            <a:r>
              <a:rPr lang="en-US" sz="1400" b="1" dirty="0" smtClean="0">
                <a:ln w="1905"/>
                <a:solidFill>
                  <a:srgbClr val="FF0000"/>
                </a:solidFill>
                <a:effectLst>
                  <a:innerShdw blurRad="69850" dist="43180" dir="5400000">
                    <a:srgbClr val="000000">
                      <a:alpha val="65000"/>
                    </a:srgbClr>
                  </a:innerShdw>
                </a:effectLst>
              </a:rPr>
              <a:t> </a:t>
            </a:r>
            <a:r>
              <a:rPr lang="en-US" sz="1600" b="1" dirty="0" smtClean="0">
                <a:ln w="1905"/>
                <a:solidFill>
                  <a:srgbClr val="FF0000"/>
                </a:solidFill>
                <a:effectLst>
                  <a:innerShdw blurRad="69850" dist="43180" dir="5400000">
                    <a:srgbClr val="000000">
                      <a:alpha val="65000"/>
                    </a:srgbClr>
                  </a:innerShdw>
                </a:effectLst>
              </a:rPr>
              <a:t>Heat (q)  </a:t>
            </a:r>
            <a:r>
              <a:rPr lang="en-US" sz="1600" b="1" dirty="0" smtClean="0">
                <a:ln w="1905"/>
                <a:effectLst>
                  <a:innerShdw blurRad="69850" dist="43180" dir="5400000">
                    <a:srgbClr val="000000">
                      <a:alpha val="65000"/>
                    </a:srgbClr>
                  </a:innerShdw>
                </a:effectLst>
              </a:rPr>
              <a:t>=</a:t>
            </a:r>
            <a:r>
              <a:rPr lang="en-US" sz="1600" b="1" dirty="0" smtClean="0">
                <a:ln w="1905"/>
                <a:solidFill>
                  <a:srgbClr val="FF0000"/>
                </a:solidFill>
                <a:effectLst>
                  <a:innerShdw blurRad="69850" dist="43180" dir="5400000">
                    <a:srgbClr val="000000">
                      <a:alpha val="65000"/>
                    </a:srgbClr>
                  </a:innerShdw>
                </a:effectLst>
              </a:rPr>
              <a:t>   </a:t>
            </a:r>
            <a:r>
              <a:rPr lang="en-US" b="1" dirty="0" smtClean="0">
                <a:ln w="1905"/>
                <a:solidFill>
                  <a:srgbClr val="FF0000"/>
                </a:solidFill>
                <a:effectLst>
                  <a:innerShdw blurRad="69850" dist="43180" dir="5400000">
                    <a:srgbClr val="000000">
                      <a:alpha val="65000"/>
                    </a:srgbClr>
                  </a:innerShdw>
                </a:effectLst>
              </a:rPr>
              <a:t>62.7 J</a:t>
            </a:r>
            <a:r>
              <a:rPr lang="en-US" sz="1600" b="1" dirty="0" smtClean="0">
                <a:solidFill>
                  <a:srgbClr val="0A34E6"/>
                </a:solidFill>
              </a:rPr>
              <a:t> </a:t>
            </a:r>
            <a:endParaRPr lang="en-US" sz="1600" b="1" dirty="0">
              <a:solidFill>
                <a:srgbClr val="0A34E6"/>
              </a:solidFill>
            </a:endParaRPr>
          </a:p>
        </p:txBody>
      </p:sp>
      <p:sp>
        <p:nvSpPr>
          <p:cNvPr id="40" name="TextBox 39"/>
          <p:cNvSpPr txBox="1"/>
          <p:nvPr/>
        </p:nvSpPr>
        <p:spPr>
          <a:xfrm>
            <a:off x="5410200" y="4953000"/>
            <a:ext cx="3276600" cy="1161857"/>
          </a:xfrm>
          <a:prstGeom prst="rect">
            <a:avLst/>
          </a:prstGeom>
          <a:solidFill>
            <a:srgbClr val="EBFAFF"/>
          </a:solidFill>
          <a:ln>
            <a:solidFill>
              <a:schemeClr val="tx1"/>
            </a:solidFill>
          </a:ln>
        </p:spPr>
        <p:txBody>
          <a:bodyPr wrap="square" rtlCol="0">
            <a:spAutoFit/>
          </a:bodyPr>
          <a:lstStyle/>
          <a:p>
            <a:r>
              <a:rPr lang="en-US" sz="1600" b="1" dirty="0" smtClean="0">
                <a:ln w="1905"/>
                <a:solidFill>
                  <a:srgbClr val="FF0000"/>
                </a:solidFill>
                <a:effectLst>
                  <a:innerShdw blurRad="69850" dist="43180" dir="5400000">
                    <a:srgbClr val="000000">
                      <a:alpha val="65000"/>
                    </a:srgbClr>
                  </a:innerShdw>
                </a:effectLst>
              </a:rPr>
              <a:t>Heat (q)    </a:t>
            </a:r>
            <a:r>
              <a:rPr lang="en-US" sz="1600" dirty="0" smtClean="0"/>
              <a:t>=    </a:t>
            </a:r>
            <a:r>
              <a:rPr lang="en-US" sz="1600" b="1" dirty="0" smtClean="0">
                <a:solidFill>
                  <a:srgbClr val="00B050"/>
                </a:solidFill>
              </a:rPr>
              <a:t>mass</a:t>
            </a:r>
            <a:r>
              <a:rPr lang="en-US" sz="1600" b="1" dirty="0" smtClean="0"/>
              <a:t>    x     </a:t>
            </a:r>
            <a:r>
              <a:rPr lang="en-US" sz="1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Hv</a:t>
            </a:r>
          </a:p>
          <a:p>
            <a:endParaRPr lang="en-US" sz="1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endParaRPr>
          </a:p>
          <a:p>
            <a:pPr>
              <a:lnSpc>
                <a:spcPct val="75000"/>
              </a:lnSpc>
            </a:pPr>
            <a:r>
              <a:rPr lang="en-US" sz="1600" b="1" dirty="0" smtClean="0">
                <a:ln w="1905"/>
                <a:solidFill>
                  <a:srgbClr val="FF0000"/>
                </a:solidFill>
                <a:effectLst>
                  <a:innerShdw blurRad="69850" dist="43180" dir="5400000">
                    <a:srgbClr val="000000">
                      <a:alpha val="65000"/>
                    </a:srgbClr>
                  </a:innerShdw>
                </a:effectLst>
              </a:rPr>
              <a:t>            Heat       </a:t>
            </a:r>
            <a:r>
              <a:rPr lang="en-US" sz="1600" b="1" dirty="0" smtClean="0">
                <a:ln w="1905"/>
                <a:effectLst>
                  <a:innerShdw blurRad="69850" dist="43180" dir="5400000">
                    <a:srgbClr val="000000">
                      <a:alpha val="65000"/>
                    </a:srgbClr>
                  </a:innerShdw>
                </a:effectLst>
              </a:rPr>
              <a:t>3850</a:t>
            </a:r>
            <a:r>
              <a:rPr lang="en-US" sz="1600" b="1" dirty="0" smtClean="0">
                <a:ln w="1905"/>
                <a:solidFill>
                  <a:srgbClr val="FF0000"/>
                </a:solidFill>
                <a:effectLst>
                  <a:innerShdw blurRad="69850" dist="43180" dir="5400000">
                    <a:srgbClr val="000000">
                      <a:alpha val="65000"/>
                    </a:srgbClr>
                  </a:innerShdw>
                </a:effectLst>
              </a:rPr>
              <a:t> J</a:t>
            </a:r>
          </a:p>
          <a:p>
            <a:pPr>
              <a:lnSpc>
                <a:spcPct val="75000"/>
              </a:lnSpc>
            </a:pPr>
            <a:r>
              <a:rPr lang="en-US" sz="1600" b="1" dirty="0" smtClean="0">
                <a:ln w="900" cmpd="sng">
                  <a:solidFill>
                    <a:schemeClr val="accent1">
                      <a:satMod val="190000"/>
                      <a:alpha val="55000"/>
                    </a:schemeClr>
                  </a:solidFill>
                  <a:prstDash val="solid"/>
                </a:ln>
                <a:solidFill>
                  <a:srgbClr val="FF0000"/>
                </a:solidFill>
                <a:effectLst>
                  <a:innerShdw blurRad="101600" dist="76200" dir="5400000">
                    <a:schemeClr val="accent1">
                      <a:satMod val="190000"/>
                      <a:tint val="100000"/>
                      <a:alpha val="74000"/>
                    </a:schemeClr>
                  </a:innerShdw>
                </a:effectLst>
              </a:rPr>
              <a:t>Hv</a:t>
            </a:r>
            <a:r>
              <a:rPr lang="en-US" sz="1600" b="1" dirty="0" smtClean="0">
                <a:ln w="1905"/>
                <a:solidFill>
                  <a:srgbClr val="FF0000"/>
                </a:solidFill>
                <a:effectLst>
                  <a:innerShdw blurRad="69850" dist="43180" dir="5400000">
                    <a:srgbClr val="000000">
                      <a:alpha val="65000"/>
                    </a:srgbClr>
                  </a:innerShdw>
                </a:effectLst>
              </a:rPr>
              <a:t>  </a:t>
            </a:r>
            <a:r>
              <a:rPr lang="en-US" sz="1600" b="1" dirty="0" smtClean="0">
                <a:ln w="1905"/>
                <a:effectLst>
                  <a:innerShdw blurRad="69850" dist="43180" dir="5400000">
                    <a:srgbClr val="000000">
                      <a:alpha val="65000"/>
                    </a:srgbClr>
                  </a:innerShdw>
                </a:effectLst>
              </a:rPr>
              <a:t>=  -------   =  ---------  =  </a:t>
            </a:r>
            <a:r>
              <a:rPr lang="en-US" b="1" dirty="0" smtClean="0">
                <a:ln w="1905"/>
                <a:effectLst>
                  <a:innerShdw blurRad="69850" dist="43180" dir="5400000">
                    <a:srgbClr val="000000">
                      <a:alpha val="65000"/>
                    </a:srgbClr>
                  </a:innerShdw>
                </a:effectLst>
              </a:rPr>
              <a:t>1283.3 </a:t>
            </a:r>
            <a:r>
              <a:rPr lang="en-US" b="1" dirty="0" smtClean="0">
                <a:ln w="1905"/>
                <a:solidFill>
                  <a:srgbClr val="FF0000"/>
                </a:solidFill>
                <a:effectLst>
                  <a:innerShdw blurRad="69850" dist="43180" dir="5400000">
                    <a:srgbClr val="000000">
                      <a:alpha val="65000"/>
                    </a:srgbClr>
                  </a:innerShdw>
                </a:effectLst>
              </a:rPr>
              <a:t>J</a:t>
            </a:r>
            <a:r>
              <a:rPr lang="en-US" b="1" dirty="0" smtClean="0">
                <a:ln w="1905"/>
                <a:effectLst>
                  <a:innerShdw blurRad="69850" dist="43180" dir="5400000">
                    <a:srgbClr val="000000">
                      <a:alpha val="65000"/>
                    </a:srgbClr>
                  </a:innerShdw>
                </a:effectLst>
              </a:rPr>
              <a:t>/</a:t>
            </a:r>
            <a:r>
              <a:rPr lang="en-US" b="1" dirty="0" smtClean="0">
                <a:ln w="1905"/>
                <a:solidFill>
                  <a:srgbClr val="00B050"/>
                </a:solidFill>
                <a:effectLst>
                  <a:innerShdw blurRad="69850" dist="43180" dir="5400000">
                    <a:srgbClr val="000000">
                      <a:alpha val="65000"/>
                    </a:srgbClr>
                  </a:innerShdw>
                </a:effectLst>
              </a:rPr>
              <a:t>g</a:t>
            </a:r>
            <a:r>
              <a:rPr lang="en-US" b="1" dirty="0" smtClean="0">
                <a:ln w="1905"/>
                <a:effectLst>
                  <a:innerShdw blurRad="69850" dist="43180" dir="5400000">
                    <a:srgbClr val="000000">
                      <a:alpha val="65000"/>
                    </a:srgbClr>
                  </a:innerShdw>
                </a:effectLst>
              </a:rPr>
              <a:t>   </a:t>
            </a:r>
            <a:endParaRPr lang="en-US" sz="1600" b="1" dirty="0" smtClean="0">
              <a:ln w="1905"/>
              <a:effectLst>
                <a:innerShdw blurRad="69850" dist="43180" dir="5400000">
                  <a:srgbClr val="000000">
                    <a:alpha val="65000"/>
                  </a:srgbClr>
                </a:innerShdw>
              </a:effectLst>
            </a:endParaRPr>
          </a:p>
          <a:p>
            <a:pPr>
              <a:lnSpc>
                <a:spcPct val="75000"/>
              </a:lnSpc>
            </a:pPr>
            <a:r>
              <a:rPr lang="en-US" sz="1600" b="1" dirty="0" smtClean="0">
                <a:ln w="1905"/>
                <a:solidFill>
                  <a:srgbClr val="FF0000"/>
                </a:solidFill>
                <a:effectLst>
                  <a:innerShdw blurRad="69850" dist="43180" dir="5400000">
                    <a:srgbClr val="000000">
                      <a:alpha val="65000"/>
                    </a:srgbClr>
                  </a:innerShdw>
                </a:effectLst>
              </a:rPr>
              <a:t>            </a:t>
            </a:r>
            <a:r>
              <a:rPr lang="en-US" sz="1600" b="1" dirty="0" smtClean="0">
                <a:ln w="1905"/>
                <a:solidFill>
                  <a:srgbClr val="00B050"/>
                </a:solidFill>
                <a:effectLst>
                  <a:innerShdw blurRad="69850" dist="43180" dir="5400000">
                    <a:srgbClr val="000000">
                      <a:alpha val="65000"/>
                    </a:srgbClr>
                  </a:innerShdw>
                </a:effectLst>
              </a:rPr>
              <a:t>mass          </a:t>
            </a:r>
            <a:r>
              <a:rPr lang="en-US" sz="1600" b="1" dirty="0" smtClean="0">
                <a:ln w="1905"/>
                <a:effectLst>
                  <a:innerShdw blurRad="69850" dist="43180" dir="5400000">
                    <a:srgbClr val="000000">
                      <a:alpha val="65000"/>
                    </a:srgbClr>
                  </a:innerShdw>
                </a:effectLst>
              </a:rPr>
              <a:t>3 </a:t>
            </a:r>
            <a:r>
              <a:rPr lang="en-US" sz="1600" b="1" dirty="0" smtClean="0">
                <a:ln w="1905"/>
                <a:solidFill>
                  <a:srgbClr val="00B050"/>
                </a:solidFill>
                <a:effectLst>
                  <a:innerShdw blurRad="69850" dist="43180" dir="5400000">
                    <a:srgbClr val="000000">
                      <a:alpha val="65000"/>
                    </a:srgbClr>
                  </a:innerShdw>
                </a:effectLst>
              </a:rPr>
              <a:t>g</a:t>
            </a:r>
            <a:endParaRPr lang="en-US" b="1" dirty="0">
              <a:solidFill>
                <a:srgbClr val="00B050"/>
              </a:solidFill>
            </a:endParaRPr>
          </a:p>
        </p:txBody>
      </p:sp>
      <p:sp>
        <p:nvSpPr>
          <p:cNvPr id="28" name="Right Arrow 27">
            <a:hlinkClick r:id="" action="ppaction://noaction"/>
          </p:cNvPr>
          <p:cNvSpPr/>
          <p:nvPr/>
        </p:nvSpPr>
        <p:spPr>
          <a:xfrm>
            <a:off x="5257800" y="65532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Problems</a:t>
            </a:r>
            <a:endParaRPr lang="en-US" sz="1200" dirty="0"/>
          </a:p>
        </p:txBody>
      </p:sp>
      <p:sp>
        <p:nvSpPr>
          <p:cNvPr id="33" name="TextBox 32">
            <a:hlinkClick r:id="rId4" action="ppaction://hlinksldjump"/>
          </p:cNvPr>
          <p:cNvSpPr txBox="1"/>
          <p:nvPr/>
        </p:nvSpPr>
        <p:spPr>
          <a:xfrm>
            <a:off x="6781800" y="6553200"/>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4" name="TextBox 33">
            <a:hlinkClick r:id="rId5" action="ppaction://hlinksldjump"/>
          </p:cNvPr>
          <p:cNvSpPr txBox="1"/>
          <p:nvPr/>
        </p:nvSpPr>
        <p:spPr>
          <a:xfrm>
            <a:off x="7086600" y="6556177"/>
            <a:ext cx="304800" cy="200055"/>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5" name="TextBox 34">
            <a:hlinkClick r:id="rId6" action="ppaction://hlinksldjump"/>
          </p:cNvPr>
          <p:cNvSpPr txBox="1"/>
          <p:nvPr/>
        </p:nvSpPr>
        <p:spPr>
          <a:xfrm>
            <a:off x="7696200" y="65561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8" name="TextBox 37">
            <a:hlinkClick r:id="rId7" action="ppaction://hlinksldjump"/>
          </p:cNvPr>
          <p:cNvSpPr txBox="1"/>
          <p:nvPr/>
        </p:nvSpPr>
        <p:spPr>
          <a:xfrm>
            <a:off x="7391400" y="6556177"/>
            <a:ext cx="304800" cy="200055"/>
          </a:xfrm>
          <a:prstGeom prst="rect">
            <a:avLst/>
          </a:prstGeom>
          <a:ln w="38100">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41" name="TextBox 40">
            <a:hlinkClick r:id="rId8" action="ppaction://hlinksldjump"/>
          </p:cNvPr>
          <p:cNvSpPr txBox="1"/>
          <p:nvPr/>
        </p:nvSpPr>
        <p:spPr>
          <a:xfrm>
            <a:off x="8001000" y="65561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42" name="TextBox 41"/>
          <p:cNvSpPr txBox="1"/>
          <p:nvPr/>
        </p:nvSpPr>
        <p:spPr>
          <a:xfrm>
            <a:off x="7162800" y="67261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43" name="TextBox 42">
            <a:hlinkClick r:id="rId9" action="ppaction://hlinksldjump"/>
          </p:cNvPr>
          <p:cNvSpPr txBox="1"/>
          <p:nvPr/>
        </p:nvSpPr>
        <p:spPr>
          <a:xfrm>
            <a:off x="8305800" y="65532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44" name="TextBox 43"/>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45" name="Rectangle 44"/>
          <p:cNvSpPr/>
          <p:nvPr/>
        </p:nvSpPr>
        <p:spPr>
          <a:xfrm>
            <a:off x="381000" y="1252727"/>
            <a:ext cx="8321040" cy="10306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6" name="TextBox 45"/>
          <p:cNvSpPr txBox="1"/>
          <p:nvPr/>
        </p:nvSpPr>
        <p:spPr>
          <a:xfrm>
            <a:off x="3017520" y="6324599"/>
            <a:ext cx="640080"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#1</a:t>
            </a:r>
            <a:endParaRPr lang="en-US" sz="900" dirty="0"/>
          </a:p>
        </p:txBody>
      </p:sp>
      <p:sp>
        <p:nvSpPr>
          <p:cNvPr id="47" name="TextBox 46"/>
          <p:cNvSpPr txBox="1"/>
          <p:nvPr/>
        </p:nvSpPr>
        <p:spPr>
          <a:xfrm>
            <a:off x="3703320" y="6324599"/>
            <a:ext cx="640080"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#2</a:t>
            </a:r>
            <a:endParaRPr lang="en-US" sz="900" dirty="0"/>
          </a:p>
        </p:txBody>
      </p:sp>
      <p:sp>
        <p:nvSpPr>
          <p:cNvPr id="48" name="Rectangle 47"/>
          <p:cNvSpPr/>
          <p:nvPr/>
        </p:nvSpPr>
        <p:spPr>
          <a:xfrm>
            <a:off x="381000" y="2285999"/>
            <a:ext cx="8321040" cy="131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3017520" y="6324599"/>
            <a:ext cx="640080"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#1</a:t>
            </a:r>
            <a:endParaRPr lang="en-US" sz="900" dirty="0"/>
          </a:p>
        </p:txBody>
      </p:sp>
      <p:sp>
        <p:nvSpPr>
          <p:cNvPr id="50" name="TextBox 49"/>
          <p:cNvSpPr txBox="1"/>
          <p:nvPr/>
        </p:nvSpPr>
        <p:spPr>
          <a:xfrm>
            <a:off x="3703320" y="6324599"/>
            <a:ext cx="640080"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#2</a:t>
            </a:r>
            <a:endParaRPr lang="en-US" sz="900" dirty="0"/>
          </a:p>
        </p:txBody>
      </p:sp>
      <p:sp>
        <p:nvSpPr>
          <p:cNvPr id="51" name="Rectangle 50"/>
          <p:cNvSpPr/>
          <p:nvPr/>
        </p:nvSpPr>
        <p:spPr>
          <a:xfrm>
            <a:off x="381000" y="3581400"/>
            <a:ext cx="8321040"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4389120" y="6324599"/>
            <a:ext cx="640080"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Show #3</a:t>
            </a:r>
            <a:endParaRPr lang="en-US" sz="900" dirty="0"/>
          </a:p>
        </p:txBody>
      </p:sp>
      <p:sp>
        <p:nvSpPr>
          <p:cNvPr id="53" name="TextBox 52"/>
          <p:cNvSpPr txBox="1"/>
          <p:nvPr/>
        </p:nvSpPr>
        <p:spPr>
          <a:xfrm>
            <a:off x="4389120" y="6324599"/>
            <a:ext cx="640080" cy="2308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900" dirty="0" smtClean="0"/>
              <a:t>Hide #3</a:t>
            </a:r>
            <a:endParaRPr lang="en-US" sz="900" dirty="0"/>
          </a:p>
        </p:txBody>
      </p:sp>
      <p:sp>
        <p:nvSpPr>
          <p:cNvPr id="54" name="Right Arrow 53">
            <a:hlinkClick r:id="rId7" action="ppaction://hlinksldjump"/>
          </p:cNvPr>
          <p:cNvSpPr/>
          <p:nvPr/>
        </p:nvSpPr>
        <p:spPr>
          <a:xfrm flipH="1">
            <a:off x="1219200" y="6324600"/>
            <a:ext cx="1371600" cy="304800"/>
          </a:xfrm>
          <a:prstGeom prst="rightArrow">
            <a:avLst>
              <a:gd name="adj1" fmla="val 50000"/>
              <a:gd name="adj2" fmla="val 4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t>Back to  Concept</a:t>
            </a:r>
            <a:endParaRPr lang="en-US" sz="1100" dirty="0"/>
          </a:p>
        </p:txBody>
      </p:sp>
      <p:sp>
        <p:nvSpPr>
          <p:cNvPr id="55" name="Right Arrow 54">
            <a:hlinkClick r:id="rId10" action="ppaction://hlinksldjump"/>
          </p:cNvPr>
          <p:cNvSpPr/>
          <p:nvPr/>
        </p:nvSpPr>
        <p:spPr>
          <a:xfrm flipH="1">
            <a:off x="1219200" y="6629400"/>
            <a:ext cx="1371600" cy="304800"/>
          </a:xfrm>
          <a:prstGeom prst="rightArrow">
            <a:avLst>
              <a:gd name="adj1" fmla="val 50000"/>
              <a:gd name="adj2" fmla="val 45000"/>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dirty="0" smtClean="0"/>
              <a:t>Previous Problems</a:t>
            </a:r>
            <a:endParaRPr lang="en-US" sz="1100" dirty="0"/>
          </a:p>
        </p:txBody>
      </p:sp>
    </p:spTree>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amond(in)">
                                      <p:cBhvr>
                                        <p:cTn id="7" dur="20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amond(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diamond(in)">
                                      <p:cBhvr>
                                        <p:cTn id="22" dur="2000"/>
                                        <p:tgtEl>
                                          <p:spTgt spid="40"/>
                                        </p:tgtEl>
                                      </p:cBhvr>
                                    </p:animEffect>
                                  </p:childTnLst>
                                </p:cTn>
                              </p:par>
                            </p:childTnLst>
                          </p:cTn>
                        </p:par>
                      </p:childTnLst>
                    </p:cTn>
                  </p:par>
                </p:childTnLst>
              </p:cTn>
              <p:nextCondLst>
                <p:cond evt="onClick" delay="0">
                  <p:tgtEl>
                    <p:spTgt spid="32"/>
                  </p:tgtEl>
                </p:cond>
              </p:nextCondLst>
            </p:seq>
            <p:seq concurrent="1" nextAc="seek">
              <p:cTn id="23" restart="whenNotActive" fill="hold" evtFilter="cancelBubble" nodeType="interactiveSeq">
                <p:stCondLst>
                  <p:cond evt="onClick" delay="0">
                    <p:tgtEl>
                      <p:spTgt spid="49"/>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p:cBhvr>
                                        <p:cTn id="27" dur="2000" fill="hold"/>
                                        <p:tgtEl>
                                          <p:spTgt spid="45"/>
                                        </p:tgtEl>
                                        <p:attrNameLst>
                                          <p:attrName>fillcolor</p:attrName>
                                        </p:attrNameLst>
                                      </p:cBhvr>
                                      <p:to>
                                        <a:schemeClr val="bg1"/>
                                      </p:to>
                                    </p:animClr>
                                    <p:set>
                                      <p:cBhvr>
                                        <p:cTn id="28" dur="2000" fill="hold"/>
                                        <p:tgtEl>
                                          <p:spTgt spid="45"/>
                                        </p:tgtEl>
                                        <p:attrNameLst>
                                          <p:attrName>fill.type</p:attrName>
                                        </p:attrNameLst>
                                      </p:cBhvr>
                                      <p:to>
                                        <p:strVal val="solid"/>
                                      </p:to>
                                    </p:set>
                                    <p:set>
                                      <p:cBhvr>
                                        <p:cTn id="29" dur="2000" fill="hold"/>
                                        <p:tgtEl>
                                          <p:spTgt spid="45"/>
                                        </p:tgtEl>
                                        <p:attrNameLst>
                                          <p:attrName>fill.on</p:attrName>
                                        </p:attrNameLst>
                                      </p:cBhvr>
                                      <p:to>
                                        <p:strVal val="true"/>
                                      </p:to>
                                    </p:set>
                                  </p:childTnLst>
                                </p:cTn>
                              </p:par>
                              <p:par>
                                <p:cTn id="30" presetID="1" presetClass="exit"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mph" presetSubtype="2" fill="hold" nodeType="clickEffect">
                                  <p:stCondLst>
                                    <p:cond delay="0"/>
                                  </p:stCondLst>
                                  <p:childTnLst>
                                    <p:animClr clrSpc="rgb">
                                      <p:cBhvr>
                                        <p:cTn id="35" dur="2000" fill="hold"/>
                                        <p:tgtEl>
                                          <p:spTgt spid="45"/>
                                        </p:tgtEl>
                                        <p:attrNameLst>
                                          <p:attrName>fillcolor</p:attrName>
                                        </p:attrNameLst>
                                      </p:cBhvr>
                                      <p:to>
                                        <a:schemeClr val="bg1"/>
                                      </p:to>
                                    </p:animClr>
                                    <p:set>
                                      <p:cBhvr>
                                        <p:cTn id="36" dur="2000" fill="hold"/>
                                        <p:tgtEl>
                                          <p:spTgt spid="45"/>
                                        </p:tgtEl>
                                        <p:attrNameLst>
                                          <p:attrName>fill.type</p:attrName>
                                        </p:attrNameLst>
                                      </p:cBhvr>
                                      <p:to>
                                        <p:strVal val="solid"/>
                                      </p:to>
                                    </p:set>
                                    <p:set>
                                      <p:cBhvr>
                                        <p:cTn id="37" dur="2000" fill="hold"/>
                                        <p:tgtEl>
                                          <p:spTgt spid="45"/>
                                        </p:tgtEl>
                                        <p:attrNameLst>
                                          <p:attrName>fill.on</p:attrName>
                                        </p:attrNameLst>
                                      </p:cBhvr>
                                      <p:to>
                                        <p:strVal val="true"/>
                                      </p:to>
                                    </p:set>
                                  </p:childTnLst>
                                </p:cTn>
                              </p:par>
                            </p:childTnLst>
                          </p:cTn>
                        </p:par>
                      </p:childTnLst>
                    </p:cTn>
                  </p:par>
                </p:childTnLst>
              </p:cTn>
              <p:nextCondLst>
                <p:cond evt="onClick" delay="0">
                  <p:tgtEl>
                    <p:spTgt spid="49"/>
                  </p:tgtEl>
                </p:cond>
              </p:nextCondLst>
            </p:seq>
            <p:seq concurrent="1" nextAc="seek">
              <p:cTn id="38" restart="whenNotActive" fill="hold" evtFilter="cancelBubble" nodeType="interactiveSeq">
                <p:stCondLst>
                  <p:cond evt="onClick" delay="0">
                    <p:tgtEl>
                      <p:spTgt spid="46"/>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grpId="0" nodeType="clickEffect" nodePh="1">
                                  <p:stCondLst>
                                    <p:cond delay="0"/>
                                  </p:stCondLst>
                                  <p:endCondLst>
                                    <p:cond evt="begin" delay="0">
                                      <p:tn val="41"/>
                                    </p:cond>
                                  </p:endCondLst>
                                  <p:childTnLst>
                                    <p:set>
                                      <p:cBhvr>
                                        <p:cTn id="42" dur="1" fill="hold">
                                          <p:stCondLst>
                                            <p:cond delay="0"/>
                                          </p:stCondLst>
                                        </p:cTn>
                                        <p:tgtEl>
                                          <p:spTgt spid="45"/>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45" restart="whenNotActive" fill="hold" evtFilter="cancelBubble" nodeType="interactiveSeq">
                <p:stCondLst>
                  <p:cond evt="onClick" delay="0">
                    <p:tgtEl>
                      <p:spTgt spid="50"/>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p:cBhvr>
                                        <p:cTn id="49" dur="2000" fill="hold"/>
                                        <p:tgtEl>
                                          <p:spTgt spid="48"/>
                                        </p:tgtEl>
                                        <p:attrNameLst>
                                          <p:attrName>fillcolor</p:attrName>
                                        </p:attrNameLst>
                                      </p:cBhvr>
                                      <p:to>
                                        <a:schemeClr val="bg1"/>
                                      </p:to>
                                    </p:animClr>
                                    <p:set>
                                      <p:cBhvr>
                                        <p:cTn id="50" dur="2000" fill="hold"/>
                                        <p:tgtEl>
                                          <p:spTgt spid="48"/>
                                        </p:tgtEl>
                                        <p:attrNameLst>
                                          <p:attrName>fill.type</p:attrName>
                                        </p:attrNameLst>
                                      </p:cBhvr>
                                      <p:to>
                                        <p:strVal val="solid"/>
                                      </p:to>
                                    </p:set>
                                    <p:set>
                                      <p:cBhvr>
                                        <p:cTn id="51" dur="2000" fill="hold"/>
                                        <p:tgtEl>
                                          <p:spTgt spid="48"/>
                                        </p:tgtEl>
                                        <p:attrNameLst>
                                          <p:attrName>fill.on</p:attrName>
                                        </p:attrNameLst>
                                      </p:cBhvr>
                                      <p:to>
                                        <p:strVal val="true"/>
                                      </p:to>
                                    </p:set>
                                  </p:childTnLst>
                                </p:cTn>
                              </p:par>
                              <p:par>
                                <p:cTn id="52" presetID="1" presetClass="exit"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p:cBhvr>
                                        <p:cTn id="57" dur="2000" fill="hold"/>
                                        <p:tgtEl>
                                          <p:spTgt spid="48"/>
                                        </p:tgtEl>
                                        <p:attrNameLst>
                                          <p:attrName>fillcolor</p:attrName>
                                        </p:attrNameLst>
                                      </p:cBhvr>
                                      <p:to>
                                        <a:schemeClr val="bg1"/>
                                      </p:to>
                                    </p:animClr>
                                    <p:set>
                                      <p:cBhvr>
                                        <p:cTn id="58" dur="2000" fill="hold"/>
                                        <p:tgtEl>
                                          <p:spTgt spid="48"/>
                                        </p:tgtEl>
                                        <p:attrNameLst>
                                          <p:attrName>fill.type</p:attrName>
                                        </p:attrNameLst>
                                      </p:cBhvr>
                                      <p:to>
                                        <p:strVal val="solid"/>
                                      </p:to>
                                    </p:set>
                                    <p:set>
                                      <p:cBhvr>
                                        <p:cTn id="59" dur="2000" fill="hold"/>
                                        <p:tgtEl>
                                          <p:spTgt spid="48"/>
                                        </p:tgtEl>
                                        <p:attrNameLst>
                                          <p:attrName>fill.on</p:attrName>
                                        </p:attrNameLst>
                                      </p:cBhvr>
                                      <p:to>
                                        <p:strVal val="true"/>
                                      </p:to>
                                    </p:set>
                                  </p:childTnLst>
                                </p:cTn>
                              </p:par>
                            </p:childTnLst>
                          </p:cTn>
                        </p:par>
                      </p:childTnLst>
                    </p:cTn>
                  </p:par>
                </p:childTnLst>
              </p:cTn>
              <p:nextCondLst>
                <p:cond evt="onClick" delay="0">
                  <p:tgtEl>
                    <p:spTgt spid="50"/>
                  </p:tgtEl>
                </p:cond>
              </p:nextCondLst>
            </p:seq>
            <p:seq concurrent="1" nextAc="seek">
              <p:cTn id="60" restart="whenNotActive" fill="hold" evtFilter="cancelBubble" nodeType="interactiveSeq">
                <p:stCondLst>
                  <p:cond evt="onClick" delay="0">
                    <p:tgtEl>
                      <p:spTgt spid="4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grpId="0" nodeType="clickEffect" nodePh="1">
                                  <p:stCondLst>
                                    <p:cond delay="0"/>
                                  </p:stCondLst>
                                  <p:endCondLst>
                                    <p:cond evt="begin" delay="0">
                                      <p:tn val="63"/>
                                    </p:cond>
                                  </p:endCondLst>
                                  <p:childTnLst>
                                    <p:set>
                                      <p:cBhvr>
                                        <p:cTn id="64" dur="1" fill="hold">
                                          <p:stCondLst>
                                            <p:cond delay="0"/>
                                          </p:stCondLst>
                                        </p:cTn>
                                        <p:tgtEl>
                                          <p:spTgt spid="48"/>
                                        </p:tgtEl>
                                        <p:attrNameLst>
                                          <p:attrName>style.visibility</p:attrName>
                                        </p:attrNameLst>
                                      </p:cBhvr>
                                      <p:to>
                                        <p:strVal val="hidden"/>
                                      </p:to>
                                    </p:set>
                                  </p:childTnLst>
                                </p:cTn>
                              </p:par>
                              <p:par>
                                <p:cTn id="65" presetID="1" presetClass="exit"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67" restart="whenNotActive" fill="hold" evtFilter="cancelBubble" nodeType="interactiveSeq">
                <p:stCondLst>
                  <p:cond evt="onClick" delay="0">
                    <p:tgtEl>
                      <p:spTgt spid="53"/>
                    </p:tgtEl>
                  </p:cond>
                </p:stCondLst>
                <p:endSync evt="end" delay="0">
                  <p:rtn val="all"/>
                </p:endSync>
                <p:childTnLst>
                  <p:par>
                    <p:cTn id="68" fill="hold">
                      <p:stCondLst>
                        <p:cond delay="0"/>
                      </p:stCondLst>
                      <p:childTnLst>
                        <p:par>
                          <p:cTn id="69" fill="hold">
                            <p:stCondLst>
                              <p:cond delay="0"/>
                            </p:stCondLst>
                            <p:childTnLst>
                              <p:par>
                                <p:cTn id="70" presetID="1" presetClass="emph" presetSubtype="2" fill="hold" nodeType="clickEffect">
                                  <p:stCondLst>
                                    <p:cond delay="0"/>
                                  </p:stCondLst>
                                  <p:childTnLst>
                                    <p:animClr clrSpc="rgb">
                                      <p:cBhvr>
                                        <p:cTn id="71" dur="2000" fill="hold"/>
                                        <p:tgtEl>
                                          <p:spTgt spid="51"/>
                                        </p:tgtEl>
                                        <p:attrNameLst>
                                          <p:attrName>fillcolor</p:attrName>
                                        </p:attrNameLst>
                                      </p:cBhvr>
                                      <p:to>
                                        <a:schemeClr val="bg1"/>
                                      </p:to>
                                    </p:animClr>
                                    <p:set>
                                      <p:cBhvr>
                                        <p:cTn id="72" dur="2000" fill="hold"/>
                                        <p:tgtEl>
                                          <p:spTgt spid="51"/>
                                        </p:tgtEl>
                                        <p:attrNameLst>
                                          <p:attrName>fill.type</p:attrName>
                                        </p:attrNameLst>
                                      </p:cBhvr>
                                      <p:to>
                                        <p:strVal val="solid"/>
                                      </p:to>
                                    </p:set>
                                    <p:set>
                                      <p:cBhvr>
                                        <p:cTn id="73" dur="2000" fill="hold"/>
                                        <p:tgtEl>
                                          <p:spTgt spid="51"/>
                                        </p:tgtEl>
                                        <p:attrNameLst>
                                          <p:attrName>fill.on</p:attrName>
                                        </p:attrNameLst>
                                      </p:cBhvr>
                                      <p:to>
                                        <p:strVal val="true"/>
                                      </p:to>
                                    </p:set>
                                  </p:childTnLst>
                                </p:cTn>
                              </p:par>
                              <p:par>
                                <p:cTn id="74" presetID="1" presetClass="exit"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 presetClass="emph" presetSubtype="2" fill="hold" nodeType="clickEffect">
                                  <p:stCondLst>
                                    <p:cond delay="0"/>
                                  </p:stCondLst>
                                  <p:childTnLst>
                                    <p:animClr clrSpc="rgb">
                                      <p:cBhvr>
                                        <p:cTn id="79" dur="2000" fill="hold"/>
                                        <p:tgtEl>
                                          <p:spTgt spid="51"/>
                                        </p:tgtEl>
                                        <p:attrNameLst>
                                          <p:attrName>fillcolor</p:attrName>
                                        </p:attrNameLst>
                                      </p:cBhvr>
                                      <p:to>
                                        <a:schemeClr val="bg1"/>
                                      </p:to>
                                    </p:animClr>
                                    <p:set>
                                      <p:cBhvr>
                                        <p:cTn id="80" dur="2000" fill="hold"/>
                                        <p:tgtEl>
                                          <p:spTgt spid="51"/>
                                        </p:tgtEl>
                                        <p:attrNameLst>
                                          <p:attrName>fill.type</p:attrName>
                                        </p:attrNameLst>
                                      </p:cBhvr>
                                      <p:to>
                                        <p:strVal val="solid"/>
                                      </p:to>
                                    </p:set>
                                    <p:set>
                                      <p:cBhvr>
                                        <p:cTn id="81" dur="2000" fill="hold"/>
                                        <p:tgtEl>
                                          <p:spTgt spid="51"/>
                                        </p:tgtEl>
                                        <p:attrNameLst>
                                          <p:attrName>fill.on</p:attrName>
                                        </p:attrNameLst>
                                      </p:cBhvr>
                                      <p:to>
                                        <p:strVal val="true"/>
                                      </p:to>
                                    </p:set>
                                  </p:childTnLst>
                                </p:cTn>
                              </p:par>
                            </p:childTnLst>
                          </p:cTn>
                        </p:par>
                      </p:childTnLst>
                    </p:cTn>
                  </p:par>
                </p:childTnLst>
              </p:cTn>
              <p:nextCondLst>
                <p:cond evt="onClick" delay="0">
                  <p:tgtEl>
                    <p:spTgt spid="53"/>
                  </p:tgtEl>
                </p:cond>
              </p:nextCondLst>
            </p:seq>
            <p:seq concurrent="1" nextAc="seek">
              <p:cTn id="82" restart="whenNotActive" fill="hold" evtFilter="cancelBubble" nodeType="interactiveSeq">
                <p:stCondLst>
                  <p:cond evt="onClick" delay="0">
                    <p:tgtEl>
                      <p:spTgt spid="52"/>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grpId="0" nodeType="clickEffect" nodePh="1">
                                  <p:stCondLst>
                                    <p:cond delay="0"/>
                                  </p:stCondLst>
                                  <p:endCondLst>
                                    <p:cond evt="begin" delay="0">
                                      <p:tn val="85"/>
                                    </p:cond>
                                  </p:endCondLst>
                                  <p:childTnLst>
                                    <p:set>
                                      <p:cBhvr>
                                        <p:cTn id="86" dur="1" fill="hold">
                                          <p:stCondLst>
                                            <p:cond delay="0"/>
                                          </p:stCondLst>
                                        </p:cTn>
                                        <p:tgtEl>
                                          <p:spTgt spid="51"/>
                                        </p:tgtEl>
                                        <p:attrNameLst>
                                          <p:attrName>style.visibility</p:attrName>
                                        </p:attrNameLst>
                                      </p:cBhvr>
                                      <p:to>
                                        <p:strVal val="hidden"/>
                                      </p:to>
                                    </p:set>
                                  </p:childTnLst>
                                </p:cTn>
                              </p:par>
                              <p:par>
                                <p:cTn id="87" presetID="1" presetClass="exit"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11" grpId="0" animBg="1"/>
      <p:bldP spid="12" grpId="0" animBg="1"/>
      <p:bldP spid="39" grpId="0" animBg="1"/>
      <p:bldP spid="40" grpId="0" animBg="1"/>
      <p:bldP spid="45" grpId="0"/>
      <p:bldP spid="46" grpId="0" animBg="1"/>
      <p:bldP spid="47" grpId="0" animBg="1"/>
      <p:bldP spid="48" grpId="0"/>
      <p:bldP spid="49" grpId="0" animBg="1"/>
      <p:bldP spid="50" grpId="0" animBg="1"/>
      <p:bldP spid="51" grpId="0"/>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457200" y="1447800"/>
            <a:ext cx="8229600" cy="5570012"/>
          </a:xfrm>
          <a:prstGeom prst="rect">
            <a:avLst/>
          </a:prstGeom>
          <a:noFill/>
        </p:spPr>
        <p:txBody>
          <a:bodyPr wrap="square" rtlCol="0">
            <a:spAutoFit/>
          </a:bodyPr>
          <a:lstStyle/>
          <a:p>
            <a:endParaRPr lang="en-US" sz="1100" dirty="0"/>
          </a:p>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Compounds</a:t>
            </a: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dirty="0" smtClean="0"/>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Compounds </a:t>
            </a:r>
            <a:r>
              <a:rPr lang="en-US" sz="2000" dirty="0" smtClean="0"/>
              <a:t>are pure substances with the following characteristics: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 composed of two or more different chemically combined elements</a:t>
            </a:r>
          </a:p>
          <a:p>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ratio of elements (composition) of a compound is fixed (unchanging)</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 </a:t>
            </a:r>
            <a:r>
              <a:rPr lang="en-US" sz="2000" i="1" dirty="0" smtClean="0"/>
              <a:t>can be </a:t>
            </a:r>
            <a:r>
              <a:rPr lang="en-US" sz="2000" dirty="0" smtClean="0"/>
              <a:t>broken down by chemical processes (chemical reactions)</a:t>
            </a:r>
          </a:p>
          <a:p>
            <a:r>
              <a:rPr lang="en-US" sz="2000" dirty="0" smtClean="0"/>
              <a:t>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properties are different from those of its elements</a:t>
            </a:r>
          </a:p>
          <a:p>
            <a:endParaRPr lang="en-US" sz="2000" dirty="0" smtClean="0"/>
          </a:p>
          <a:p>
            <a:r>
              <a:rPr lang="en-US" sz="2000" dirty="0"/>
              <a:t> </a:t>
            </a:r>
            <a:endParaRPr lang="en-US" sz="2000" dirty="0" smtClean="0"/>
          </a:p>
          <a:p>
            <a:endParaRPr lang="en-US" sz="2000" dirty="0" smtClean="0"/>
          </a:p>
        </p:txBody>
      </p:sp>
      <p:pic>
        <p:nvPicPr>
          <p:cNvPr id="7" name="Picture 6" descr="sugar.jpg"/>
          <p:cNvPicPr>
            <a:picLocks noChangeAspect="1"/>
          </p:cNvPicPr>
          <p:nvPr/>
        </p:nvPicPr>
        <p:blipFill>
          <a:blip r:embed="rId3" cstate="print"/>
          <a:stretch>
            <a:fillRect/>
          </a:stretch>
        </p:blipFill>
        <p:spPr>
          <a:xfrm>
            <a:off x="4267200" y="1828800"/>
            <a:ext cx="2133600" cy="1676400"/>
          </a:xfrm>
          <a:prstGeom prst="rect">
            <a:avLst/>
          </a:prstGeom>
        </p:spPr>
      </p:pic>
      <p:pic>
        <p:nvPicPr>
          <p:cNvPr id="10" name="Picture 9" descr="coppersulfate.jpg"/>
          <p:cNvPicPr>
            <a:picLocks noChangeAspect="1"/>
          </p:cNvPicPr>
          <p:nvPr/>
        </p:nvPicPr>
        <p:blipFill>
          <a:blip r:embed="rId4" cstate="print"/>
          <a:stretch>
            <a:fillRect/>
          </a:stretch>
        </p:blipFill>
        <p:spPr>
          <a:xfrm>
            <a:off x="6553200" y="1828801"/>
            <a:ext cx="2057400" cy="1676399"/>
          </a:xfrm>
          <a:prstGeom prst="rect">
            <a:avLst/>
          </a:prstGeom>
        </p:spPr>
      </p:pic>
      <p:sp>
        <p:nvSpPr>
          <p:cNvPr id="11" name="TextBox 10"/>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5" name="TextBox 14"/>
          <p:cNvSpPr txBox="1"/>
          <p:nvPr/>
        </p:nvSpPr>
        <p:spPr>
          <a:xfrm>
            <a:off x="2438400" y="3505200"/>
            <a:ext cx="6400800" cy="369332"/>
          </a:xfrm>
          <a:prstGeom prst="rect">
            <a:avLst/>
          </a:prstGeom>
          <a:noFill/>
        </p:spPr>
        <p:txBody>
          <a:bodyPr wrap="square" rtlCol="0">
            <a:spAutoFit/>
          </a:bodyPr>
          <a:lstStyle/>
          <a:p>
            <a:r>
              <a:rPr lang="en-US" dirty="0" smtClean="0"/>
              <a:t>    H</a:t>
            </a:r>
            <a:r>
              <a:rPr lang="en-US" baseline="-25000" dirty="0" smtClean="0"/>
              <a:t>2</a:t>
            </a:r>
            <a:r>
              <a:rPr lang="en-US" dirty="0" smtClean="0"/>
              <a:t>O  (water)                 C</a:t>
            </a:r>
            <a:r>
              <a:rPr lang="en-US" baseline="-25000" dirty="0" smtClean="0"/>
              <a:t>6</a:t>
            </a:r>
            <a:r>
              <a:rPr lang="en-US" dirty="0" smtClean="0"/>
              <a:t>H</a:t>
            </a:r>
            <a:r>
              <a:rPr lang="en-US" baseline="-25000" dirty="0" smtClean="0"/>
              <a:t>12</a:t>
            </a:r>
            <a:r>
              <a:rPr lang="en-US" dirty="0" smtClean="0"/>
              <a:t>O</a:t>
            </a:r>
            <a:r>
              <a:rPr lang="en-US" baseline="-25000" dirty="0" smtClean="0"/>
              <a:t>6</a:t>
            </a:r>
            <a:r>
              <a:rPr lang="en-US" dirty="0" smtClean="0"/>
              <a:t>                      CuSO</a:t>
            </a:r>
            <a:r>
              <a:rPr lang="en-US" baseline="-25000" dirty="0" smtClean="0"/>
              <a:t>4</a:t>
            </a:r>
            <a:r>
              <a:rPr lang="en-US" dirty="0" smtClean="0"/>
              <a:t>   </a:t>
            </a:r>
            <a:r>
              <a:rPr lang="en-US" sz="1600" dirty="0" smtClean="0"/>
              <a:t>copper sulfate </a:t>
            </a:r>
            <a:endParaRPr lang="en-US" dirty="0"/>
          </a:p>
        </p:txBody>
      </p:sp>
      <p:sp>
        <p:nvSpPr>
          <p:cNvPr id="16" name="TextBox 15"/>
          <p:cNvSpPr txBox="1"/>
          <p:nvPr/>
        </p:nvSpPr>
        <p:spPr>
          <a:xfrm>
            <a:off x="609600" y="8382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8" name="Right Arrow 17"/>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0" name="Right Arrow 19">
            <a:hlinkClick r:id="rId5"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1" name="TextBox 20">
            <a:hlinkClick r:id="rId6"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2" name="TextBox 21">
            <a:hlinkClick r:id="rId7"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3" name="TextBox 22">
            <a:hlinkClick r:id="rId8"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4" name="TextBox 23">
            <a:hlinkClick r:id="rId9"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5" name="TextBox 24">
            <a:hlinkClick r:id="rId10"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6" name="TextBox 25"/>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7" name="TextBox 26">
            <a:hlinkClick r:id="rId11"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9" name="TextBox 28"/>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30" name="TextBox 29">
            <a:hlinkClick r:id="rId12" action="ppaction://hlinksldjump"/>
          </p:cNvPr>
          <p:cNvSpPr txBox="1"/>
          <p:nvPr/>
        </p:nvSpPr>
        <p:spPr>
          <a:xfrm>
            <a:off x="3581400" y="6550223"/>
            <a:ext cx="11430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#2</a:t>
            </a:r>
            <a:endParaRPr lang="en-US" sz="1200" dirty="0"/>
          </a:p>
        </p:txBody>
      </p:sp>
      <p:pic>
        <p:nvPicPr>
          <p:cNvPr id="28" name="Picture 27" descr="images.jpg"/>
          <p:cNvPicPr>
            <a:picLocks noChangeAspect="1"/>
          </p:cNvPicPr>
          <p:nvPr/>
        </p:nvPicPr>
        <p:blipFill>
          <a:blip r:embed="rId13" cstate="print"/>
          <a:stretch>
            <a:fillRect/>
          </a:stretch>
        </p:blipFill>
        <p:spPr>
          <a:xfrm>
            <a:off x="2286000" y="1828800"/>
            <a:ext cx="1752600" cy="1676400"/>
          </a:xfrm>
          <a:prstGeom prst="rect">
            <a:avLst/>
          </a:prstGeom>
        </p:spPr>
      </p:pic>
    </p:spTree>
  </p:cSld>
  <p:clrMapOvr>
    <a:masterClrMapping/>
  </p:clrMapOvr>
  <p:transition>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09600" y="1752600"/>
            <a:ext cx="8001000" cy="2569934"/>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Law of definite composition </a:t>
            </a:r>
            <a:r>
              <a:rPr lang="en-US" dirty="0" smtClean="0"/>
              <a:t>states: </a:t>
            </a:r>
          </a:p>
          <a:p>
            <a:r>
              <a:rPr lang="en-US" sz="2400" dirty="0" smtClean="0"/>
              <a:t>Elements in a compound are combined in a fixed and definite proportion (ratio) by mass.</a:t>
            </a:r>
          </a:p>
          <a:p>
            <a:endParaRPr lang="en-US" dirty="0"/>
          </a:p>
          <a:p>
            <a:r>
              <a:rPr lang="en-US" sz="2400"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Example:  </a:t>
            </a:r>
          </a:p>
          <a:p>
            <a:r>
              <a:rPr lang="en-US" sz="2200" dirty="0" smtClean="0"/>
              <a:t>Mass percentages </a:t>
            </a:r>
            <a:r>
              <a:rPr lang="en-US" sz="2200" dirty="0"/>
              <a:t> </a:t>
            </a:r>
            <a:r>
              <a:rPr lang="en-US" sz="2200" dirty="0" smtClean="0"/>
              <a:t>in every sample of water is   </a:t>
            </a:r>
            <a:r>
              <a:rPr lang="en-US" sz="2200" dirty="0" smtClean="0">
                <a:solidFill>
                  <a:srgbClr val="FF0000"/>
                </a:solidFill>
              </a:rPr>
              <a:t>89% O  </a:t>
            </a:r>
            <a:r>
              <a:rPr lang="en-US" sz="2200" dirty="0" smtClean="0"/>
              <a:t>and </a:t>
            </a:r>
            <a:r>
              <a:rPr lang="en-US" sz="2200" dirty="0" smtClean="0">
                <a:solidFill>
                  <a:srgbClr val="0A34E6"/>
                </a:solidFill>
              </a:rPr>
              <a:t>11% H.</a:t>
            </a:r>
            <a:r>
              <a:rPr lang="en-US" sz="2200" dirty="0" smtClean="0">
                <a:solidFill>
                  <a:schemeClr val="accent6">
                    <a:lumMod val="75000"/>
                  </a:schemeClr>
                </a:solidFill>
              </a:rPr>
              <a:t> </a:t>
            </a:r>
          </a:p>
          <a:p>
            <a:r>
              <a:rPr lang="en-US" sz="2100" dirty="0" smtClean="0"/>
              <a:t>Therefore, any 10-gram sample of water contains </a:t>
            </a:r>
            <a:r>
              <a:rPr lang="en-US" sz="2100" dirty="0" smtClean="0">
                <a:solidFill>
                  <a:srgbClr val="FF0000"/>
                </a:solidFill>
              </a:rPr>
              <a:t>8.9 g O  </a:t>
            </a:r>
            <a:r>
              <a:rPr lang="en-US" sz="2100" dirty="0" smtClean="0"/>
              <a:t>and </a:t>
            </a:r>
            <a:r>
              <a:rPr lang="en-US" sz="2100" dirty="0" smtClean="0">
                <a:solidFill>
                  <a:srgbClr val="0A34E6"/>
                </a:solidFill>
              </a:rPr>
              <a:t>1.1 g H.</a:t>
            </a:r>
          </a:p>
        </p:txBody>
      </p:sp>
      <p:sp>
        <p:nvSpPr>
          <p:cNvPr id="7" name="TextBox 6"/>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10" name="TextBox 9"/>
          <p:cNvSpPr txBox="1"/>
          <p:nvPr/>
        </p:nvSpPr>
        <p:spPr>
          <a:xfrm>
            <a:off x="609600" y="8382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1" name="Right Arrow 10"/>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16" name="Right Arrow 15">
            <a:hlinkClick r:id="rId3"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18" name="TextBox 17">
            <a:hlinkClick r:id="rId4"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20" name="TextBox 19">
            <a:hlinkClick r:id="rId5"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21" name="TextBox 20">
            <a:hlinkClick r:id="rId6"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22" name="TextBox 21">
            <a:hlinkClick r:id="rId7"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23" name="TextBox 22">
            <a:hlinkClick r:id="rId8"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24" name="TextBox 23"/>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25" name="TextBox 24">
            <a:hlinkClick r:id="rId9"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
        <p:nvSpPr>
          <p:cNvPr id="27" name="TextBox 26"/>
          <p:cNvSpPr txBox="1"/>
          <p:nvPr/>
        </p:nvSpPr>
        <p:spPr>
          <a:xfrm>
            <a:off x="8873951" y="609601"/>
            <a:ext cx="346249" cy="5791199"/>
          </a:xfrm>
          <a:prstGeom prst="rect">
            <a:avLst/>
          </a:prstGeom>
          <a:noFill/>
        </p:spPr>
        <p:txBody>
          <a:bodyPr vert="vert270" wrap="square" rtlCol="0">
            <a:spAutoFit/>
          </a:bodyPr>
          <a:lstStyle/>
          <a:p>
            <a:r>
              <a:rPr lang="en-US" sz="1050" dirty="0" smtClean="0">
                <a:solidFill>
                  <a:srgbClr val="DEFDFE"/>
                </a:solidFill>
              </a:rPr>
              <a:t>  © 2013 E3 Scholastic Publishing. All Rights Reserved           E3hemistry.com           SurvivingChem.com</a:t>
            </a:r>
            <a:endParaRPr lang="en-US" sz="1050" dirty="0">
              <a:solidFill>
                <a:srgbClr val="DEFDFE"/>
              </a:solidFill>
            </a:endParaRPr>
          </a:p>
        </p:txBody>
      </p:sp>
      <p:sp>
        <p:nvSpPr>
          <p:cNvPr id="28" name="TextBox 27">
            <a:hlinkClick r:id="rId10" action="ppaction://hlinksldjump"/>
          </p:cNvPr>
          <p:cNvSpPr txBox="1"/>
          <p:nvPr/>
        </p:nvSpPr>
        <p:spPr>
          <a:xfrm>
            <a:off x="3657600" y="6550223"/>
            <a:ext cx="11430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1200" dirty="0" smtClean="0"/>
              <a:t>PoPuP Quiz #3</a:t>
            </a:r>
            <a:endParaRPr lang="en-US" sz="1200" dirty="0"/>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6477000"/>
            <a:ext cx="9144000" cy="369332"/>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endParaRPr lang="en-US" dirty="0">
              <a:solidFill>
                <a:srgbClr val="00B0F0"/>
              </a:solidFill>
            </a:endParaRPr>
          </a:p>
        </p:txBody>
      </p:sp>
      <p:sp>
        <p:nvSpPr>
          <p:cNvPr id="17" name="Rectangle 16"/>
          <p:cNvSpPr/>
          <p:nvPr/>
        </p:nvSpPr>
        <p:spPr>
          <a:xfrm>
            <a:off x="8763000" y="609600"/>
            <a:ext cx="381000"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0" y="609600"/>
            <a:ext cx="384048" cy="5867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09600" y="1447800"/>
            <a:ext cx="7924800" cy="4462760"/>
          </a:xfrm>
          <a:prstGeom prst="rect">
            <a:avLst/>
          </a:prstGeom>
          <a:noFill/>
        </p:spPr>
        <p:txBody>
          <a:bodyPr wrap="square" rtlCol="0">
            <a:spAutoFit/>
          </a:bodyPr>
          <a:lstStyle/>
          <a:p>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Mixtures</a:t>
            </a:r>
            <a:r>
              <a:rPr lang="en-US" sz="2000" dirty="0" smtClean="0"/>
              <a:t> </a:t>
            </a:r>
          </a:p>
          <a:p>
            <a:endParaRPr lang="en-US" sz="2000" dirty="0"/>
          </a:p>
          <a:p>
            <a:endParaRPr lang="en-US" sz="2000" dirty="0" smtClean="0"/>
          </a:p>
          <a:p>
            <a:endParaRPr lang="en-US" sz="2000" dirty="0"/>
          </a:p>
          <a:p>
            <a:endParaRPr lang="en-US" sz="2000" dirty="0" smtClean="0"/>
          </a:p>
          <a:p>
            <a:endParaRPr lang="en-US" sz="2000" dirty="0" smtClean="0"/>
          </a:p>
          <a:p>
            <a:endParaRPr lang="en-US" sz="2000" dirty="0"/>
          </a:p>
          <a:p>
            <a:endParaRPr lang="en-US" sz="2000" dirty="0"/>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Mixtures  </a:t>
            </a:r>
            <a:r>
              <a:rPr lang="en-US" sz="2000" dirty="0" smtClean="0"/>
              <a:t>are types of matter with the following characteristics: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composed of two or more different physically combined substances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ratio of substances (composition) of a mixture can vary</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000" dirty="0" smtClean="0"/>
              <a:t> can be separated through physical processes</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000" dirty="0" smtClean="0"/>
              <a:t>properties of individual substances are retained in a mixture</a:t>
            </a:r>
          </a:p>
          <a:p>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000" dirty="0" smtClean="0"/>
              <a:t> can be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homogeneous</a:t>
            </a:r>
            <a:r>
              <a:rPr lang="en-US" sz="2000" dirty="0" smtClean="0"/>
              <a:t> or </a:t>
            </a:r>
            <a:r>
              <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heterogeneous</a:t>
            </a:r>
            <a:endParaRPr lang="en-US" sz="2000" dirty="0"/>
          </a:p>
        </p:txBody>
      </p:sp>
      <p:sp>
        <p:nvSpPr>
          <p:cNvPr id="11" name="TextBox 10"/>
          <p:cNvSpPr txBox="1"/>
          <p:nvPr/>
        </p:nvSpPr>
        <p:spPr>
          <a:xfrm>
            <a:off x="838200" y="1600200"/>
            <a:ext cx="1219200" cy="369332"/>
          </a:xfrm>
          <a:prstGeom prst="rect">
            <a:avLst/>
          </a:prstGeom>
          <a:noFill/>
        </p:spPr>
        <p:txBody>
          <a:bodyPr wrap="square" rtlCol="0">
            <a:spAutoFit/>
          </a:bodyPr>
          <a:lstStyle/>
          <a:p>
            <a:endParaRPr lang="en-US" dirty="0"/>
          </a:p>
        </p:txBody>
      </p:sp>
      <p:pic>
        <p:nvPicPr>
          <p:cNvPr id="5124" name="Picture 4" descr="http://www.wise-living.com/wp-content/uploads/2012/05/salad.jpg"/>
          <p:cNvPicPr>
            <a:picLocks noChangeAspect="1" noChangeArrowheads="1"/>
          </p:cNvPicPr>
          <p:nvPr/>
        </p:nvPicPr>
        <p:blipFill>
          <a:blip r:embed="rId3" cstate="print"/>
          <a:srcRect/>
          <a:stretch>
            <a:fillRect/>
          </a:stretch>
        </p:blipFill>
        <p:spPr bwMode="auto">
          <a:xfrm>
            <a:off x="2438400" y="1447801"/>
            <a:ext cx="3095296" cy="2362199"/>
          </a:xfrm>
          <a:prstGeom prst="rect">
            <a:avLst/>
          </a:prstGeom>
          <a:noFill/>
        </p:spPr>
      </p:pic>
      <p:sp>
        <p:nvSpPr>
          <p:cNvPr id="9" name="TextBox 8"/>
          <p:cNvSpPr txBox="1"/>
          <p:nvPr/>
        </p:nvSpPr>
        <p:spPr>
          <a:xfrm>
            <a:off x="0" y="1"/>
            <a:ext cx="9144000" cy="646331"/>
          </a:xfrm>
          <a:prstGeom prst="rect">
            <a:avLst/>
          </a:prstGeom>
          <a:solidFill>
            <a:srgbClr val="00B0F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Lesson 1.  Classification of Matter</a:t>
            </a:r>
            <a:endParaRPr lang="en-US" sz="16600" dirty="0">
              <a:solidFill>
                <a:schemeClr val="tx1"/>
              </a:solidFill>
            </a:endParaRPr>
          </a:p>
        </p:txBody>
      </p:sp>
      <p:sp>
        <p:nvSpPr>
          <p:cNvPr id="26" name="TextBox 25"/>
          <p:cNvSpPr txBox="1"/>
          <p:nvPr/>
        </p:nvSpPr>
        <p:spPr>
          <a:xfrm>
            <a:off x="609600" y="762000"/>
            <a:ext cx="3962400" cy="461665"/>
          </a:xfrm>
          <a:prstGeom prst="rect">
            <a:avLst/>
          </a:prstGeom>
          <a:noFill/>
        </p:spPr>
        <p:txBody>
          <a:bodyPr wrap="square" rtlCol="0">
            <a:spAutoFit/>
          </a:bodyPr>
          <a:lstStyle/>
          <a:p>
            <a:r>
              <a:rPr lang="en-US"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Types of Matter</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27" name="Right Arrow 26"/>
          <p:cNvSpPr/>
          <p:nvPr/>
        </p:nvSpPr>
        <p:spPr>
          <a:xfrm>
            <a:off x="5029200" y="6477000"/>
            <a:ext cx="14478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Next  Concept</a:t>
            </a:r>
            <a:endParaRPr lang="en-US" sz="1200" dirty="0"/>
          </a:p>
        </p:txBody>
      </p:sp>
      <p:sp>
        <p:nvSpPr>
          <p:cNvPr id="28" name="Right Arrow 27">
            <a:hlinkClick r:id="rId4" action="ppaction://hlinksldjump"/>
          </p:cNvPr>
          <p:cNvSpPr/>
          <p:nvPr/>
        </p:nvSpPr>
        <p:spPr>
          <a:xfrm flipH="1">
            <a:off x="1828800" y="6477000"/>
            <a:ext cx="1460500" cy="3810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200" dirty="0" smtClean="0"/>
              <a:t>Previous Concept</a:t>
            </a:r>
            <a:endParaRPr lang="en-US" sz="1200" dirty="0"/>
          </a:p>
        </p:txBody>
      </p:sp>
      <p:sp>
        <p:nvSpPr>
          <p:cNvPr id="29" name="TextBox 28">
            <a:hlinkClick r:id="rId5" action="ppaction://hlinksldjump"/>
          </p:cNvPr>
          <p:cNvSpPr txBox="1"/>
          <p:nvPr/>
        </p:nvSpPr>
        <p:spPr>
          <a:xfrm>
            <a:off x="6781800" y="6477000"/>
            <a:ext cx="304800" cy="200055"/>
          </a:xfrm>
          <a:prstGeom prst="rect">
            <a:avLst/>
          </a:prstGeom>
          <a:ln w="28575">
            <a:solidFill>
              <a:schemeClr val="bg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1</a:t>
            </a:r>
            <a:endParaRPr lang="en-US" sz="700" dirty="0"/>
          </a:p>
        </p:txBody>
      </p:sp>
      <p:sp>
        <p:nvSpPr>
          <p:cNvPr id="30" name="TextBox 29">
            <a:hlinkClick r:id="rId6" action="ppaction://hlinksldjump"/>
          </p:cNvPr>
          <p:cNvSpPr txBox="1"/>
          <p:nvPr/>
        </p:nvSpPr>
        <p:spPr>
          <a:xfrm>
            <a:off x="70866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2</a:t>
            </a:r>
            <a:endParaRPr lang="en-US" sz="700" dirty="0"/>
          </a:p>
        </p:txBody>
      </p:sp>
      <p:sp>
        <p:nvSpPr>
          <p:cNvPr id="31" name="TextBox 30">
            <a:hlinkClick r:id="rId7" action="ppaction://hlinksldjump"/>
          </p:cNvPr>
          <p:cNvSpPr txBox="1"/>
          <p:nvPr/>
        </p:nvSpPr>
        <p:spPr>
          <a:xfrm>
            <a:off x="76962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4</a:t>
            </a:r>
            <a:endParaRPr lang="en-US" sz="700" dirty="0"/>
          </a:p>
        </p:txBody>
      </p:sp>
      <p:sp>
        <p:nvSpPr>
          <p:cNvPr id="32" name="TextBox 31">
            <a:hlinkClick r:id="rId8" action="ppaction://hlinksldjump"/>
          </p:cNvPr>
          <p:cNvSpPr txBox="1"/>
          <p:nvPr/>
        </p:nvSpPr>
        <p:spPr>
          <a:xfrm>
            <a:off x="73914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3</a:t>
            </a:r>
            <a:endParaRPr lang="en-US" sz="700" dirty="0"/>
          </a:p>
        </p:txBody>
      </p:sp>
      <p:sp>
        <p:nvSpPr>
          <p:cNvPr id="33" name="TextBox 32">
            <a:hlinkClick r:id="rId9" action="ppaction://hlinksldjump"/>
          </p:cNvPr>
          <p:cNvSpPr txBox="1"/>
          <p:nvPr/>
        </p:nvSpPr>
        <p:spPr>
          <a:xfrm>
            <a:off x="8001000" y="6479977"/>
            <a:ext cx="304800" cy="20005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700" dirty="0" smtClean="0"/>
              <a:t>5</a:t>
            </a:r>
            <a:endParaRPr lang="en-US" sz="700" dirty="0"/>
          </a:p>
        </p:txBody>
      </p:sp>
      <p:sp>
        <p:nvSpPr>
          <p:cNvPr id="34" name="TextBox 33"/>
          <p:cNvSpPr txBox="1"/>
          <p:nvPr/>
        </p:nvSpPr>
        <p:spPr>
          <a:xfrm>
            <a:off x="7162800" y="6649998"/>
            <a:ext cx="1066800" cy="2616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100" dirty="0" smtClean="0"/>
              <a:t>       </a:t>
            </a:r>
            <a:r>
              <a:rPr lang="en-US" sz="1100" b="1" dirty="0" smtClean="0"/>
              <a:t> </a:t>
            </a:r>
            <a:r>
              <a:rPr lang="en-US" sz="1100" b="1" dirty="0" smtClean="0">
                <a:solidFill>
                  <a:schemeClr val="bg1"/>
                </a:solidFill>
              </a:rPr>
              <a:t>Lessons</a:t>
            </a:r>
            <a:endParaRPr lang="en-US" sz="1100" b="1" dirty="0">
              <a:solidFill>
                <a:schemeClr val="bg1"/>
              </a:solidFill>
            </a:endParaRPr>
          </a:p>
        </p:txBody>
      </p:sp>
      <p:sp>
        <p:nvSpPr>
          <p:cNvPr id="35" name="TextBox 34">
            <a:hlinkClick r:id="rId10" action="ppaction://hlinksldjump"/>
          </p:cNvPr>
          <p:cNvSpPr txBox="1"/>
          <p:nvPr/>
        </p:nvSpPr>
        <p:spPr>
          <a:xfrm>
            <a:off x="8305800" y="6477000"/>
            <a:ext cx="457200" cy="20005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700" dirty="0" smtClean="0"/>
              <a:t>HOME</a:t>
            </a:r>
            <a:endParaRPr lang="en-US" sz="700" dirty="0"/>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14380</TotalTime>
  <Words>5966</Words>
  <Application>Microsoft Office PowerPoint</Application>
  <PresentationFormat>On-screen Show (4:3)</PresentationFormat>
  <Paragraphs>1935</Paragraphs>
  <Slides>64</Slides>
  <Notes>64</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effie</dc:creator>
  <cp:lastModifiedBy>effie</cp:lastModifiedBy>
  <cp:revision>1129</cp:revision>
  <dcterms:created xsi:type="dcterms:W3CDTF">2013-03-30T19:03:43Z</dcterms:created>
  <dcterms:modified xsi:type="dcterms:W3CDTF">2013-04-24T17:16:20Z</dcterms:modified>
</cp:coreProperties>
</file>